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5.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4551" r:id="rId4"/>
    <p:sldMasterId id="2147484679" r:id="rId5"/>
    <p:sldMasterId id="2147484714" r:id="rId6"/>
    <p:sldMasterId id="2147484751" r:id="rId7"/>
    <p:sldMasterId id="2147484784" r:id="rId8"/>
    <p:sldMasterId id="2147484849" r:id="rId9"/>
    <p:sldMasterId id="2147484885" r:id="rId10"/>
  </p:sldMasterIdLst>
  <p:notesMasterIdLst>
    <p:notesMasterId r:id="rId124"/>
  </p:notesMasterIdLst>
  <p:handoutMasterIdLst>
    <p:handoutMasterId r:id="rId125"/>
  </p:handoutMasterIdLst>
  <p:sldIdLst>
    <p:sldId id="1681" r:id="rId11"/>
    <p:sldId id="2147307736" r:id="rId12"/>
    <p:sldId id="2076136954" r:id="rId13"/>
    <p:sldId id="2076138071" r:id="rId14"/>
    <p:sldId id="2147307746" r:id="rId15"/>
    <p:sldId id="2076138074" r:id="rId16"/>
    <p:sldId id="2076138073" r:id="rId17"/>
    <p:sldId id="2076137863" r:id="rId18"/>
    <p:sldId id="2076137865" r:id="rId19"/>
    <p:sldId id="2076137866" r:id="rId20"/>
    <p:sldId id="2076137924" r:id="rId21"/>
    <p:sldId id="2147307646" r:id="rId22"/>
    <p:sldId id="2076136979" r:id="rId23"/>
    <p:sldId id="2076137868" r:id="rId24"/>
    <p:sldId id="2076137869" r:id="rId25"/>
    <p:sldId id="2147307655" r:id="rId26"/>
    <p:sldId id="2076137927" r:id="rId27"/>
    <p:sldId id="2076136987" r:id="rId28"/>
    <p:sldId id="2147307738" r:id="rId29"/>
    <p:sldId id="2076137839" r:id="rId30"/>
    <p:sldId id="2073" r:id="rId31"/>
    <p:sldId id="2147307669" r:id="rId32"/>
    <p:sldId id="2147307670" r:id="rId33"/>
    <p:sldId id="2076137842" r:id="rId34"/>
    <p:sldId id="2147307692" r:id="rId35"/>
    <p:sldId id="2147307694" r:id="rId36"/>
    <p:sldId id="2147307689" r:id="rId37"/>
    <p:sldId id="2147307688" r:id="rId38"/>
    <p:sldId id="2076137847" r:id="rId39"/>
    <p:sldId id="2076137902" r:id="rId40"/>
    <p:sldId id="2147307647" r:id="rId41"/>
    <p:sldId id="2076137843" r:id="rId42"/>
    <p:sldId id="2147307718" r:id="rId43"/>
    <p:sldId id="2147307719" r:id="rId44"/>
    <p:sldId id="2147307659" r:id="rId45"/>
    <p:sldId id="2147307672" r:id="rId46"/>
    <p:sldId id="2147307673" r:id="rId47"/>
    <p:sldId id="2147307739" r:id="rId48"/>
    <p:sldId id="2147307648" r:id="rId49"/>
    <p:sldId id="2147307656" r:id="rId50"/>
    <p:sldId id="2147307660" r:id="rId51"/>
    <p:sldId id="2147307674" r:id="rId52"/>
    <p:sldId id="2147307664" r:id="rId53"/>
    <p:sldId id="2147307685" r:id="rId54"/>
    <p:sldId id="2076137900" r:id="rId55"/>
    <p:sldId id="2076137899" r:id="rId56"/>
    <p:sldId id="2147307678" r:id="rId57"/>
    <p:sldId id="2147307737" r:id="rId58"/>
    <p:sldId id="2147307740" r:id="rId59"/>
    <p:sldId id="2147307686" r:id="rId60"/>
    <p:sldId id="1683" r:id="rId61"/>
    <p:sldId id="2147307695" r:id="rId62"/>
    <p:sldId id="2147307690" r:id="rId63"/>
    <p:sldId id="2147307691" r:id="rId64"/>
    <p:sldId id="2147307649" r:id="rId65"/>
    <p:sldId id="2147307657" r:id="rId66"/>
    <p:sldId id="2076137912" r:id="rId67"/>
    <p:sldId id="2147307679" r:id="rId68"/>
    <p:sldId id="2076137879" r:id="rId69"/>
    <p:sldId id="2147307680" r:id="rId70"/>
    <p:sldId id="2147307650" r:id="rId71"/>
    <p:sldId id="2147307661" r:id="rId72"/>
    <p:sldId id="2147307675" r:id="rId73"/>
    <p:sldId id="2147307681" r:id="rId74"/>
    <p:sldId id="2076137886" r:id="rId75"/>
    <p:sldId id="2076137913" r:id="rId76"/>
    <p:sldId id="2147307729" r:id="rId77"/>
    <p:sldId id="2147307725" r:id="rId78"/>
    <p:sldId id="2147307651" r:id="rId79"/>
    <p:sldId id="2076137906" r:id="rId80"/>
    <p:sldId id="2147307676" r:id="rId81"/>
    <p:sldId id="2147307682" r:id="rId82"/>
    <p:sldId id="2147307652" r:id="rId83"/>
    <p:sldId id="2147307662" r:id="rId84"/>
    <p:sldId id="2076137892" r:id="rId85"/>
    <p:sldId id="2147307677" r:id="rId86"/>
    <p:sldId id="2147307683" r:id="rId87"/>
    <p:sldId id="2076137910" r:id="rId88"/>
    <p:sldId id="2147307684" r:id="rId89"/>
    <p:sldId id="2147307653" r:id="rId90"/>
    <p:sldId id="2076137887" r:id="rId91"/>
    <p:sldId id="2076137882" r:id="rId92"/>
    <p:sldId id="2076137888" r:id="rId93"/>
    <p:sldId id="2147307705" r:id="rId94"/>
    <p:sldId id="2147307717" r:id="rId95"/>
    <p:sldId id="2147307733" r:id="rId96"/>
    <p:sldId id="2147307715" r:id="rId97"/>
    <p:sldId id="2147307706" r:id="rId98"/>
    <p:sldId id="2147307741" r:id="rId99"/>
    <p:sldId id="2147307707" r:id="rId100"/>
    <p:sldId id="2147307734" r:id="rId101"/>
    <p:sldId id="2147307732" r:id="rId102"/>
    <p:sldId id="2147307735" r:id="rId103"/>
    <p:sldId id="2147307730" r:id="rId104"/>
    <p:sldId id="2147307696" r:id="rId105"/>
    <p:sldId id="1688" r:id="rId106"/>
    <p:sldId id="1684" r:id="rId107"/>
    <p:sldId id="2147307699" r:id="rId108"/>
    <p:sldId id="2147307698" r:id="rId109"/>
    <p:sldId id="1685" r:id="rId110"/>
    <p:sldId id="2076137867" r:id="rId111"/>
    <p:sldId id="2147307742" r:id="rId112"/>
    <p:sldId id="2147307743" r:id="rId113"/>
    <p:sldId id="2147307744" r:id="rId114"/>
    <p:sldId id="2076137870" r:id="rId115"/>
    <p:sldId id="2123258545" r:id="rId116"/>
    <p:sldId id="2147307745" r:id="rId117"/>
    <p:sldId id="2123258556" r:id="rId118"/>
    <p:sldId id="2123258547" r:id="rId119"/>
    <p:sldId id="3435" r:id="rId120"/>
    <p:sldId id="2123258548" r:id="rId121"/>
    <p:sldId id="2123258554" r:id="rId122"/>
    <p:sldId id="2076137922" r:id="rId12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zure Migrate L300" id="{033FCB53-CA2E-44D9-95D2-6E0621BE9EF7}">
          <p14:sldIdLst>
            <p14:sldId id="1681"/>
            <p14:sldId id="2147307736"/>
            <p14:sldId id="2076136954"/>
            <p14:sldId id="2076138071"/>
            <p14:sldId id="2147307746"/>
            <p14:sldId id="2076138074"/>
            <p14:sldId id="2076138073"/>
          </p14:sldIdLst>
        </p14:section>
        <p14:section name="Azure Migrate overview" id="{E5408BF0-DC27-46A2-8982-CFEA518811E8}">
          <p14:sldIdLst>
            <p14:sldId id="2076137863"/>
            <p14:sldId id="2076137865"/>
            <p14:sldId id="2076137866"/>
            <p14:sldId id="2076137924"/>
          </p14:sldIdLst>
        </p14:section>
        <p14:section name="Servers - Discovery" id="{7457DDAF-3525-4966-92E7-5F5D5DD48FD7}">
          <p14:sldIdLst>
            <p14:sldId id="2147307646"/>
            <p14:sldId id="2076136979"/>
            <p14:sldId id="2076137868"/>
            <p14:sldId id="2076137869"/>
            <p14:sldId id="2147307655"/>
            <p14:sldId id="2076137927"/>
            <p14:sldId id="2076136987"/>
            <p14:sldId id="2147307738"/>
            <p14:sldId id="2076137839"/>
            <p14:sldId id="2073"/>
            <p14:sldId id="2147307669"/>
            <p14:sldId id="2147307670"/>
            <p14:sldId id="2076137842"/>
            <p14:sldId id="2147307692"/>
            <p14:sldId id="2147307694"/>
            <p14:sldId id="2147307689"/>
            <p14:sldId id="2147307688"/>
            <p14:sldId id="2076137847"/>
            <p14:sldId id="2076137902"/>
          </p14:sldIdLst>
        </p14:section>
        <p14:section name="Servers - Dependency analysis" id="{BB8821A3-9C53-49EC-9CE9-90FC064BA177}">
          <p14:sldIdLst>
            <p14:sldId id="2147307647"/>
            <p14:sldId id="2076137843"/>
            <p14:sldId id="2147307718"/>
            <p14:sldId id="2147307719"/>
            <p14:sldId id="2147307659"/>
            <p14:sldId id="2147307672"/>
            <p14:sldId id="2147307673"/>
            <p14:sldId id="2147307739"/>
          </p14:sldIdLst>
        </p14:section>
        <p14:section name="Servers - Assessments" id="{770E80B7-BC37-4323-81D6-B59286B36EA1}">
          <p14:sldIdLst>
            <p14:sldId id="2147307648"/>
            <p14:sldId id="2147307656"/>
            <p14:sldId id="2147307660"/>
            <p14:sldId id="2147307674"/>
            <p14:sldId id="2147307664"/>
            <p14:sldId id="2147307685"/>
            <p14:sldId id="2076137900"/>
            <p14:sldId id="2076137899"/>
            <p14:sldId id="2147307678"/>
            <p14:sldId id="2147307737"/>
            <p14:sldId id="2147307740"/>
          </p14:sldIdLst>
        </p14:section>
        <p14:section name="Assessments - SQL" id="{09558CE1-9EEF-4EBA-B063-89A02051A728}">
          <p14:sldIdLst>
            <p14:sldId id="2147307686"/>
            <p14:sldId id="1683"/>
            <p14:sldId id="2147307695"/>
            <p14:sldId id="2147307690"/>
            <p14:sldId id="2147307691"/>
          </p14:sldIdLst>
        </p14:section>
        <p14:section name="Servers - Migration" id="{D703D1DE-00FA-4F1E-A09D-225EC360E585}">
          <p14:sldIdLst>
            <p14:sldId id="2147307649"/>
            <p14:sldId id="2147307657"/>
            <p14:sldId id="2076137912"/>
            <p14:sldId id="2147307679"/>
            <p14:sldId id="2076137879"/>
            <p14:sldId id="2147307680"/>
          </p14:sldIdLst>
        </p14:section>
        <p14:section name="Agentless VMware migrations" id="{DD0180A4-A423-47F1-95B8-814D7C435FAA}">
          <p14:sldIdLst>
            <p14:sldId id="2147307650"/>
            <p14:sldId id="2147307661"/>
            <p14:sldId id="2147307675"/>
            <p14:sldId id="2147307681"/>
            <p14:sldId id="2076137886"/>
            <p14:sldId id="2076137913"/>
            <p14:sldId id="2147307729"/>
            <p14:sldId id="2147307725"/>
          </p14:sldIdLst>
        </p14:section>
        <p14:section name="Agentless Hyper-V migrations" id="{A5D22B1D-3ED8-484A-B14E-E86D3070586F}">
          <p14:sldIdLst>
            <p14:sldId id="2147307651"/>
            <p14:sldId id="2076137906"/>
            <p14:sldId id="2147307676"/>
            <p14:sldId id="2147307682"/>
          </p14:sldIdLst>
        </p14:section>
        <p14:section name="Agent based migrations" id="{321E82FF-E5D9-4E1D-BB9A-95609A9C7FC2}">
          <p14:sldIdLst>
            <p14:sldId id="2147307652"/>
            <p14:sldId id="2147307662"/>
            <p14:sldId id="2076137892"/>
            <p14:sldId id="2147307677"/>
            <p14:sldId id="2147307683"/>
            <p14:sldId id="2076137910"/>
            <p14:sldId id="2147307684"/>
          </p14:sldIdLst>
        </p14:section>
        <p14:section name="Migration Concepts" id="{D5B07783-E3D0-4616-9B11-C4C099713D28}">
          <p14:sldIdLst>
            <p14:sldId id="2147307653"/>
            <p14:sldId id="2076137887"/>
            <p14:sldId id="2076137882"/>
            <p14:sldId id="2076137888"/>
            <p14:sldId id="2147307705"/>
            <p14:sldId id="2147307717"/>
            <p14:sldId id="2147307733"/>
            <p14:sldId id="2147307715"/>
          </p14:sldIdLst>
        </p14:section>
        <p14:section name="Private Link Support" id="{3513721B-FBB1-4817-99AE-776110F962D3}">
          <p14:sldIdLst>
            <p14:sldId id="2147307706"/>
            <p14:sldId id="2147307741"/>
            <p14:sldId id="2147307707"/>
            <p14:sldId id="2147307734"/>
            <p14:sldId id="2147307732"/>
            <p14:sldId id="2147307735"/>
            <p14:sldId id="2147307730"/>
          </p14:sldIdLst>
        </p14:section>
        <p14:section name="App Containerization" id="{C2F9E2DF-CDFA-4783-884D-614D68B6248E}">
          <p14:sldIdLst>
            <p14:sldId id="2147307696"/>
            <p14:sldId id="1688"/>
            <p14:sldId id="1684"/>
            <p14:sldId id="2147307699"/>
            <p14:sldId id="2147307698"/>
            <p14:sldId id="1685"/>
          </p14:sldIdLst>
        </p14:section>
        <p14:section name="Resources" id="{128BF808-D05A-49E8-B2D1-64FBBDA652E6}">
          <p14:sldIdLst>
            <p14:sldId id="2076137867"/>
            <p14:sldId id="2147307742"/>
            <p14:sldId id="2147307743"/>
            <p14:sldId id="2147307744"/>
            <p14:sldId id="2076137870"/>
            <p14:sldId id="2123258545"/>
            <p14:sldId id="2147307745"/>
            <p14:sldId id="2123258556"/>
            <p14:sldId id="2123258547"/>
            <p14:sldId id="3435"/>
            <p14:sldId id="2123258548"/>
            <p14:sldId id="2123258554"/>
            <p14:sldId id="207613792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5D899A1-894B-845D-612A-2510C1F7A378}" name="Rahul Gupta" initials="RG" userId="S::rahugup@microsoft.com::8f221e9d-1d05-4778-b46f-7cdbae6e987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 id="5" name="Anna Swaty" initials="AS" lastIdx="16" clrIdx="5">
    <p:extLst>
      <p:ext uri="{19B8F6BF-5375-455C-9EA6-DF929625EA0E}">
        <p15:presenceInfo xmlns:p15="http://schemas.microsoft.com/office/powerpoint/2012/main" userId="S::aswaty@bridge.partners::9337fe90-25ec-4297-b959-6618350041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50E6FF"/>
    <a:srgbClr val="0078D4"/>
    <a:srgbClr val="000000"/>
    <a:srgbClr val="FFFFFF"/>
    <a:srgbClr val="EBEBEB"/>
    <a:srgbClr val="3C3C41"/>
    <a:srgbClr val="1A1A1A"/>
    <a:srgbClr val="008272"/>
    <a:srgbClr val="008C72"/>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51" autoAdjust="0"/>
    <p:restoredTop sz="89673" autoAdjust="0"/>
  </p:normalViewPr>
  <p:slideViewPr>
    <p:cSldViewPr snapToGrid="0">
      <p:cViewPr varScale="1">
        <p:scale>
          <a:sx n="140" d="100"/>
          <a:sy n="140" d="100"/>
        </p:scale>
        <p:origin x="1122" y="114"/>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7.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112" Type="http://schemas.openxmlformats.org/officeDocument/2006/relationships/slide" Target="slides/slide102.xml"/><Relationship Id="rId16" Type="http://schemas.openxmlformats.org/officeDocument/2006/relationships/slide" Target="slides/slide6.xml"/><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slide" Target="slides/slide113.xml"/><Relationship Id="rId128" Type="http://schemas.openxmlformats.org/officeDocument/2006/relationships/viewProps" Target="viewProps.xml"/><Relationship Id="rId5" Type="http://schemas.openxmlformats.org/officeDocument/2006/relationships/slideMaster" Target="slideMasters/slideMaster2.xml"/><Relationship Id="rId90" Type="http://schemas.openxmlformats.org/officeDocument/2006/relationships/slide" Target="slides/slide80.xml"/><Relationship Id="rId95" Type="http://schemas.openxmlformats.org/officeDocument/2006/relationships/slide" Target="slides/slide85.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113" Type="http://schemas.openxmlformats.org/officeDocument/2006/relationships/slide" Target="slides/slide103.xml"/><Relationship Id="rId118" Type="http://schemas.openxmlformats.org/officeDocument/2006/relationships/slide" Target="slides/slide108.xml"/><Relationship Id="rId80" Type="http://schemas.openxmlformats.org/officeDocument/2006/relationships/slide" Target="slides/slide70.xml"/><Relationship Id="rId85" Type="http://schemas.openxmlformats.org/officeDocument/2006/relationships/slide" Target="slides/slide75.xml"/><Relationship Id="rId12" Type="http://schemas.openxmlformats.org/officeDocument/2006/relationships/slide" Target="slides/slide2.xml"/><Relationship Id="rId17" Type="http://schemas.openxmlformats.org/officeDocument/2006/relationships/slide" Target="slides/slide7.xml"/><Relationship Id="rId33" Type="http://schemas.openxmlformats.org/officeDocument/2006/relationships/slide" Target="slides/slide23.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slide" Target="slides/slide93.xml"/><Relationship Id="rId108" Type="http://schemas.openxmlformats.org/officeDocument/2006/relationships/slide" Target="slides/slide98.xml"/><Relationship Id="rId124" Type="http://schemas.openxmlformats.org/officeDocument/2006/relationships/notesMaster" Target="notesMasters/notesMaster1.xml"/><Relationship Id="rId129" Type="http://schemas.openxmlformats.org/officeDocument/2006/relationships/theme" Target="theme/theme1.xml"/><Relationship Id="rId54" Type="http://schemas.openxmlformats.org/officeDocument/2006/relationships/slide" Target="slides/slide44.xml"/><Relationship Id="rId70" Type="http://schemas.openxmlformats.org/officeDocument/2006/relationships/slide" Target="slides/slide60.xml"/><Relationship Id="rId75" Type="http://schemas.openxmlformats.org/officeDocument/2006/relationships/slide" Target="slides/slide65.xml"/><Relationship Id="rId91" Type="http://schemas.openxmlformats.org/officeDocument/2006/relationships/slide" Target="slides/slide81.xml"/><Relationship Id="rId96" Type="http://schemas.openxmlformats.org/officeDocument/2006/relationships/slide" Target="slides/slide86.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3.xml"/><Relationship Id="rId28" Type="http://schemas.openxmlformats.org/officeDocument/2006/relationships/slide" Target="slides/slide18.xml"/><Relationship Id="rId49" Type="http://schemas.openxmlformats.org/officeDocument/2006/relationships/slide" Target="slides/slide39.xml"/><Relationship Id="rId114" Type="http://schemas.openxmlformats.org/officeDocument/2006/relationships/slide" Target="slides/slide104.xml"/><Relationship Id="rId119" Type="http://schemas.openxmlformats.org/officeDocument/2006/relationships/slide" Target="slides/slide109.xml"/><Relationship Id="rId44" Type="http://schemas.openxmlformats.org/officeDocument/2006/relationships/slide" Target="slides/slide34.xml"/><Relationship Id="rId60" Type="http://schemas.openxmlformats.org/officeDocument/2006/relationships/slide" Target="slides/slide50.xml"/><Relationship Id="rId65" Type="http://schemas.openxmlformats.org/officeDocument/2006/relationships/slide" Target="slides/slide55.xml"/><Relationship Id="rId81" Type="http://schemas.openxmlformats.org/officeDocument/2006/relationships/slide" Target="slides/slide71.xml"/><Relationship Id="rId86" Type="http://schemas.openxmlformats.org/officeDocument/2006/relationships/slide" Target="slides/slide76.xml"/><Relationship Id="rId130" Type="http://schemas.openxmlformats.org/officeDocument/2006/relationships/tableStyles" Target="tableStyles.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slide" Target="slides/slide9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slide" Target="slides/slide94.xml"/><Relationship Id="rId120" Type="http://schemas.openxmlformats.org/officeDocument/2006/relationships/slide" Target="slides/slide110.xml"/><Relationship Id="rId125" Type="http://schemas.openxmlformats.org/officeDocument/2006/relationships/handoutMaster" Target="handoutMasters/handoutMaster1.xml"/><Relationship Id="rId7" Type="http://schemas.openxmlformats.org/officeDocument/2006/relationships/slideMaster" Target="slideMasters/slideMaster4.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customXml" Target="../customXml/item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15" Type="http://schemas.openxmlformats.org/officeDocument/2006/relationships/slide" Target="slides/slide105.xml"/><Relationship Id="rId131" Type="http://schemas.microsoft.com/office/2016/11/relationships/changesInfo" Target="changesInfos/changesInfo1.xml"/><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26"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121" Type="http://schemas.openxmlformats.org/officeDocument/2006/relationships/slide" Target="slides/slide111.xml"/><Relationship Id="rId3" Type="http://schemas.openxmlformats.org/officeDocument/2006/relationships/customXml" Target="../customXml/item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116" Type="http://schemas.openxmlformats.org/officeDocument/2006/relationships/slide" Target="slides/slide106.xml"/><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88" Type="http://schemas.openxmlformats.org/officeDocument/2006/relationships/slide" Target="slides/slide78.xml"/><Relationship Id="rId111" Type="http://schemas.openxmlformats.org/officeDocument/2006/relationships/slide" Target="slides/slide101.xml"/><Relationship Id="rId132" Type="http://schemas.microsoft.com/office/2018/10/relationships/authors" Target="authors.xml"/><Relationship Id="rId15" Type="http://schemas.openxmlformats.org/officeDocument/2006/relationships/slide" Target="slides/slide5.xml"/><Relationship Id="rId36" Type="http://schemas.openxmlformats.org/officeDocument/2006/relationships/slide" Target="slides/slide26.xml"/><Relationship Id="rId57" Type="http://schemas.openxmlformats.org/officeDocument/2006/relationships/slide" Target="slides/slide47.xml"/><Relationship Id="rId106" Type="http://schemas.openxmlformats.org/officeDocument/2006/relationships/slide" Target="slides/slide96.xml"/><Relationship Id="rId127" Type="http://schemas.openxmlformats.org/officeDocument/2006/relationships/presProps" Target="presProps.xml"/><Relationship Id="rId10" Type="http://schemas.openxmlformats.org/officeDocument/2006/relationships/slideMaster" Target="slideMasters/slideMaster7.xml"/><Relationship Id="rId31" Type="http://schemas.openxmlformats.org/officeDocument/2006/relationships/slide" Target="slides/slide21.xml"/><Relationship Id="rId52" Type="http://schemas.openxmlformats.org/officeDocument/2006/relationships/slide" Target="slides/slide42.xml"/><Relationship Id="rId73" Type="http://schemas.openxmlformats.org/officeDocument/2006/relationships/slide" Target="slides/slide63.xml"/><Relationship Id="rId78" Type="http://schemas.openxmlformats.org/officeDocument/2006/relationships/slide" Target="slides/slide68.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slide" Target="slides/slide112.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Vella" userId="ff59d9e4-9df8-4ae6-90e3-b837e2f6651b" providerId="ADAL" clId="{96FEBCB2-4624-4741-8063-59EB587DF3CE}"/>
    <pc:docChg chg="undo custSel addSld delSld modSld sldOrd modMainMaster modSection">
      <pc:chgData name="Jonathan Vella" userId="ff59d9e4-9df8-4ae6-90e3-b837e2f6651b" providerId="ADAL" clId="{96FEBCB2-4624-4741-8063-59EB587DF3CE}" dt="2022-03-28T07:42:37.770" v="239" actId="47"/>
      <pc:docMkLst>
        <pc:docMk/>
      </pc:docMkLst>
      <pc:sldChg chg="modSp mod">
        <pc:chgData name="Jonathan Vella" userId="ff59d9e4-9df8-4ae6-90e3-b837e2f6651b" providerId="ADAL" clId="{96FEBCB2-4624-4741-8063-59EB587DF3CE}" dt="2022-03-28T07:38:43.423" v="235" actId="20577"/>
        <pc:sldMkLst>
          <pc:docMk/>
          <pc:sldMk cId="1072348726" sldId="1681"/>
        </pc:sldMkLst>
        <pc:spChg chg="mod">
          <ac:chgData name="Jonathan Vella" userId="ff59d9e4-9df8-4ae6-90e3-b837e2f6651b" providerId="ADAL" clId="{96FEBCB2-4624-4741-8063-59EB587DF3CE}" dt="2022-03-28T07:38:43.423" v="235" actId="20577"/>
          <ac:spMkLst>
            <pc:docMk/>
            <pc:sldMk cId="1072348726" sldId="1681"/>
            <ac:spMk id="3" creationId="{9641A1FA-864A-4C13-B946-602C242011CF}"/>
          </ac:spMkLst>
        </pc:spChg>
      </pc:sldChg>
      <pc:sldChg chg="add del setBg">
        <pc:chgData name="Jonathan Vella" userId="ff59d9e4-9df8-4ae6-90e3-b837e2f6651b" providerId="ADAL" clId="{96FEBCB2-4624-4741-8063-59EB587DF3CE}" dt="2022-03-28T07:29:32.670" v="3"/>
        <pc:sldMkLst>
          <pc:docMk/>
          <pc:sldMk cId="2732435323" sldId="2076136954"/>
        </pc:sldMkLst>
      </pc:sldChg>
      <pc:sldChg chg="add">
        <pc:chgData name="Jonathan Vella" userId="ff59d9e4-9df8-4ae6-90e3-b837e2f6651b" providerId="ADAL" clId="{96FEBCB2-4624-4741-8063-59EB587DF3CE}" dt="2022-03-28T07:38:00.936" v="221"/>
        <pc:sldMkLst>
          <pc:docMk/>
          <pc:sldMk cId="2654679952" sldId="2076137867"/>
        </pc:sldMkLst>
      </pc:sldChg>
      <pc:sldChg chg="del">
        <pc:chgData name="Jonathan Vella" userId="ff59d9e4-9df8-4ae6-90e3-b837e2f6651b" providerId="ADAL" clId="{96FEBCB2-4624-4741-8063-59EB587DF3CE}" dt="2022-03-28T07:38:04.903" v="223" actId="47"/>
        <pc:sldMkLst>
          <pc:docMk/>
          <pc:sldMk cId="1860363959" sldId="2076137873"/>
        </pc:sldMkLst>
      </pc:sldChg>
      <pc:sldChg chg="delSp mod">
        <pc:chgData name="Jonathan Vella" userId="ff59d9e4-9df8-4ae6-90e3-b837e2f6651b" providerId="ADAL" clId="{96FEBCB2-4624-4741-8063-59EB587DF3CE}" dt="2022-03-28T07:33:23.829" v="70" actId="478"/>
        <pc:sldMkLst>
          <pc:docMk/>
          <pc:sldMk cId="572721408" sldId="2076137879"/>
        </pc:sldMkLst>
        <pc:spChg chg="del">
          <ac:chgData name="Jonathan Vella" userId="ff59d9e4-9df8-4ae6-90e3-b837e2f6651b" providerId="ADAL" clId="{96FEBCB2-4624-4741-8063-59EB587DF3CE}" dt="2022-03-28T07:33:22.846" v="69" actId="478"/>
          <ac:spMkLst>
            <pc:docMk/>
            <pc:sldMk cId="572721408" sldId="2076137879"/>
            <ac:spMk id="2" creationId="{1358E0A0-60BB-468C-B147-8D43B9505BC8}"/>
          </ac:spMkLst>
        </pc:spChg>
        <pc:spChg chg="del">
          <ac:chgData name="Jonathan Vella" userId="ff59d9e4-9df8-4ae6-90e3-b837e2f6651b" providerId="ADAL" clId="{96FEBCB2-4624-4741-8063-59EB587DF3CE}" dt="2022-03-28T07:33:23.829" v="70" actId="478"/>
          <ac:spMkLst>
            <pc:docMk/>
            <pc:sldMk cId="572721408" sldId="2076137879"/>
            <ac:spMk id="3" creationId="{3B6C00C8-3DCB-4208-B41D-860C0E771B60}"/>
          </ac:spMkLst>
        </pc:spChg>
      </pc:sldChg>
      <pc:sldChg chg="add del">
        <pc:chgData name="Jonathan Vella" userId="ff59d9e4-9df8-4ae6-90e3-b837e2f6651b" providerId="ADAL" clId="{96FEBCB2-4624-4741-8063-59EB587DF3CE}" dt="2022-03-28T07:29:32.670" v="3"/>
        <pc:sldMkLst>
          <pc:docMk/>
          <pc:sldMk cId="1177119224" sldId="2076138071"/>
        </pc:sldMkLst>
      </pc:sldChg>
      <pc:sldChg chg="modSp add del mod">
        <pc:chgData name="Jonathan Vella" userId="ff59d9e4-9df8-4ae6-90e3-b837e2f6651b" providerId="ADAL" clId="{96FEBCB2-4624-4741-8063-59EB587DF3CE}" dt="2022-03-28T07:29:32.670" v="3"/>
        <pc:sldMkLst>
          <pc:docMk/>
          <pc:sldMk cId="2009723398" sldId="2076138073"/>
        </pc:sldMkLst>
        <pc:spChg chg="mod">
          <ac:chgData name="Jonathan Vella" userId="ff59d9e4-9df8-4ae6-90e3-b837e2f6651b" providerId="ADAL" clId="{96FEBCB2-4624-4741-8063-59EB587DF3CE}" dt="2022-03-28T07:29:32.670" v="3"/>
          <ac:spMkLst>
            <pc:docMk/>
            <pc:sldMk cId="2009723398" sldId="2076138073"/>
            <ac:spMk id="2" creationId="{475FCD63-E76F-4A31-A06C-740DB3C465AD}"/>
          </ac:spMkLst>
        </pc:spChg>
      </pc:sldChg>
      <pc:sldChg chg="add del">
        <pc:chgData name="Jonathan Vella" userId="ff59d9e4-9df8-4ae6-90e3-b837e2f6651b" providerId="ADAL" clId="{96FEBCB2-4624-4741-8063-59EB587DF3CE}" dt="2022-03-28T07:29:32.670" v="3"/>
        <pc:sldMkLst>
          <pc:docMk/>
          <pc:sldMk cId="3194223494" sldId="2076138074"/>
        </pc:sldMkLst>
      </pc:sldChg>
      <pc:sldChg chg="del">
        <pc:chgData name="Jonathan Vella" userId="ff59d9e4-9df8-4ae6-90e3-b837e2f6651b" providerId="ADAL" clId="{96FEBCB2-4624-4741-8063-59EB587DF3CE}" dt="2022-03-28T07:38:03.414" v="222" actId="47"/>
        <pc:sldMkLst>
          <pc:docMk/>
          <pc:sldMk cId="3354659125" sldId="2147307578"/>
        </pc:sldMkLst>
      </pc:sldChg>
      <pc:sldChg chg="modSp mod">
        <pc:chgData name="Jonathan Vella" userId="ff59d9e4-9df8-4ae6-90e3-b837e2f6651b" providerId="ADAL" clId="{96FEBCB2-4624-4741-8063-59EB587DF3CE}" dt="2022-03-28T07:31:00.635" v="11" actId="20577"/>
        <pc:sldMkLst>
          <pc:docMk/>
          <pc:sldMk cId="542575023" sldId="2147307738"/>
        </pc:sldMkLst>
        <pc:spChg chg="mod">
          <ac:chgData name="Jonathan Vella" userId="ff59d9e4-9df8-4ae6-90e3-b837e2f6651b" providerId="ADAL" clId="{96FEBCB2-4624-4741-8063-59EB587DF3CE}" dt="2022-03-28T07:31:00.635" v="11" actId="20577"/>
          <ac:spMkLst>
            <pc:docMk/>
            <pc:sldMk cId="542575023" sldId="2147307738"/>
            <ac:spMk id="6" creationId="{9366B60F-7A7F-A141-B72C-4D836A55C2F3}"/>
          </ac:spMkLst>
        </pc:spChg>
      </pc:sldChg>
      <pc:sldChg chg="modSp mod">
        <pc:chgData name="Jonathan Vella" userId="ff59d9e4-9df8-4ae6-90e3-b837e2f6651b" providerId="ADAL" clId="{96FEBCB2-4624-4741-8063-59EB587DF3CE}" dt="2022-03-28T07:32:28.094" v="48" actId="20577"/>
        <pc:sldMkLst>
          <pc:docMk/>
          <pc:sldMk cId="3184863913" sldId="2147307739"/>
        </pc:sldMkLst>
        <pc:spChg chg="mod">
          <ac:chgData name="Jonathan Vella" userId="ff59d9e4-9df8-4ae6-90e3-b837e2f6651b" providerId="ADAL" clId="{96FEBCB2-4624-4741-8063-59EB587DF3CE}" dt="2022-03-28T07:32:28.094" v="48" actId="20577"/>
          <ac:spMkLst>
            <pc:docMk/>
            <pc:sldMk cId="3184863913" sldId="2147307739"/>
            <ac:spMk id="6" creationId="{9366B60F-7A7F-A141-B72C-4D836A55C2F3}"/>
          </ac:spMkLst>
        </pc:spChg>
      </pc:sldChg>
      <pc:sldChg chg="modSp add mod ord">
        <pc:chgData name="Jonathan Vella" userId="ff59d9e4-9df8-4ae6-90e3-b837e2f6651b" providerId="ADAL" clId="{96FEBCB2-4624-4741-8063-59EB587DF3CE}" dt="2022-03-28T07:32:49.563" v="68" actId="20577"/>
        <pc:sldMkLst>
          <pc:docMk/>
          <pc:sldMk cId="1509265923" sldId="2147307740"/>
        </pc:sldMkLst>
        <pc:spChg chg="mod">
          <ac:chgData name="Jonathan Vella" userId="ff59d9e4-9df8-4ae6-90e3-b837e2f6651b" providerId="ADAL" clId="{96FEBCB2-4624-4741-8063-59EB587DF3CE}" dt="2022-03-28T07:32:49.563" v="68" actId="20577"/>
          <ac:spMkLst>
            <pc:docMk/>
            <pc:sldMk cId="1509265923" sldId="2147307740"/>
            <ac:spMk id="6" creationId="{9366B60F-7A7F-A141-B72C-4D836A55C2F3}"/>
          </ac:spMkLst>
        </pc:spChg>
      </pc:sldChg>
      <pc:sldChg chg="modSp add mod">
        <pc:chgData name="Jonathan Vella" userId="ff59d9e4-9df8-4ae6-90e3-b837e2f6651b" providerId="ADAL" clId="{96FEBCB2-4624-4741-8063-59EB587DF3CE}" dt="2022-03-28T07:35:23.882" v="220" actId="20577"/>
        <pc:sldMkLst>
          <pc:docMk/>
          <pc:sldMk cId="2069449816" sldId="2147307741"/>
        </pc:sldMkLst>
        <pc:spChg chg="mod">
          <ac:chgData name="Jonathan Vella" userId="ff59d9e4-9df8-4ae6-90e3-b837e2f6651b" providerId="ADAL" clId="{96FEBCB2-4624-4741-8063-59EB587DF3CE}" dt="2022-03-28T07:35:23.882" v="220" actId="20577"/>
          <ac:spMkLst>
            <pc:docMk/>
            <pc:sldMk cId="2069449816" sldId="2147307741"/>
            <ac:spMk id="6" creationId="{9366B60F-7A7F-A141-B72C-4D836A55C2F3}"/>
          </ac:spMkLst>
        </pc:spChg>
      </pc:sldChg>
      <pc:sldChg chg="add del ord">
        <pc:chgData name="Jonathan Vella" userId="ff59d9e4-9df8-4ae6-90e3-b837e2f6651b" providerId="ADAL" clId="{96FEBCB2-4624-4741-8063-59EB587DF3CE}" dt="2022-03-28T07:42:37.770" v="239" actId="47"/>
        <pc:sldMkLst>
          <pc:docMk/>
          <pc:sldMk cId="3542126331" sldId="2147307746"/>
        </pc:sldMkLst>
      </pc:sldChg>
      <pc:sldMasterChg chg="delSldLayout modSldLayout">
        <pc:chgData name="Jonathan Vella" userId="ff59d9e4-9df8-4ae6-90e3-b837e2f6651b" providerId="ADAL" clId="{96FEBCB2-4624-4741-8063-59EB587DF3CE}" dt="2022-03-28T07:38:04.903" v="223" actId="47"/>
        <pc:sldMasterMkLst>
          <pc:docMk/>
          <pc:sldMasterMk cId="3903313834" sldId="2147484885"/>
        </pc:sldMasterMkLst>
        <pc:sldLayoutChg chg="delSp mod">
          <pc:chgData name="Jonathan Vella" userId="ff59d9e4-9df8-4ae6-90e3-b837e2f6651b" providerId="ADAL" clId="{96FEBCB2-4624-4741-8063-59EB587DF3CE}" dt="2022-03-28T07:29:57.939" v="4" actId="478"/>
          <pc:sldLayoutMkLst>
            <pc:docMk/>
            <pc:sldMasterMk cId="3903313834" sldId="2147484885"/>
            <pc:sldLayoutMk cId="3829781534" sldId="2147484893"/>
          </pc:sldLayoutMkLst>
          <pc:picChg chg="del">
            <ac:chgData name="Jonathan Vella" userId="ff59d9e4-9df8-4ae6-90e3-b837e2f6651b" providerId="ADAL" clId="{96FEBCB2-4624-4741-8063-59EB587DF3CE}" dt="2022-03-28T07:29:57.939" v="4" actId="478"/>
            <ac:picMkLst>
              <pc:docMk/>
              <pc:sldMasterMk cId="3903313834" sldId="2147484885"/>
              <pc:sldLayoutMk cId="3829781534" sldId="2147484893"/>
              <ac:picMk id="5" creationId="{34F6A35F-0EBD-4E2D-85F8-A5C9BB55C6BD}"/>
            </ac:picMkLst>
          </pc:picChg>
        </pc:sldLayoutChg>
        <pc:sldLayoutChg chg="delSp mod">
          <pc:chgData name="Jonathan Vella" userId="ff59d9e4-9df8-4ae6-90e3-b837e2f6651b" providerId="ADAL" clId="{96FEBCB2-4624-4741-8063-59EB587DF3CE}" dt="2022-03-28T07:30:06.573" v="5" actId="478"/>
          <pc:sldLayoutMkLst>
            <pc:docMk/>
            <pc:sldMasterMk cId="3903313834" sldId="2147484885"/>
            <pc:sldLayoutMk cId="3074259702" sldId="2147484901"/>
          </pc:sldLayoutMkLst>
          <pc:picChg chg="del">
            <ac:chgData name="Jonathan Vella" userId="ff59d9e4-9df8-4ae6-90e3-b837e2f6651b" providerId="ADAL" clId="{96FEBCB2-4624-4741-8063-59EB587DF3CE}" dt="2022-03-28T07:30:06.573" v="5" actId="478"/>
            <ac:picMkLst>
              <pc:docMk/>
              <pc:sldMasterMk cId="3903313834" sldId="2147484885"/>
              <pc:sldLayoutMk cId="3074259702" sldId="2147484901"/>
              <ac:picMk id="6" creationId="{D4F8CBAC-7F07-442C-B3F2-D0997AE23F73}"/>
            </ac:picMkLst>
          </pc:picChg>
        </pc:sldLayoutChg>
        <pc:sldLayoutChg chg="del">
          <pc:chgData name="Jonathan Vella" userId="ff59d9e4-9df8-4ae6-90e3-b837e2f6651b" providerId="ADAL" clId="{96FEBCB2-4624-4741-8063-59EB587DF3CE}" dt="2022-03-28T07:38:04.903" v="223" actId="47"/>
          <pc:sldLayoutMkLst>
            <pc:docMk/>
            <pc:sldMasterMk cId="3903313834" sldId="2147484885"/>
            <pc:sldLayoutMk cId="3933471052" sldId="2147484912"/>
          </pc:sldLayoutMkLst>
        </pc:sldLayoutChg>
      </pc:sldMasterChg>
    </pc:docChg>
  </pc:docChgLst>
  <pc:docChgLst>
    <pc:chgData name="Jonathan Vella" userId="ff59d9e4-9df8-4ae6-90e3-b837e2f6651b" providerId="ADAL" clId="{409E3815-AB32-4208-9934-AF6BDC845FFA}"/>
    <pc:docChg chg="addSld modSld modSection">
      <pc:chgData name="Jonathan Vella" userId="ff59d9e4-9df8-4ae6-90e3-b837e2f6651b" providerId="ADAL" clId="{409E3815-AB32-4208-9934-AF6BDC845FFA}" dt="2022-04-27T12:29:52.012" v="87" actId="20577"/>
      <pc:docMkLst>
        <pc:docMk/>
      </pc:docMkLst>
      <pc:sldChg chg="modSp mod">
        <pc:chgData name="Jonathan Vella" userId="ff59d9e4-9df8-4ae6-90e3-b837e2f6651b" providerId="ADAL" clId="{409E3815-AB32-4208-9934-AF6BDC845FFA}" dt="2022-04-27T12:29:52.012" v="87" actId="20577"/>
        <pc:sldMkLst>
          <pc:docMk/>
          <pc:sldMk cId="2597135442" sldId="2123258548"/>
        </pc:sldMkLst>
        <pc:spChg chg="mod">
          <ac:chgData name="Jonathan Vella" userId="ff59d9e4-9df8-4ae6-90e3-b837e2f6651b" providerId="ADAL" clId="{409E3815-AB32-4208-9934-AF6BDC845FFA}" dt="2022-04-27T12:29:52.012" v="87" actId="20577"/>
          <ac:spMkLst>
            <pc:docMk/>
            <pc:sldMk cId="2597135442" sldId="2123258548"/>
            <ac:spMk id="6" creationId="{F1F18A96-9C7F-407D-82E6-61633F075899}"/>
          </ac:spMkLst>
        </pc:spChg>
      </pc:sldChg>
      <pc:sldChg chg="modSp new mod">
        <pc:chgData name="Jonathan Vella" userId="ff59d9e4-9df8-4ae6-90e3-b837e2f6651b" providerId="ADAL" clId="{409E3815-AB32-4208-9934-AF6BDC845FFA}" dt="2022-04-05T09:05:28.956" v="20" actId="20577"/>
        <pc:sldMkLst>
          <pc:docMk/>
          <pc:sldMk cId="1797846923" sldId="2147307746"/>
        </pc:sldMkLst>
        <pc:spChg chg="mod">
          <ac:chgData name="Jonathan Vella" userId="ff59d9e4-9df8-4ae6-90e3-b837e2f6651b" providerId="ADAL" clId="{409E3815-AB32-4208-9934-AF6BDC845FFA}" dt="2022-04-05T09:05:28.956" v="20" actId="20577"/>
          <ac:spMkLst>
            <pc:docMk/>
            <pc:sldMk cId="1797846923" sldId="2147307746"/>
            <ac:spMk id="2" creationId="{233299A6-2A92-4A83-F3AB-DA810920641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27-Apr-22 2:27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27-Apr-22 2:27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migrate/migrate-appliance#deployment-scenario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azure/migrate/migrate-appliance-architecture"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docs.microsoft.com/en-us/azure/migrate/migrate-appliance#deployment-scenarios"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azure/migrate/migrate-appliance#deployment-scenario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7" Type="http://schemas.openxmlformats.org/officeDocument/2006/relationships/hyperlink" Target="https://docs.microsoft.com/en-us/azure/migrate/tutorial-assess-physical"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docs.microsoft.com/en-us/azure/migrate/tutorial-migrate-hyper-v" TargetMode="External"/><Relationship Id="rId5" Type="http://schemas.openxmlformats.org/officeDocument/2006/relationships/hyperlink" Target="https://docs.microsoft.com/en-us/azure/migrate/migrate-appliance-architecture" TargetMode="External"/><Relationship Id="rId4" Type="http://schemas.openxmlformats.org/officeDocument/2006/relationships/hyperlink" Target="https://docs.microsoft.com/en-us/azure/migrate/tutorial-assess-vmware"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azure/migrate/migrate-appliance-architecture" TargetMode="External"/><Relationship Id="rId2" Type="http://schemas.openxmlformats.org/officeDocument/2006/relationships/slide" Target="../slides/slide20.xml"/><Relationship Id="rId1" Type="http://schemas.openxmlformats.org/officeDocument/2006/relationships/notesMaster" Target="../notesMasters/notesMaster1.xml"/><Relationship Id="rId5" Type="http://schemas.openxmlformats.org/officeDocument/2006/relationships/hyperlink" Target="https://docs.microsoft.com/en-us/azure/migrate/migrate-support-matrix-physical" TargetMode="External"/><Relationship Id="rId4" Type="http://schemas.openxmlformats.org/officeDocument/2006/relationships/hyperlink" Target="https://docs.microsoft.com/en-us/azure/migrate/migrate-support-matrix-hyper-v"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7" Type="http://schemas.openxmlformats.org/officeDocument/2006/relationships/hyperlink" Target="https://docs.microsoft.com/en-us/azure/migrate/migrate-appliance#collected-data---vmware"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docs.microsoft.com/en-us/azure/migrate/how-to-set-up-appliance-vmware" TargetMode="External"/><Relationship Id="rId5" Type="http://schemas.openxmlformats.org/officeDocument/2006/relationships/hyperlink" Target="https://docs.microsoft.com/en-us/azure/migrate/migrate-appliance-architecture" TargetMode="External"/><Relationship Id="rId4" Type="http://schemas.openxmlformats.org/officeDocument/2006/relationships/hyperlink" Target="https://docs.microsoft.com/en-us/azure/migrate/tutorial-prepare-vmware#prepare-for-assessment"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7" Type="http://schemas.openxmlformats.org/officeDocument/2006/relationships/hyperlink" Target="https://docs.microsoft.com/en-us/azure/migrate/migrate-appliance#collected-data---hyper-v"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docs.microsoft.com/en-us/azure/migrate/tutorial-prepare-hyper-v#enable-credssp-to-delegate-credentials" TargetMode="External"/><Relationship Id="rId5" Type="http://schemas.openxmlformats.org/officeDocument/2006/relationships/hyperlink" Target="https://docs.microsoft.com/en-us/azure/migrate/migrate-appliance-architecture" TargetMode="External"/><Relationship Id="rId4" Type="http://schemas.openxmlformats.org/officeDocument/2006/relationships/hyperlink" Target="https://docs.microsoft.com/en-us/azure/migrate/tutorial-prepare-hyper-v#prepare-for-assessment"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azure/migrate/migrate-appliance-architecture"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docs.microsoft.com/en-us/azure/migrate/migrate-appliance#collected-data---physical" TargetMode="External"/><Relationship Id="rId5" Type="http://schemas.openxmlformats.org/officeDocument/2006/relationships/hyperlink" Target="https://docs.microsoft.com/en-us/azure/migrate/how-to-set-up-appliance-physical" TargetMode="External"/><Relationship Id="rId4" Type="http://schemas.openxmlformats.org/officeDocument/2006/relationships/hyperlink" Target="https://docs.microsoft.com/en-us/azure/migrate/tutorial-prepare-physical"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7" Type="http://schemas.openxmlformats.org/officeDocument/2006/relationships/hyperlink" Target="https://docs.microsoft.com/en-us/azure/migrate/migrate-appliance#collected-data---physical"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docs.microsoft.com/en-us/azure/migrate/migrate-appliance#collected-data---hyper-v" TargetMode="External"/><Relationship Id="rId5" Type="http://schemas.openxmlformats.org/officeDocument/2006/relationships/hyperlink" Target="https://docs.microsoft.com/en-us/azure/migrate/migrate-appliance-architecture" TargetMode="External"/><Relationship Id="rId4" Type="http://schemas.openxmlformats.org/officeDocument/2006/relationships/hyperlink" Target="https://docs.microsoft.com/en-us/azure/migrate/migrate-appliance#collected-data---vmware"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azure/migrate/migrate-appliance-architecture" TargetMode="External"/><Relationship Id="rId2" Type="http://schemas.openxmlformats.org/officeDocument/2006/relationships/slide" Target="../slides/slide26.xml"/><Relationship Id="rId1" Type="http://schemas.openxmlformats.org/officeDocument/2006/relationships/notesMaster" Target="../notesMasters/notesMaster1.xml"/><Relationship Id="rId5" Type="http://schemas.openxmlformats.org/officeDocument/2006/relationships/hyperlink" Target="https://docs.microsoft.com/en-us/azure/migrate/migrate-support-matrix-physical" TargetMode="External"/><Relationship Id="rId4" Type="http://schemas.openxmlformats.org/officeDocument/2006/relationships/hyperlink" Target="https://docs.microsoft.com/en-us/azure/migrate/migrate-support-matrix-hyper-v"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7" Type="http://schemas.openxmlformats.org/officeDocument/2006/relationships/hyperlink" Target="https://docs.microsoft.com/en-us/azure/migrate/scale-physical-assessment"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docs.microsoft.com/en-us/azure/migrate/migrate-appliance-architecture" TargetMode="External"/><Relationship Id="rId5" Type="http://schemas.openxmlformats.org/officeDocument/2006/relationships/hyperlink" Target="https://docs.microsoft.com/en-us/azure/migrate/scale-hyper-v-assessment" TargetMode="External"/><Relationship Id="rId4" Type="http://schemas.openxmlformats.org/officeDocument/2006/relationships/hyperlink" Target="https://docs.microsoft.com/en-us/azure/migrate/scale-vmware-assessment"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docs.microsoft.com/en-us/azure/migrate/set-discovery-scope"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32.xml"/><Relationship Id="rId1" Type="http://schemas.openxmlformats.org/officeDocument/2006/relationships/notesMaster" Target="../notesMasters/notesMaster1.xml"/><Relationship Id="rId5" Type="http://schemas.openxmlformats.org/officeDocument/2006/relationships/hyperlink" Target="https://docs.microsoft.com/en-us/azure/migrate/migrate-appliance-architecture" TargetMode="External"/><Relationship Id="rId4" Type="http://schemas.openxmlformats.org/officeDocument/2006/relationships/hyperlink" Target="https://docs.microsoft.com/en-us/azure/migrate/concepts-dependency-visualization"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33.xml"/><Relationship Id="rId1" Type="http://schemas.openxmlformats.org/officeDocument/2006/relationships/notesMaster" Target="../notesMasters/notesMaster1.xml"/><Relationship Id="rId5" Type="http://schemas.openxmlformats.org/officeDocument/2006/relationships/hyperlink" Target="https://docs.microsoft.com/en-us/azure/migrate/how-to-discover-applications" TargetMode="External"/><Relationship Id="rId4" Type="http://schemas.openxmlformats.org/officeDocument/2006/relationships/hyperlink" Target="https://docs.microsoft.com/en-us/azure/migrate/how-to-create-group-machine-dependencies-agentless"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7" Type="http://schemas.openxmlformats.org/officeDocument/2006/relationships/hyperlink" Target="https://docs.microsoft.com/en-us/azure/migrate/migrate-appliance#app-dependencies-metadata"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docs.microsoft.com/en-us/azure/migrate/migrate-appliance#installed-apps-metadata" TargetMode="External"/><Relationship Id="rId5" Type="http://schemas.openxmlformats.org/officeDocument/2006/relationships/hyperlink" Target="https://docs.microsoft.com/en-us/azure/migrate/migrate-appliance-architecture" TargetMode="External"/><Relationship Id="rId4" Type="http://schemas.openxmlformats.org/officeDocument/2006/relationships/hyperlink" Target="https://docs.microsoft.com/en-us/azure/migrate/concepts-dependency-visualization#agentless-analysis"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35.xml"/><Relationship Id="rId1" Type="http://schemas.openxmlformats.org/officeDocument/2006/relationships/notesMaster" Target="../notesMasters/notesMaster1.xml"/><Relationship Id="rId5" Type="http://schemas.openxmlformats.org/officeDocument/2006/relationships/hyperlink" Target="https://docs.microsoft.com/en-us/azure/migrate/migrate-appliance-architecture" TargetMode="External"/><Relationship Id="rId4" Type="http://schemas.openxmlformats.org/officeDocument/2006/relationships/hyperlink" Target="https://docs.microsoft.com/en-us/azure/migrate/how-to-create-group-machine-dependencies-agentless"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docs.microsoft.com/en-us/azure/migrate/concepts-dependency-visualization" TargetMode="Externa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microsoft.com/en-us/azure/migrate/migrate-appliance#deployment-scenarios"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7" Type="http://schemas.openxmlformats.org/officeDocument/2006/relationships/hyperlink" Target="https://docs.microsoft.com/en-us/azure/migrate/tutorial-assess-physical" TargetMode="External"/><Relationship Id="rId2" Type="http://schemas.openxmlformats.org/officeDocument/2006/relationships/slide" Target="../slides/slide41.xml"/><Relationship Id="rId1" Type="http://schemas.openxmlformats.org/officeDocument/2006/relationships/notesMaster" Target="../notesMasters/notesMaster1.xml"/><Relationship Id="rId6" Type="http://schemas.openxmlformats.org/officeDocument/2006/relationships/hyperlink" Target="https://docs.microsoft.com/en-us/azure/migrate/tutorial-migrate-hyper-v" TargetMode="External"/><Relationship Id="rId5" Type="http://schemas.openxmlformats.org/officeDocument/2006/relationships/hyperlink" Target="https://docs.microsoft.com/en-us/azure/migrate/migrate-appliance-architecture" TargetMode="External"/><Relationship Id="rId4" Type="http://schemas.openxmlformats.org/officeDocument/2006/relationships/hyperlink" Target="https://docs.microsoft.com/en-us/azure/migrate/tutorial-assess-vmware"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docs.microsoft.com/en-us/azure/migrate/tutorial-discover-import"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azure/migrate/migrate-appliance-architecture" TargetMode="External"/><Relationship Id="rId2" Type="http://schemas.openxmlformats.org/officeDocument/2006/relationships/slide" Target="../slides/slide43.xml"/><Relationship Id="rId1" Type="http://schemas.openxmlformats.org/officeDocument/2006/relationships/notesMaster" Target="../notesMasters/notesMaster1.xml"/><Relationship Id="rId5" Type="http://schemas.openxmlformats.org/officeDocument/2006/relationships/hyperlink" Target="https://docs.microsoft.com/en-us/azure/migrate/migrate-support-matrix-physical" TargetMode="External"/><Relationship Id="rId4" Type="http://schemas.openxmlformats.org/officeDocument/2006/relationships/hyperlink" Target="https://docs.microsoft.com/en-us/azure/migrate/migrate-support-matrix-hyper-v"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ocs.microsoft.com/en-us/azure/migrate/migrate-appliance-architecture" TargetMode="External"/><Relationship Id="rId2" Type="http://schemas.openxmlformats.org/officeDocument/2006/relationships/slide" Target="../slides/slide44.xml"/><Relationship Id="rId1" Type="http://schemas.openxmlformats.org/officeDocument/2006/relationships/notesMaster" Target="../notesMasters/notesMaster1.xml"/><Relationship Id="rId5" Type="http://schemas.openxmlformats.org/officeDocument/2006/relationships/hyperlink" Target="https://docs.microsoft.com/en-us/azure/migrate/migrate-support-matrix-physical" TargetMode="External"/><Relationship Id="rId4" Type="http://schemas.openxmlformats.org/officeDocument/2006/relationships/hyperlink" Target="https://docs.microsoft.com/en-us/azure/migrate/migrate-support-matrix-hyper-v"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microsoft.com/en-us/azure/migrate/migrate-appliance#collected-data---vmware" TargetMode="External"/><Relationship Id="rId2" Type="http://schemas.openxmlformats.org/officeDocument/2006/relationships/slide" Target="../slides/slide45.xml"/><Relationship Id="rId1" Type="http://schemas.openxmlformats.org/officeDocument/2006/relationships/notesMaster" Target="../notesMasters/notesMaster1.xml"/><Relationship Id="rId6" Type="http://schemas.openxmlformats.org/officeDocument/2006/relationships/hyperlink" Target="https://docs.microsoft.com/en-us/azure/migrate/migrate-appliance#collected-data---physical" TargetMode="External"/><Relationship Id="rId5" Type="http://schemas.openxmlformats.org/officeDocument/2006/relationships/hyperlink" Target="https://docs.microsoft.com/en-us/azure/migrate/migrate-appliance#collected-data---hyper-v" TargetMode="External"/><Relationship Id="rId4" Type="http://schemas.openxmlformats.org/officeDocument/2006/relationships/hyperlink" Target="https://docs.microsoft.com/en-us/azure/migrate/migrate-appliance-architecture" TargetMode="Externa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46.xml"/><Relationship Id="rId1" Type="http://schemas.openxmlformats.org/officeDocument/2006/relationships/notesMaster" Target="../notesMasters/notesMaster1.xml"/><Relationship Id="rId5" Type="http://schemas.openxmlformats.org/officeDocument/2006/relationships/hyperlink" Target="https://docs.microsoft.com/en-us/azure/migrate/migrate-appliance-architecture" TargetMode="External"/><Relationship Id="rId4" Type="http://schemas.openxmlformats.org/officeDocument/2006/relationships/hyperlink" Target="https://docs.microsoft.com/en-us/azure/migrate/concepts-assessment-calculation#confidence-ratings-performance-based"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s://docs.microsoft.com/en-us/azure/migrate/how-to-modify-assessment"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s://docs.microsoft.com/en-us/azure/migrate/how-to-modify-assessment"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52.xml"/><Relationship Id="rId1" Type="http://schemas.openxmlformats.org/officeDocument/2006/relationships/notesMaster" Target="../notesMasters/notesMaster1.xml"/><Relationship Id="rId5" Type="http://schemas.openxmlformats.org/officeDocument/2006/relationships/hyperlink" Target="https://docs.microsoft.com/en-us/azure/migrate/migrate-appliance-architecture" TargetMode="External"/><Relationship Id="rId4" Type="http://schemas.openxmlformats.org/officeDocument/2006/relationships/hyperlink" Target="https://docs.microsoft.com/en-us/azure/migrate/concepts-assessment-calculation#confidence-ratings-performance-based"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docs.microsoft.com/en-us/azure/migrate/migrate-appliance-architecture"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s://docs.microsoft.com/en-us/azure/migrate/resources-faq#whats-the-difference-between-azure-migrate-and-azure-site-recovery"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docs.microsoft.com/en-us/azure/migrate/migrate-appliance-architecture" TargetMode="External"/><Relationship Id="rId2" Type="http://schemas.openxmlformats.org/officeDocument/2006/relationships/slide" Target="../slides/slide58.xml"/><Relationship Id="rId1" Type="http://schemas.openxmlformats.org/officeDocument/2006/relationships/notesMaster" Target="../notesMasters/notesMaster1.xml"/><Relationship Id="rId5" Type="http://schemas.openxmlformats.org/officeDocument/2006/relationships/hyperlink" Target="https://docs.microsoft.com/en-us/azure/migrate/migrate-support-matrix-physical" TargetMode="External"/><Relationship Id="rId4" Type="http://schemas.openxmlformats.org/officeDocument/2006/relationships/hyperlink" Target="https://docs.microsoft.com/en-us/azure/migrate/migrate-support-matrix-hyper-v" TargetMode="Externa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7" Type="http://schemas.openxmlformats.org/officeDocument/2006/relationships/hyperlink" Target="https://docs.microsoft.com/en-us/azure/migrate/migrate-support-matrix-physical-migration" TargetMode="External"/><Relationship Id="rId2" Type="http://schemas.openxmlformats.org/officeDocument/2006/relationships/slide" Target="../slides/slide60.xml"/><Relationship Id="rId1" Type="http://schemas.openxmlformats.org/officeDocument/2006/relationships/notesMaster" Target="../notesMasters/notesMaster1.xml"/><Relationship Id="rId6" Type="http://schemas.openxmlformats.org/officeDocument/2006/relationships/hyperlink" Target="https://docs.microsoft.com/en-us/azure/migrate/migrate-support-matrix-hyper-v-migration" TargetMode="External"/><Relationship Id="rId5" Type="http://schemas.openxmlformats.org/officeDocument/2006/relationships/hyperlink" Target="https://docs.microsoft.com/en-us/azure/migrate/migrate-appliance-architecture" TargetMode="External"/><Relationship Id="rId4" Type="http://schemas.openxmlformats.org/officeDocument/2006/relationships/hyperlink" Target="https://docs.microsoft.com/en-us/azure/migrate/migrate-support-matrix-vmware-migration" TargetMode="Externa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62.xml"/><Relationship Id="rId1" Type="http://schemas.openxmlformats.org/officeDocument/2006/relationships/notesMaster" Target="../notesMasters/notesMaster1.xml"/><Relationship Id="rId4" Type="http://schemas.openxmlformats.org/officeDocument/2006/relationships/hyperlink" Target="https://docs.microsoft.com/en-us/azure/migrate/tutorial-migrate-vmware" TargetMode="Externa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63.xml"/><Relationship Id="rId1" Type="http://schemas.openxmlformats.org/officeDocument/2006/relationships/notesMaster" Target="../notesMasters/notesMaster1.xml"/><Relationship Id="rId4" Type="http://schemas.openxmlformats.org/officeDocument/2006/relationships/hyperlink" Target="https://docs.microsoft.com/en-us/azure/migrate/common-questions-server-migration#how-does-agentless-migration-work" TargetMode="Externa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64.xml"/><Relationship Id="rId1" Type="http://schemas.openxmlformats.org/officeDocument/2006/relationships/notesMaster" Target="../notesMasters/notesMaster1.xml"/><Relationship Id="rId4" Type="http://schemas.openxmlformats.org/officeDocument/2006/relationships/hyperlink" Target="https://docs.microsoft.com/en-us/azure/migrate/tutorial-prepare-vmware#prepare-azure"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66.xml"/><Relationship Id="rId1" Type="http://schemas.openxmlformats.org/officeDocument/2006/relationships/notesMaster" Target="../notesMasters/notesMaster1.xml"/><Relationship Id="rId4" Type="http://schemas.openxmlformats.org/officeDocument/2006/relationships/hyperlink" Target="https://docs.microsoft.com/en-us/azure/migrate/server-migrate-overview" TargetMode="Externa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67.xml"/><Relationship Id="rId1" Type="http://schemas.openxmlformats.org/officeDocument/2006/relationships/notesMaster" Target="../notesMasters/notesMaster1.xml"/><Relationship Id="rId4" Type="http://schemas.openxmlformats.org/officeDocument/2006/relationships/hyperlink" Target="https://docs.microsoft.com/en-us/azure/migrate/tutorial-migrate-vmware" TargetMode="Externa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68.xml"/><Relationship Id="rId1" Type="http://schemas.openxmlformats.org/officeDocument/2006/relationships/notesMaster" Target="../notesMasters/notesMaster1.xml"/><Relationship Id="rId4" Type="http://schemas.openxmlformats.org/officeDocument/2006/relationships/hyperlink" Target="https://docs.microsoft.com/en-us/azure/migrate/common-questions-server-migration#how-does-agentless-migration-work"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70.xml"/><Relationship Id="rId1" Type="http://schemas.openxmlformats.org/officeDocument/2006/relationships/notesMaster" Target="../notesMasters/notesMaster1.xml"/><Relationship Id="rId4" Type="http://schemas.openxmlformats.org/officeDocument/2006/relationships/hyperlink" Target="https://docs.microsoft.com/en-us/azure/migrate/tutorial-migrate-hyper-v" TargetMode="Externa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71.xml"/><Relationship Id="rId1" Type="http://schemas.openxmlformats.org/officeDocument/2006/relationships/notesMaster" Target="../notesMasters/notesMaster1.xml"/><Relationship Id="rId4" Type="http://schemas.openxmlformats.org/officeDocument/2006/relationships/hyperlink" Target="https://docs.microsoft.com/en-us/azure/migrate/how-to-modify-assessment" TargetMode="Externa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microsoft.com/en-us/azure/migrate/tutorial-prepare-hyper-v#prepare-azure"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74.xml"/><Relationship Id="rId1" Type="http://schemas.openxmlformats.org/officeDocument/2006/relationships/notesMaster" Target="../notesMasters/notesMaster1.xml"/><Relationship Id="rId5" Type="http://schemas.openxmlformats.org/officeDocument/2006/relationships/hyperlink" Target="https://docs.microsoft.com/en-us/azure/migrate/tutorial-migrate-aws-virtual-machines" TargetMode="External"/><Relationship Id="rId4" Type="http://schemas.openxmlformats.org/officeDocument/2006/relationships/hyperlink" Target="https://docs.microsoft.com/en-us/azure/migrate/tutorial-migrate-physical-virtual-machines" TargetMode="Externa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s://docs.microsoft.com/en-us/azure/migrate/agent-based-migration-architecture" TargetMode="Externa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76.xml"/><Relationship Id="rId1" Type="http://schemas.openxmlformats.org/officeDocument/2006/relationships/notesMaster" Target="../notesMasters/notesMaster1.xml"/><Relationship Id="rId4" Type="http://schemas.openxmlformats.org/officeDocument/2006/relationships/hyperlink" Target="https://docs.microsoft.com/en-us/azure/migrate/how-to-modify-assessment" TargetMode="Externa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77.xml"/><Relationship Id="rId1" Type="http://schemas.openxmlformats.org/officeDocument/2006/relationships/notesMaster" Target="../notesMasters/notesMaster1.xml"/><Relationship Id="rId4" Type="http://schemas.openxmlformats.org/officeDocument/2006/relationships/hyperlink" Target="https://docs.microsoft.com/en-us/azure/migrate/tutorial-prepare-physical#prepare-azure-for-physical-server-migration" TargetMode="Externa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78.xml"/><Relationship Id="rId1" Type="http://schemas.openxmlformats.org/officeDocument/2006/relationships/notesMaster" Target="../notesMasters/notesMaster1.xml"/><Relationship Id="rId4" Type="http://schemas.openxmlformats.org/officeDocument/2006/relationships/hyperlink" Target="https://docs.microsoft.com/en-us/azure/migrate/agent-based-migration-architecture#replication-appliance-capacity" TargetMode="Externa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79.xml"/><Relationship Id="rId1" Type="http://schemas.openxmlformats.org/officeDocument/2006/relationships/notesMaster" Target="../notesMasters/notesMaster1.xml"/><Relationship Id="rId4" Type="http://schemas.openxmlformats.org/officeDocument/2006/relationships/hyperlink" Target="https://docs.microsoft.com/en-us/azure/migrate/agent-based-migration-architecture#sizing-scale-out-process-servers" TargetMode="Externa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81.xml"/><Relationship Id="rId1" Type="http://schemas.openxmlformats.org/officeDocument/2006/relationships/notesMaster" Target="../notesMasters/notesMaster1.xml"/><Relationship Id="rId4" Type="http://schemas.openxmlformats.org/officeDocument/2006/relationships/hyperlink" Target="https://docs.microsoft.com/en-us/azure/migrate/common-questions-server-migration#how-do-i-gauge-the-bandwidth-requirement-for-my-migration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82.xml"/><Relationship Id="rId1" Type="http://schemas.openxmlformats.org/officeDocument/2006/relationships/notesMaster" Target="../notesMasters/notesMaster1.xml"/><Relationship Id="rId6" Type="http://schemas.openxmlformats.org/officeDocument/2006/relationships/hyperlink" Target="https://docs.microsoft.com/en-us/azure/migrate/agent-based-migration-architecture#throttle-upload-bandwidth" TargetMode="External"/><Relationship Id="rId5" Type="http://schemas.openxmlformats.org/officeDocument/2006/relationships/hyperlink" Target="https://docs.microsoft.com/en-us/azure/migrate/hyper-v-migration-architecture#control-upload-throughput" TargetMode="External"/><Relationship Id="rId4" Type="http://schemas.openxmlformats.org/officeDocument/2006/relationships/hyperlink" Target="https://docs.microsoft.com/en-us/azure/migrate/common-questions-server-migration#how-do-i-throttle-replication-in-using-azure-migrate-appliance-for-agentless-vmware-replication" TargetMode="Externa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83.xml"/><Relationship Id="rId1" Type="http://schemas.openxmlformats.org/officeDocument/2006/relationships/notesMaster" Target="../notesMasters/notesMaster1.xml"/><Relationship Id="rId4" Type="http://schemas.openxmlformats.org/officeDocument/2006/relationships/hyperlink" Target="https://docs.microsoft.com/en-us/azure/migrate/common-questions-server-migration#what-is-the-difference-between-the-test-migration-and-migrate-operations" TargetMode="Externa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docs.microsoft.com/en-us/azure/migrate/replicate-using-expressroute"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docs.microsoft.com/en-us/azure/migrate/how-to-use-azure-migrate-with-private-endpoints#migrate-servers-to-azure-using-azure-private-link"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docs.microsoft.com/en-us/azure/migrate/migrate-appliance#deployment-scenarios"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nam06.safelinks.protection.outlook.com/?url=https%3A%2F%2Fdocs.microsoft.com%2Fen-us%2Fazure%2Fmigrate%2Fhow-to-use-azure-migrate-with-private-endpoints&amp;data=04%7C01%7CDeepika.Seelam%40microsoft.com%7C2df0de2768874c4b097d08d9157ba8fa%7C72f988bf86f141af91ab2d7cd011db47%7C1%7C0%7C637564443164712434%7CUnknown%7CTWFpbGZsb3d8eyJWIjoiMC4wLjAwMDAiLCJQIjoiV2luMzIiLCJBTiI6Ik1haWwiLCJXVCI6Mn0%3D%7C1000&amp;sdata=uZyMu3DqWaJ0C%2Bwo%2FiKc2o2lel9nMxHnTLEax%2BbtPHs%3D&amp;reserved=0" TargetMode="External"/><Relationship Id="rId2" Type="http://schemas.openxmlformats.org/officeDocument/2006/relationships/slide" Target="../slides/slide91.xml"/><Relationship Id="rId1" Type="http://schemas.openxmlformats.org/officeDocument/2006/relationships/notesMaster" Target="../notesMasters/notesMaster1.xml"/><Relationship Id="rId6" Type="http://schemas.openxmlformats.org/officeDocument/2006/relationships/hyperlink" Target="https://docs.microsoft.com/en-us/azure/private-link/private-endpoint-dns" TargetMode="External"/><Relationship Id="rId5" Type="http://schemas.openxmlformats.org/officeDocument/2006/relationships/hyperlink" Target="https://docs.microsoft.com/en-us/azure/migrate/troubleshoot-network-connectivity" TargetMode="External"/><Relationship Id="rId4" Type="http://schemas.openxmlformats.org/officeDocument/2006/relationships/hyperlink" Target="https://docs.microsoft.com/en-us/azure/migrate/replicate-using-expressroute" TargetMode="Externa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92.xml"/><Relationship Id="rId1" Type="http://schemas.openxmlformats.org/officeDocument/2006/relationships/notesMaster" Target="../notesMasters/notesMaster1.xml"/><Relationship Id="rId4" Type="http://schemas.openxmlformats.org/officeDocument/2006/relationships/hyperlink" Target="https://docs.microsoft.com/en-us/azure/migrate/common-questions-server-migration#how-does-agentless-migration-work" TargetMode="Externa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docs.microsoft.com/en-us/azure/private-link/private-endpoint-dns"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7" Type="http://schemas.openxmlformats.org/officeDocument/2006/relationships/hyperlink" Target="https://docs.microsoft.com/en-us/azure/migrate/tutorial-assess-physical" TargetMode="External"/><Relationship Id="rId2" Type="http://schemas.openxmlformats.org/officeDocument/2006/relationships/slide" Target="../slides/slide98.xml"/><Relationship Id="rId1" Type="http://schemas.openxmlformats.org/officeDocument/2006/relationships/notesMaster" Target="../notesMasters/notesMaster1.xml"/><Relationship Id="rId6" Type="http://schemas.openxmlformats.org/officeDocument/2006/relationships/hyperlink" Target="https://docs.microsoft.com/en-us/azure/migrate/tutorial-migrate-hyper-v" TargetMode="External"/><Relationship Id="rId5" Type="http://schemas.openxmlformats.org/officeDocument/2006/relationships/hyperlink" Target="https://docs.microsoft.com/en-us/azure/migrate/migrate-appliance-architecture" TargetMode="External"/><Relationship Id="rId4" Type="http://schemas.openxmlformats.org/officeDocument/2006/relationships/hyperlink" Target="https://docs.microsoft.com/en-us/azure/migrate/tutorial-assess-vmware" TargetMode="Externa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docs.microsoft.com/en-us/azure/migrate/migrate-appliance-architecture" TargetMode="External"/><Relationship Id="rId2" Type="http://schemas.openxmlformats.org/officeDocument/2006/relationships/slide" Target="../slides/slide99.xml"/><Relationship Id="rId1" Type="http://schemas.openxmlformats.org/officeDocument/2006/relationships/notesMaster" Target="../notesMasters/notesMaster1.xml"/><Relationship Id="rId5" Type="http://schemas.openxmlformats.org/officeDocument/2006/relationships/hyperlink" Target="https://docs.microsoft.com/en-us/azure/migrate/migrate-support-matrix-physical" TargetMode="External"/><Relationship Id="rId4" Type="http://schemas.openxmlformats.org/officeDocument/2006/relationships/hyperlink" Target="https://docs.microsoft.com/en-us/azure/migrate/migrate-support-matrix-hyper-v" TargetMode="Externa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nam06.safelinks.protection.outlook.com/?url=https%3A%2F%2Fdocs.microsoft.com%2Fen-us%2Fazure%2Fmigrate%2Fcommon-questions-server-migration%23i-deployed-two-or-more-appliances-to-discover-vms-in-my-vcenter-server-however-when-i-try-to-migrate-the-vms-i-only-see-vms-corresponding-to-one-of-the-appliances&amp;data=04%7C01%7CSarah.Lean%40microsoft.com%7C384bd2a6f5274648637908d93b7ea4c5%7C72f988bf86f141af91ab2d7cd011db47%7C1%7C0%7C637606237937682311%7CUnknown%7CTWFpbGZsb3d8eyJWIjoiMC4wLjAwMDAiLCJQIjoiV2luMzIiLCJBTiI6Ik1haWwiLCJXVCI6Mn0%3D%7C1000&amp;sdata=NxpfGA%2FNo4P2HZrJ7nGLtIdEgUaUO%2BD9LjG1KntDSZU%3D&amp;reserved=0"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107.xml"/><Relationship Id="rId1" Type="http://schemas.openxmlformats.org/officeDocument/2006/relationships/notesMaster" Target="../notesMasters/notesMaster1.xml"/><Relationship Id="rId4" Type="http://schemas.openxmlformats.org/officeDocument/2006/relationships/hyperlink" Target="https://docs.microsoft.com/en-us/azure/migrate/resources-faq#whats-the-difference-between-azure-migrate-and-azure-site-recovery"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27-Apr-22 2:27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9577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the original and hide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080005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Discover: for agentless discovery, you can either use the lightweight Azure Migrate appliance, or use the new Import feature and upload a CSV file to the tool</a:t>
            </a:r>
          </a:p>
          <a:p>
            <a:pPr marL="171450" indent="-171450">
              <a:buFont typeface="Arial" panose="020B0604020202020204" pitchFamily="34" charset="0"/>
              <a:buChar char="•"/>
            </a:pPr>
            <a:r>
              <a:rPr lang="en-US"/>
              <a:t>You can view dependencies between machines in your environment and create groupings from this for your assessment</a:t>
            </a:r>
          </a:p>
          <a:p>
            <a:pPr marL="171450" indent="-171450">
              <a:buFont typeface="Arial" panose="020B0604020202020204" pitchFamily="34" charset="0"/>
              <a:buChar char="•"/>
            </a:pPr>
            <a:r>
              <a:rPr lang="en-US"/>
              <a:t>Once you run an assessment, you’ll get a detailed report of each discovered machine’s readiness for Azure in terms of operating system or disk size, an estimated cost of running on Azure, and also sizing recommendations. The Azure Migrate tool collects information over time about your environment and comes up with an accurate recommendation based on past performance. You can run this for as little as a few days, or for longer for even more precision.</a:t>
            </a:r>
          </a:p>
          <a:p>
            <a:pPr marL="171450" indent="-171450">
              <a:buFont typeface="Arial" panose="020B0604020202020204" pitchFamily="34" charset="0"/>
              <a:buChar char="•"/>
            </a:pPr>
            <a:r>
              <a:rPr lang="en-US"/>
              <a:t>Choose to either keep machines running during the migration or shut them down to ensure no downtime. </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8932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a:t>
            </a:r>
            <a:r>
              <a:rPr lang="en-US" sz="900">
                <a:solidFill>
                  <a:prstClr val="black"/>
                </a:solidFill>
                <a:latin typeface="Segoe UI"/>
                <a:hlinkClick r:id="" action="ppaction://noaction"/>
              </a:rPr>
              <a:t>–</a:t>
            </a:r>
            <a:r>
              <a:rPr lang="en-US" sz="900">
                <a:solidFill>
                  <a:prstClr val="black"/>
                </a:solidFill>
                <a:latin typeface="Segoe UI"/>
              </a:rPr>
              <a:t> </a:t>
            </a:r>
          </a:p>
          <a:p>
            <a:pPr defTabSz="932597"/>
            <a:r>
              <a:rPr lang="en-US" sz="900">
                <a:solidFill>
                  <a:prstClr val="black"/>
                </a:solidFill>
                <a:latin typeface="Segoe UI"/>
                <a:hlinkClick r:id="" action="ppaction://noaction"/>
              </a:rPr>
              <a:t>Azure Migrate appliance overview</a:t>
            </a:r>
            <a:endParaRPr lang="en-US" sz="900">
              <a:solidFill>
                <a:prstClr val="black"/>
              </a:solidFill>
              <a:latin typeface="Segoe UI"/>
            </a:endParaRPr>
          </a:p>
          <a:p>
            <a:pPr defTabSz="932597"/>
            <a:r>
              <a:rPr lang="en-US" sz="900">
                <a:solidFill>
                  <a:prstClr val="black"/>
                </a:solidFill>
                <a:latin typeface="Segoe UI"/>
                <a:hlinkClick r:id="rId3"/>
              </a:rPr>
              <a:t>Appliance deployment options</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0597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a:t>
            </a:r>
          </a:p>
          <a:p>
            <a:pPr defTabSz="932597"/>
            <a:r>
              <a:rPr lang="en-US" sz="900">
                <a:solidFill>
                  <a:prstClr val="black"/>
                </a:solidFill>
                <a:latin typeface="Segoe UI"/>
                <a:hlinkClick r:id="rId3"/>
              </a:rPr>
              <a:t>Azure Migrate appliance overview</a:t>
            </a:r>
            <a:endParaRPr lang="en-US" sz="900">
              <a:solidFill>
                <a:prstClr val="black"/>
              </a:solidFill>
              <a:latin typeface="Segoe UI"/>
            </a:endParaRPr>
          </a:p>
          <a:p>
            <a:pPr defTabSz="932597"/>
            <a:r>
              <a:rPr lang="en-US" sz="900">
                <a:solidFill>
                  <a:prstClr val="black"/>
                </a:solidFill>
                <a:latin typeface="Segoe UI"/>
                <a:hlinkClick r:id="rId4"/>
              </a:rPr>
              <a:t>Appliance Requirements</a:t>
            </a:r>
            <a:endParaRPr lang="en-US" sz="900">
              <a:solidFill>
                <a:prstClr val="black"/>
              </a:solidFill>
              <a:latin typeface="Segoe UI"/>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D5C11E-0F70-4447-B7AA-971B4076F6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3914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the original and hide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405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1200">
                <a:solidFill>
                  <a:prstClr val="black"/>
                </a:solidFill>
                <a:latin typeface="Segoe UI"/>
              </a:rPr>
              <a:t>For more info on </a:t>
            </a:r>
            <a:r>
              <a:rPr lang="en-US" sz="1200">
                <a:solidFill>
                  <a:prstClr val="black"/>
                </a:solidFill>
                <a:latin typeface="Segoe UI"/>
                <a:hlinkClick r:id="" action="ppaction://noaction"/>
              </a:rPr>
              <a:t>–</a:t>
            </a:r>
            <a:r>
              <a:rPr lang="en-US" sz="1200">
                <a:solidFill>
                  <a:prstClr val="black"/>
                </a:solidFill>
                <a:latin typeface="Segoe UI"/>
              </a:rPr>
              <a:t> </a:t>
            </a:r>
          </a:p>
          <a:p>
            <a:pPr defTabSz="932597"/>
            <a:r>
              <a:rPr lang="en-US" sz="1200">
                <a:solidFill>
                  <a:prstClr val="black"/>
                </a:solidFill>
                <a:latin typeface="Segoe UI"/>
                <a:hlinkClick r:id="" action="ppaction://noaction"/>
              </a:rPr>
              <a:t>Azure Migrate appliance overview</a:t>
            </a:r>
            <a:endParaRPr lang="en-US" sz="1200">
              <a:solidFill>
                <a:prstClr val="black"/>
              </a:solidFill>
              <a:latin typeface="Segoe UI"/>
            </a:endParaRPr>
          </a:p>
          <a:p>
            <a:pPr defTabSz="932597"/>
            <a:r>
              <a:rPr lang="en-US" sz="1200">
                <a:solidFill>
                  <a:prstClr val="black"/>
                </a:solidFill>
                <a:latin typeface="Segoe UI"/>
                <a:hlinkClick r:id="rId3"/>
              </a:rPr>
              <a:t>Appliance deployment options</a:t>
            </a:r>
            <a:endParaRPr lang="en-US" sz="1200">
              <a:solidFill>
                <a:prstClr val="black"/>
              </a:solidFill>
              <a:latin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u="none">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D8E059-FD59-1748-AC0F-24EAF7F72BC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296253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VMware discovery tutorial</a:t>
            </a:r>
            <a:endParaRPr lang="en-US" sz="900">
              <a:solidFill>
                <a:prstClr val="black"/>
              </a:solidFill>
              <a:latin typeface="Segoe UI"/>
              <a:hlinkClick r:id="rId5"/>
            </a:endParaRPr>
          </a:p>
          <a:p>
            <a:pPr defTabSz="932597"/>
            <a:r>
              <a:rPr lang="en-US" sz="900">
                <a:solidFill>
                  <a:prstClr val="black"/>
                </a:solidFill>
                <a:latin typeface="Segoe UI"/>
                <a:hlinkClick r:id="rId6"/>
              </a:rPr>
              <a:t>Hyper-V discovery tutorial</a:t>
            </a:r>
            <a:endParaRPr lang="en-US" sz="900">
              <a:solidFill>
                <a:prstClr val="black"/>
              </a:solidFill>
              <a:latin typeface="Segoe UI"/>
              <a:hlinkClick r:id="rId5"/>
            </a:endParaRPr>
          </a:p>
          <a:p>
            <a:pPr defTabSz="932597"/>
            <a:r>
              <a:rPr lang="en-US" sz="900">
                <a:solidFill>
                  <a:prstClr val="black"/>
                </a:solidFill>
                <a:latin typeface="Segoe UI"/>
                <a:hlinkClick r:id="rId7"/>
              </a:rPr>
              <a:t>Physical server discovery tutorial</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4680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the original and hide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7443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 action="ppaction://noaction"/>
            </a:endParaRPr>
          </a:p>
          <a:p>
            <a:pPr defTabSz="932597"/>
            <a:r>
              <a:rPr lang="en-US" sz="900">
                <a:solidFill>
                  <a:prstClr val="black"/>
                </a:solidFill>
                <a:latin typeface="Segoe UI"/>
                <a:hlinkClick r:id="" action="ppaction://noaction"/>
              </a:rPr>
              <a:t>VMware discovery support</a:t>
            </a:r>
            <a:r>
              <a:rPr lang="en-US" sz="900">
                <a:solidFill>
                  <a:prstClr val="black"/>
                </a:solidFill>
                <a:latin typeface="Segoe UI"/>
              </a:rPr>
              <a:t> </a:t>
            </a:r>
            <a:endParaRPr lang="en-US" sz="900">
              <a:solidFill>
                <a:prstClr val="black"/>
              </a:solidFill>
              <a:latin typeface="Segoe UI"/>
              <a:hlinkClick r:id="rId3"/>
            </a:endParaRPr>
          </a:p>
          <a:p>
            <a:pPr defTabSz="932597"/>
            <a:r>
              <a:rPr lang="en-US" sz="900">
                <a:solidFill>
                  <a:prstClr val="black"/>
                </a:solidFill>
                <a:latin typeface="Segoe UI"/>
                <a:hlinkClick r:id="rId4"/>
              </a:rPr>
              <a:t>Hyper-V discovery support</a:t>
            </a:r>
            <a:endParaRPr lang="en-US" sz="900">
              <a:solidFill>
                <a:prstClr val="black"/>
              </a:solidFill>
              <a:latin typeface="Segoe UI"/>
              <a:hlinkClick r:id="rId3"/>
            </a:endParaRPr>
          </a:p>
          <a:p>
            <a:pPr defTabSz="932597"/>
            <a:r>
              <a:rPr lang="en-US" sz="900">
                <a:solidFill>
                  <a:prstClr val="black"/>
                </a:solidFill>
                <a:latin typeface="Segoe UI"/>
                <a:hlinkClick r:id="rId5"/>
              </a:rPr>
              <a:t>Physical server discovery support</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Prepare VMware for discovery</a:t>
            </a:r>
            <a:endParaRPr lang="en-US" sz="900">
              <a:solidFill>
                <a:prstClr val="black"/>
              </a:solidFill>
              <a:latin typeface="Segoe UI"/>
              <a:hlinkClick r:id="rId5"/>
            </a:endParaRPr>
          </a:p>
          <a:p>
            <a:pPr defTabSz="932597"/>
            <a:r>
              <a:rPr lang="en-US" sz="900">
                <a:solidFill>
                  <a:prstClr val="black"/>
                </a:solidFill>
                <a:latin typeface="Segoe UI"/>
                <a:hlinkClick r:id="rId6"/>
              </a:rPr>
              <a:t>Deploy appliance for VMware</a:t>
            </a:r>
            <a:endParaRPr lang="en-US" sz="900">
              <a:solidFill>
                <a:prstClr val="black"/>
              </a:solidFill>
              <a:latin typeface="Segoe UI"/>
            </a:endParaRPr>
          </a:p>
          <a:p>
            <a:pPr defTabSz="932597"/>
            <a:r>
              <a:rPr lang="en-US" sz="900">
                <a:solidFill>
                  <a:prstClr val="black"/>
                </a:solidFill>
                <a:latin typeface="Segoe UI"/>
                <a:hlinkClick r:id="rId7"/>
              </a:rPr>
              <a:t>Data collected for VMware VMs</a:t>
            </a:r>
            <a:endParaRPr lang="en-US" sz="900">
              <a:solidFill>
                <a:prstClr val="black"/>
              </a:solidFill>
              <a:latin typeface="Segoe UI"/>
            </a:endParaRP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27-Apr-22 2:27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3817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42900" y="4400550"/>
            <a:ext cx="6172200" cy="3600450"/>
          </a:xfrm>
        </p:spPr>
        <p:txBody>
          <a:bodyPr/>
          <a:lstStyle/>
          <a:p>
            <a:r>
              <a:rPr lang="en-US" sz="1000" kern="1200">
                <a:solidFill>
                  <a:schemeClr val="tx1"/>
                </a:solidFill>
                <a:effectLst/>
                <a:latin typeface="+mn-lt"/>
                <a:ea typeface="+mn-ea"/>
                <a:cs typeface="+mn-cs"/>
              </a:rPr>
              <a:t>Companies are being forced to transform themselves. Those that make the transformation survive.</a:t>
            </a:r>
          </a:p>
          <a:p>
            <a:endParaRPr lang="en-US" sz="1000" kern="1200">
              <a:solidFill>
                <a:schemeClr val="tx1"/>
              </a:solidFill>
              <a:effectLst/>
              <a:latin typeface="+mn-lt"/>
              <a:ea typeface="+mn-ea"/>
              <a:cs typeface="+mn-cs"/>
            </a:endParaRPr>
          </a:p>
          <a:p>
            <a:r>
              <a:rPr lang="en-US" sz="1000" kern="1200">
                <a:solidFill>
                  <a:schemeClr val="tx1"/>
                </a:solidFill>
                <a:effectLst/>
                <a:latin typeface="+mn-lt"/>
                <a:ea typeface="+mn-ea"/>
                <a:cs typeface="+mn-cs"/>
              </a:rPr>
              <a:t>Let me ask you a question. How many purchases did you make at Amazon in the last month? And how many at a brick and mortar retailer? When you were walking to that brick and mortar retailer, how many businesses did you notice that were closed, or had been replaced by someone new?</a:t>
            </a:r>
          </a:p>
          <a:p>
            <a:endParaRPr lang="en-US" sz="1000" kern="1200">
              <a:solidFill>
                <a:schemeClr val="tx1"/>
              </a:solidFill>
              <a:effectLst/>
              <a:latin typeface="+mn-lt"/>
              <a:ea typeface="+mn-ea"/>
              <a:cs typeface="+mn-cs"/>
            </a:endParaRPr>
          </a:p>
          <a:p>
            <a:r>
              <a:rPr lang="en-US" sz="1000"/>
              <a:t>Digital Transformation is an economic imperative.</a:t>
            </a:r>
          </a:p>
          <a:p>
            <a:endParaRPr lang="en-US" sz="1000"/>
          </a:p>
          <a:p>
            <a:r>
              <a:rPr lang="en-US" sz="1000"/>
              <a:t>Music services like Spotify have replaced the records stores of yore. Even those that still love vinyl are much more likely to shop for their LPs online.</a:t>
            </a:r>
          </a:p>
          <a:p>
            <a:endParaRPr lang="en-US" sz="1000"/>
          </a:p>
          <a:p>
            <a:r>
              <a:rPr lang="en-US" sz="1000"/>
              <a:t>Movies? Netflix replaced the local Blockbuster, and you’re much more likely to stream your favorite action movie than wait for a DVD to be delivered.</a:t>
            </a:r>
          </a:p>
          <a:p>
            <a:endParaRPr lang="en-US" sz="1000"/>
          </a:p>
          <a:p>
            <a:r>
              <a:rPr lang="en-US" sz="1000"/>
              <a:t>To stand in front of you today, I reserved and paid for my flight and hotel online. At the airport, I used an app to order an Uber, which brought me to the hotel. The concierge handed me a package; the new phone charger I ordered in Seattle for delivery here. I have a reservation for dinner this evening I made using OpenTable.</a:t>
            </a:r>
          </a:p>
          <a:p>
            <a:endParaRPr lang="en-US" sz="1000"/>
          </a:p>
          <a:p>
            <a:r>
              <a:rPr lang="en-US" sz="1000"/>
              <a:t>The business I frequent have all embraced digital. I’d bet it the same for most of you.</a:t>
            </a:r>
          </a:p>
          <a:p>
            <a:endParaRPr lang="en-US" sz="1000"/>
          </a:p>
          <a:p>
            <a:endParaRPr lang="en-US" sz="10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642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Preparing Hyper-V hosts for discovery</a:t>
            </a:r>
            <a:endParaRPr lang="en-US" sz="900">
              <a:solidFill>
                <a:prstClr val="black"/>
              </a:solidFill>
              <a:latin typeface="Segoe UI"/>
              <a:hlinkClick r:id="rId5"/>
            </a:endParaRPr>
          </a:p>
          <a:p>
            <a:pPr defTabSz="932597"/>
            <a:r>
              <a:rPr lang="en-US" sz="900">
                <a:solidFill>
                  <a:prstClr val="black"/>
                </a:solidFill>
                <a:latin typeface="Segoe UI"/>
                <a:hlinkClick r:id="rId6"/>
              </a:rPr>
              <a:t>Discovering Hyper-V VMs on remote SMB shares</a:t>
            </a:r>
            <a:endParaRPr lang="en-US" sz="900">
              <a:solidFill>
                <a:prstClr val="black"/>
              </a:solidFill>
              <a:latin typeface="Segoe UI"/>
            </a:endParaRPr>
          </a:p>
          <a:p>
            <a:pPr defTabSz="932597"/>
            <a:r>
              <a:rPr lang="en-US" sz="900">
                <a:solidFill>
                  <a:prstClr val="black"/>
                </a:solidFill>
                <a:latin typeface="Segoe UI"/>
                <a:hlinkClick r:id="rId7"/>
              </a:rPr>
              <a:t>Data collected for Hyper-V VMs</a:t>
            </a:r>
            <a:endParaRPr lang="en-US" sz="900">
              <a:solidFill>
                <a:prstClr val="black"/>
              </a:solidFill>
              <a:latin typeface="Segoe UI"/>
              <a:hlinkClick r:id="rId5"/>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27-Apr-22 2:27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78300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Prepare physical servers for discovery</a:t>
            </a:r>
            <a:endParaRPr lang="en-US" sz="900">
              <a:solidFill>
                <a:prstClr val="black"/>
              </a:solidFill>
              <a:latin typeface="Segoe UI"/>
            </a:endParaRPr>
          </a:p>
          <a:p>
            <a:pPr defTabSz="932597"/>
            <a:r>
              <a:rPr lang="en-US" sz="900">
                <a:solidFill>
                  <a:prstClr val="black"/>
                </a:solidFill>
                <a:latin typeface="Segoe UI"/>
                <a:hlinkClick r:id="rId5"/>
              </a:rPr>
              <a:t>Deploy appliance for physical servers</a:t>
            </a:r>
            <a:endParaRPr lang="en-US" sz="900">
              <a:solidFill>
                <a:prstClr val="black"/>
              </a:solidFill>
              <a:latin typeface="Segoe UI"/>
            </a:endParaRPr>
          </a:p>
          <a:p>
            <a:pPr defTabSz="932597"/>
            <a:r>
              <a:rPr lang="en-US" sz="900">
                <a:solidFill>
                  <a:prstClr val="black"/>
                </a:solidFill>
                <a:latin typeface="Segoe UI"/>
                <a:hlinkClick r:id="rId6"/>
              </a:rPr>
              <a:t>Data collected for Physical servers</a:t>
            </a:r>
            <a:endParaRPr lang="en-US" sz="900">
              <a:solidFill>
                <a:prstClr val="black"/>
              </a:solidFill>
              <a:latin typeface="Segoe UI"/>
            </a:endParaRP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27-Apr-22 2:27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01564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Data collected for VMware VMs</a:t>
            </a:r>
            <a:r>
              <a:rPr lang="en-US" sz="900">
                <a:solidFill>
                  <a:prstClr val="black"/>
                </a:solidFill>
                <a:latin typeface="Segoe UI"/>
              </a:rPr>
              <a:t> </a:t>
            </a:r>
            <a:endParaRPr lang="en-US" sz="900">
              <a:solidFill>
                <a:prstClr val="black"/>
              </a:solidFill>
              <a:latin typeface="Segoe UI"/>
              <a:hlinkClick r:id="rId5"/>
            </a:endParaRPr>
          </a:p>
          <a:p>
            <a:pPr defTabSz="932597"/>
            <a:r>
              <a:rPr lang="en-US" sz="900">
                <a:solidFill>
                  <a:prstClr val="black"/>
                </a:solidFill>
                <a:latin typeface="Segoe UI"/>
                <a:hlinkClick r:id="rId6"/>
              </a:rPr>
              <a:t>Data collected for Hyper-V VMs</a:t>
            </a:r>
            <a:endParaRPr lang="en-US" sz="900">
              <a:solidFill>
                <a:prstClr val="black"/>
              </a:solidFill>
              <a:latin typeface="Segoe UI"/>
              <a:hlinkClick r:id="rId5"/>
            </a:endParaRPr>
          </a:p>
          <a:p>
            <a:pPr defTabSz="932597"/>
            <a:r>
              <a:rPr lang="en-US" sz="900">
                <a:solidFill>
                  <a:prstClr val="black"/>
                </a:solidFill>
                <a:latin typeface="Segoe UI"/>
                <a:hlinkClick r:id="rId7"/>
              </a:rPr>
              <a:t>Data collected for Physical servers</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46804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 action="ppaction://noaction"/>
            </a:endParaRPr>
          </a:p>
          <a:p>
            <a:pPr defTabSz="932597"/>
            <a:r>
              <a:rPr lang="en-US" sz="900">
                <a:solidFill>
                  <a:prstClr val="black"/>
                </a:solidFill>
                <a:latin typeface="Segoe UI"/>
                <a:hlinkClick r:id="" action="ppaction://noaction"/>
              </a:rPr>
              <a:t>VMware discovery support</a:t>
            </a:r>
            <a:r>
              <a:rPr lang="en-US" sz="900">
                <a:solidFill>
                  <a:prstClr val="black"/>
                </a:solidFill>
                <a:latin typeface="Segoe UI"/>
              </a:rPr>
              <a:t> </a:t>
            </a:r>
            <a:endParaRPr lang="en-US" sz="900">
              <a:solidFill>
                <a:prstClr val="black"/>
              </a:solidFill>
              <a:latin typeface="Segoe UI"/>
              <a:hlinkClick r:id="rId3"/>
            </a:endParaRPr>
          </a:p>
          <a:p>
            <a:pPr defTabSz="932597"/>
            <a:r>
              <a:rPr lang="en-US" sz="900">
                <a:solidFill>
                  <a:prstClr val="black"/>
                </a:solidFill>
                <a:latin typeface="Segoe UI"/>
                <a:hlinkClick r:id="rId4"/>
              </a:rPr>
              <a:t>Hyper-V discovery support</a:t>
            </a:r>
            <a:endParaRPr lang="en-US" sz="900">
              <a:solidFill>
                <a:prstClr val="black"/>
              </a:solidFill>
              <a:latin typeface="Segoe UI"/>
              <a:hlinkClick r:id="rId3"/>
            </a:endParaRPr>
          </a:p>
          <a:p>
            <a:pPr defTabSz="932597"/>
            <a:r>
              <a:rPr lang="en-US" sz="900">
                <a:solidFill>
                  <a:prstClr val="black"/>
                </a:solidFill>
                <a:latin typeface="Segoe UI"/>
                <a:hlinkClick r:id="rId5"/>
              </a:rPr>
              <a:t>Physical server discovery support</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endParaRPr lang="en-US" sz="900">
              <a:solidFill>
                <a:prstClr val="black"/>
              </a:solidFill>
              <a:latin typeface="Segoe UI"/>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27-Apr-22 2:27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64418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Discovering VMware at scale</a:t>
            </a:r>
            <a:endParaRPr lang="en-US" sz="900">
              <a:solidFill>
                <a:prstClr val="black"/>
              </a:solidFill>
              <a:latin typeface="Segoe UI"/>
            </a:endParaRPr>
          </a:p>
          <a:p>
            <a:pPr defTabSz="932597"/>
            <a:r>
              <a:rPr lang="en-US" sz="900">
                <a:solidFill>
                  <a:prstClr val="black"/>
                </a:solidFill>
                <a:latin typeface="Segoe UI"/>
                <a:hlinkClick r:id="rId5"/>
              </a:rPr>
              <a:t>Discovering Hyper-V at scale</a:t>
            </a:r>
            <a:endParaRPr lang="en-US" sz="900">
              <a:solidFill>
                <a:prstClr val="black"/>
              </a:solidFill>
              <a:latin typeface="Segoe UI"/>
              <a:hlinkClick r:id="rId6"/>
            </a:endParaRPr>
          </a:p>
          <a:p>
            <a:pPr defTabSz="932597"/>
            <a:r>
              <a:rPr lang="en-US" sz="900">
                <a:solidFill>
                  <a:prstClr val="black"/>
                </a:solidFill>
                <a:latin typeface="Segoe UI"/>
                <a:hlinkClick r:id="rId7"/>
              </a:rPr>
              <a:t>Discovering physical servers at scale</a:t>
            </a:r>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Scoping VMware discovery</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Dependency analysis</a:t>
            </a:r>
            <a:endParaRPr lang="en-US" sz="900">
              <a:solidFill>
                <a:prstClr val="black"/>
              </a:solidFill>
              <a:latin typeface="Segoe UI"/>
              <a:hlinkClick r:id="rId5"/>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Segoe"/>
              </a:rPr>
              <a:t>When you are talking to customers about migrating one of the first things, I think you will all mention is the Cloud Adoption Framework and how it can assist with the customers’ migration project. </a:t>
            </a:r>
          </a:p>
          <a:p>
            <a:endParaRPr lang="en-US" sz="1200" dirty="0">
              <a:latin typeface="Segoe"/>
            </a:endParaRPr>
          </a:p>
          <a:p>
            <a:r>
              <a:rPr lang="en-US" sz="1200" dirty="0">
                <a:latin typeface="Segoe"/>
              </a:rPr>
              <a:t>If we look at the Plan section, it highlights the need to gather information about the customer’s environment.  And this is something that’s massively important and where Azure Migrate can help. </a:t>
            </a: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27-Apr-22 2:27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0010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Agentless dependency analysis</a:t>
            </a:r>
            <a:endParaRPr lang="en-US" sz="900">
              <a:solidFill>
                <a:prstClr val="black"/>
              </a:solidFill>
              <a:latin typeface="Segoe UI"/>
            </a:endParaRPr>
          </a:p>
          <a:p>
            <a:pPr defTabSz="932597"/>
            <a:r>
              <a:rPr lang="en-US" sz="900">
                <a:solidFill>
                  <a:prstClr val="black"/>
                </a:solidFill>
                <a:latin typeface="Segoe UI"/>
                <a:hlinkClick r:id="rId5"/>
              </a:rPr>
              <a:t>VMware application inventory</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548130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Agentless dependency analysis process</a:t>
            </a:r>
            <a:endParaRPr lang="en-US" sz="900">
              <a:solidFill>
                <a:prstClr val="black"/>
              </a:solidFill>
              <a:latin typeface="Segoe UI"/>
              <a:hlinkClick r:id="rId5"/>
            </a:endParaRPr>
          </a:p>
          <a:p>
            <a:pPr defTabSz="932597"/>
            <a:r>
              <a:rPr lang="en-US" sz="900">
                <a:solidFill>
                  <a:prstClr val="black"/>
                </a:solidFill>
                <a:latin typeface="Segoe UI"/>
                <a:hlinkClick r:id="rId6"/>
              </a:rPr>
              <a:t>Data collected for installed apps</a:t>
            </a:r>
            <a:endParaRPr lang="en-US" sz="900">
              <a:solidFill>
                <a:prstClr val="black"/>
              </a:solidFill>
              <a:latin typeface="Segoe UI"/>
            </a:endParaRPr>
          </a:p>
          <a:p>
            <a:pPr defTabSz="932597"/>
            <a:r>
              <a:rPr lang="en-US" sz="900">
                <a:solidFill>
                  <a:prstClr val="black"/>
                </a:solidFill>
                <a:latin typeface="Segoe UI"/>
                <a:hlinkClick r:id="rId7"/>
              </a:rPr>
              <a:t>Data collected for dependencies</a:t>
            </a: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27-Apr-22 2:27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64418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Agent-based dependency analysis</a:t>
            </a:r>
            <a:endParaRPr lang="en-US" sz="900">
              <a:solidFill>
                <a:prstClr val="black"/>
              </a:solidFill>
              <a:latin typeface="Segoe UI"/>
              <a:hlinkClick r:id="rId5"/>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6417245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27-Apr-22 2:27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3689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Dependency analysis</a:t>
            </a:r>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60301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1200">
                <a:solidFill>
                  <a:prstClr val="black"/>
                </a:solidFill>
                <a:latin typeface="Segoe UI"/>
              </a:rPr>
              <a:t>For more info on </a:t>
            </a:r>
            <a:r>
              <a:rPr lang="en-US" sz="1200">
                <a:solidFill>
                  <a:prstClr val="black"/>
                </a:solidFill>
                <a:latin typeface="Segoe UI"/>
                <a:hlinkClick r:id="" action="ppaction://noaction"/>
              </a:rPr>
              <a:t>–</a:t>
            </a:r>
            <a:r>
              <a:rPr lang="en-US" sz="1200">
                <a:solidFill>
                  <a:prstClr val="black"/>
                </a:solidFill>
                <a:latin typeface="Segoe UI"/>
              </a:rPr>
              <a:t> </a:t>
            </a:r>
          </a:p>
          <a:p>
            <a:pPr defTabSz="932597"/>
            <a:r>
              <a:rPr lang="en-US" sz="1200">
                <a:solidFill>
                  <a:prstClr val="black"/>
                </a:solidFill>
                <a:latin typeface="Segoe UI"/>
                <a:hlinkClick r:id="" action="ppaction://noaction"/>
              </a:rPr>
              <a:t>Azure Migrate appliance overview</a:t>
            </a:r>
            <a:endParaRPr lang="en-US" sz="1200">
              <a:solidFill>
                <a:prstClr val="black"/>
              </a:solidFill>
              <a:latin typeface="Segoe UI"/>
            </a:endParaRPr>
          </a:p>
          <a:p>
            <a:pPr defTabSz="932597"/>
            <a:r>
              <a:rPr lang="en-US" sz="1200">
                <a:solidFill>
                  <a:prstClr val="black"/>
                </a:solidFill>
                <a:latin typeface="Segoe UI"/>
                <a:hlinkClick r:id="rId3"/>
              </a:rPr>
              <a:t>Appliance deployment options</a:t>
            </a:r>
            <a:endParaRPr lang="en-US" sz="1200">
              <a:solidFill>
                <a:prstClr val="black"/>
              </a:solidFill>
              <a:latin typeface="Segoe UI"/>
            </a:endParaRPr>
          </a:p>
          <a:p>
            <a:endParaRPr lang="en-US" sz="12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D8E059-FD59-1748-AC0F-24EAF7F72BC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924808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VMware assessment tutorial</a:t>
            </a:r>
            <a:endParaRPr lang="en-US" sz="900">
              <a:solidFill>
                <a:prstClr val="black"/>
              </a:solidFill>
              <a:latin typeface="Segoe UI"/>
              <a:hlinkClick r:id="rId5"/>
            </a:endParaRPr>
          </a:p>
          <a:p>
            <a:pPr defTabSz="932597"/>
            <a:r>
              <a:rPr lang="en-US" sz="900">
                <a:solidFill>
                  <a:prstClr val="black"/>
                </a:solidFill>
                <a:latin typeface="Segoe UI"/>
                <a:hlinkClick r:id="rId6"/>
              </a:rPr>
              <a:t>Hyper-V assessment tutorial</a:t>
            </a:r>
            <a:endParaRPr lang="en-US" sz="900">
              <a:solidFill>
                <a:prstClr val="black"/>
              </a:solidFill>
              <a:latin typeface="Segoe UI"/>
              <a:hlinkClick r:id="rId5"/>
            </a:endParaRPr>
          </a:p>
          <a:p>
            <a:pPr defTabSz="932597"/>
            <a:r>
              <a:rPr lang="en-US" sz="900">
                <a:solidFill>
                  <a:prstClr val="black"/>
                </a:solidFill>
                <a:latin typeface="Segoe UI"/>
                <a:hlinkClick r:id="rId7"/>
              </a:rPr>
              <a:t>Physical server assessment tutoria</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8425778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Imported server assessmen</a:t>
            </a: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27-Apr-22 2:27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5223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 action="ppaction://noaction"/>
            </a:endParaRPr>
          </a:p>
          <a:p>
            <a:pPr defTabSz="932597"/>
            <a:r>
              <a:rPr lang="en-US" sz="900">
                <a:solidFill>
                  <a:prstClr val="black"/>
                </a:solidFill>
                <a:latin typeface="Segoe UI"/>
                <a:hlinkClick r:id="" action="ppaction://noaction"/>
              </a:rPr>
              <a:t>VMware discovery support</a:t>
            </a:r>
            <a:r>
              <a:rPr lang="en-US" sz="900">
                <a:solidFill>
                  <a:prstClr val="black"/>
                </a:solidFill>
                <a:latin typeface="Segoe UI"/>
              </a:rPr>
              <a:t> </a:t>
            </a:r>
            <a:endParaRPr lang="en-US" sz="900">
              <a:solidFill>
                <a:prstClr val="black"/>
              </a:solidFill>
              <a:latin typeface="Segoe UI"/>
              <a:hlinkClick r:id="rId3"/>
            </a:endParaRPr>
          </a:p>
          <a:p>
            <a:pPr defTabSz="932597"/>
            <a:r>
              <a:rPr lang="en-US" sz="900">
                <a:solidFill>
                  <a:prstClr val="black"/>
                </a:solidFill>
                <a:latin typeface="Segoe UI"/>
                <a:hlinkClick r:id="rId4"/>
              </a:rPr>
              <a:t>Hyper-V discovery support</a:t>
            </a:r>
            <a:endParaRPr lang="en-US" sz="900">
              <a:solidFill>
                <a:prstClr val="black"/>
              </a:solidFill>
              <a:latin typeface="Segoe UI"/>
              <a:hlinkClick r:id="rId3"/>
            </a:endParaRPr>
          </a:p>
          <a:p>
            <a:pPr defTabSz="932597"/>
            <a:r>
              <a:rPr lang="en-US" sz="900">
                <a:solidFill>
                  <a:prstClr val="black"/>
                </a:solidFill>
                <a:latin typeface="Segoe UI"/>
                <a:hlinkClick r:id="rId5"/>
              </a:rPr>
              <a:t>Physical server discovery support</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 action="ppaction://noaction"/>
            </a:endParaRPr>
          </a:p>
          <a:p>
            <a:pPr defTabSz="932597"/>
            <a:r>
              <a:rPr lang="en-US" sz="900">
                <a:solidFill>
                  <a:prstClr val="black"/>
                </a:solidFill>
                <a:latin typeface="Segoe UI"/>
                <a:hlinkClick r:id="" action="ppaction://noaction"/>
              </a:rPr>
              <a:t>VMware discovery support</a:t>
            </a:r>
            <a:r>
              <a:rPr lang="en-US" sz="900">
                <a:solidFill>
                  <a:prstClr val="black"/>
                </a:solidFill>
                <a:latin typeface="Segoe UI"/>
              </a:rPr>
              <a:t> </a:t>
            </a:r>
            <a:endParaRPr lang="en-US" sz="900">
              <a:solidFill>
                <a:prstClr val="black"/>
              </a:solidFill>
              <a:latin typeface="Segoe UI"/>
              <a:hlinkClick r:id="rId3"/>
            </a:endParaRPr>
          </a:p>
          <a:p>
            <a:pPr defTabSz="932597"/>
            <a:r>
              <a:rPr lang="en-US" sz="900">
                <a:solidFill>
                  <a:prstClr val="black"/>
                </a:solidFill>
                <a:latin typeface="Segoe UI"/>
                <a:hlinkClick r:id="rId4"/>
              </a:rPr>
              <a:t>Hyper-V discovery support</a:t>
            </a:r>
            <a:endParaRPr lang="en-US" sz="900">
              <a:solidFill>
                <a:prstClr val="black"/>
              </a:solidFill>
              <a:latin typeface="Segoe UI"/>
              <a:hlinkClick r:id="rId3"/>
            </a:endParaRPr>
          </a:p>
          <a:p>
            <a:pPr defTabSz="932597"/>
            <a:r>
              <a:rPr lang="en-US" sz="900">
                <a:solidFill>
                  <a:prstClr val="black"/>
                </a:solidFill>
                <a:latin typeface="Segoe UI"/>
                <a:hlinkClick r:id="rId5"/>
              </a:rPr>
              <a:t>Physical server discovery support</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8334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Discovery is key. </a:t>
            </a:r>
          </a:p>
          <a:p>
            <a:endParaRPr lang="en-GB" dirty="0"/>
          </a:p>
          <a:p>
            <a:r>
              <a:rPr lang="en-GB" dirty="0"/>
              <a:t>Gartner released an article last week talking about how cloud migration clouds go wrong and one of those reasons was because the assessment, discovery piece was rushed. </a:t>
            </a:r>
          </a:p>
          <a:p>
            <a:endParaRPr lang="en-GB" dirty="0"/>
          </a:p>
          <a:p>
            <a:pPr algn="l" rtl="0"/>
            <a:r>
              <a:rPr lang="en-GB" b="0" i="0" dirty="0">
                <a:solidFill>
                  <a:srgbClr val="000000"/>
                </a:solidFill>
                <a:effectLst/>
                <a:latin typeface="Graphik"/>
              </a:rPr>
              <a:t>Failing to fully assess the workloads to be migrated is a common mistake, resulting in incomplete specification of migration requirements and downstream scope creep. </a:t>
            </a:r>
          </a:p>
          <a:p>
            <a:endParaRPr lang="en-GB" dirty="0"/>
          </a:p>
          <a:p>
            <a:endParaRPr lang="en-GB" dirty="0"/>
          </a:p>
          <a:p>
            <a:r>
              <a:rPr lang="en-GB" dirty="0"/>
              <a:t>I’ve seen that happen unfortunately with customers and I’m sure you have as well.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27-Apr-22 2:27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62726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1800">
                <a:solidFill>
                  <a:prstClr val="black"/>
                </a:solidFill>
                <a:latin typeface="Segoe UI"/>
              </a:rPr>
              <a:t>For more info on - </a:t>
            </a:r>
          </a:p>
          <a:p>
            <a:pPr defTabSz="932597"/>
            <a:r>
              <a:rPr lang="en-US" sz="1800">
                <a:solidFill>
                  <a:prstClr val="black"/>
                </a:solidFill>
                <a:latin typeface="Segoe UI"/>
                <a:hlinkClick r:id="rId3"/>
              </a:rPr>
              <a:t>Data collected for VMware assessment </a:t>
            </a:r>
            <a:endParaRPr lang="en-US" sz="1800">
              <a:solidFill>
                <a:prstClr val="black"/>
              </a:solidFill>
              <a:latin typeface="Segoe UI"/>
              <a:hlinkClick r:id="rId4"/>
            </a:endParaRPr>
          </a:p>
          <a:p>
            <a:pPr defTabSz="932597"/>
            <a:r>
              <a:rPr lang="en-US" sz="1800">
                <a:solidFill>
                  <a:prstClr val="black"/>
                </a:solidFill>
                <a:latin typeface="Segoe UI"/>
                <a:hlinkClick r:id="rId5"/>
              </a:rPr>
              <a:t>Data collected for Hyper-V assessment </a:t>
            </a:r>
            <a:endParaRPr lang="en-US" sz="1800">
              <a:solidFill>
                <a:prstClr val="black"/>
              </a:solidFill>
              <a:latin typeface="Segoe UI"/>
              <a:hlinkClick r:id="rId4"/>
            </a:endParaRPr>
          </a:p>
          <a:p>
            <a:pPr defTabSz="932597"/>
            <a:r>
              <a:rPr lang="en-US" sz="1800">
                <a:solidFill>
                  <a:prstClr val="black"/>
                </a:solidFill>
                <a:latin typeface="Segoe UI"/>
                <a:hlinkClick r:id="rId6"/>
              </a:rPr>
              <a:t>Data collected for Physical server assessment</a:t>
            </a:r>
            <a:endParaRPr lang="en-US" sz="1800" b="1" i="0" u="none" strike="noStrike" kern="1200">
              <a:solidFill>
                <a:srgbClr val="000000"/>
              </a:solidFill>
              <a:effectLst/>
              <a:latin typeface="Calibri" panose="020F0502020204030204" pitchFamily="34"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Confidence ratings</a:t>
            </a:r>
            <a:endParaRPr lang="en-US" sz="900">
              <a:solidFill>
                <a:prstClr val="black"/>
              </a:solidFill>
              <a:latin typeface="Segoe UI"/>
              <a:hlinkClick r:id="rId5"/>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Customizing assessments</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56825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Customizing assessments</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42761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D3C565-F0A3-4D69-80B4-5AD40B8AC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25262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Confidence ratings</a:t>
            </a:r>
            <a:endParaRPr lang="en-US" sz="900">
              <a:solidFill>
                <a:prstClr val="black"/>
              </a:solidFill>
              <a:latin typeface="Segoe UI"/>
              <a:hlinkClick r:id="rId5"/>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56825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endParaRPr lang="en-US" sz="1800">
              <a:solidFill>
                <a:prstClr val="black"/>
              </a:solidFill>
              <a:latin typeface="Segoe UI"/>
              <a:hlinkClick r:id="rId3"/>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u="none">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D8E059-FD59-1748-AC0F-24EAF7F72BC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058048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Azure Migrate overview</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when you talk about migration and discovery to a customer the temptation might be to actually just throw Azure Migrate into the customers environment but you need to understand if it’s the right tool for the customer. </a:t>
            </a:r>
          </a:p>
          <a:p>
            <a:endParaRPr lang="en-GB" dirty="0"/>
          </a:p>
          <a:p>
            <a:endParaRPr lang="en-GB"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27-Apr-22 2:27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43880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 action="ppaction://noaction"/>
            </a:endParaRPr>
          </a:p>
          <a:p>
            <a:pPr defTabSz="932597"/>
            <a:r>
              <a:rPr lang="en-US" sz="900">
                <a:solidFill>
                  <a:prstClr val="black"/>
                </a:solidFill>
                <a:latin typeface="Segoe UI"/>
                <a:hlinkClick r:id="" action="ppaction://noaction"/>
              </a:rPr>
              <a:t>VMware discovery support</a:t>
            </a:r>
            <a:r>
              <a:rPr lang="en-US" sz="900">
                <a:solidFill>
                  <a:prstClr val="black"/>
                </a:solidFill>
                <a:latin typeface="Segoe UI"/>
              </a:rPr>
              <a:t> </a:t>
            </a:r>
            <a:endParaRPr lang="en-US" sz="900">
              <a:solidFill>
                <a:prstClr val="black"/>
              </a:solidFill>
              <a:latin typeface="Segoe UI"/>
              <a:hlinkClick r:id="rId3"/>
            </a:endParaRPr>
          </a:p>
          <a:p>
            <a:pPr defTabSz="932597"/>
            <a:r>
              <a:rPr lang="en-US" sz="900">
                <a:solidFill>
                  <a:prstClr val="black"/>
                </a:solidFill>
                <a:latin typeface="Segoe UI"/>
                <a:hlinkClick r:id="rId4"/>
              </a:rPr>
              <a:t>Hyper-V discovery support</a:t>
            </a:r>
            <a:endParaRPr lang="en-US" sz="900">
              <a:solidFill>
                <a:prstClr val="black"/>
              </a:solidFill>
              <a:latin typeface="Segoe UI"/>
              <a:hlinkClick r:id="rId3"/>
            </a:endParaRPr>
          </a:p>
          <a:p>
            <a:pPr defTabSz="932597"/>
            <a:r>
              <a:rPr lang="en-US" sz="900">
                <a:solidFill>
                  <a:prstClr val="black"/>
                </a:solidFill>
                <a:latin typeface="Segoe UI"/>
                <a:hlinkClick r:id="rId5"/>
              </a:rPr>
              <a:t>Physical server discovery support</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60773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VMware migration support </a:t>
            </a:r>
            <a:endParaRPr lang="en-US" sz="900">
              <a:solidFill>
                <a:prstClr val="black"/>
              </a:solidFill>
              <a:latin typeface="Segoe UI"/>
              <a:hlinkClick r:id="rId5"/>
            </a:endParaRPr>
          </a:p>
          <a:p>
            <a:pPr defTabSz="932597"/>
            <a:r>
              <a:rPr lang="en-US" sz="900">
                <a:solidFill>
                  <a:prstClr val="black"/>
                </a:solidFill>
                <a:latin typeface="Segoe UI"/>
                <a:hlinkClick r:id="rId6"/>
              </a:rPr>
              <a:t>Hyper-V migration support</a:t>
            </a:r>
            <a:endParaRPr lang="en-US" sz="900">
              <a:solidFill>
                <a:prstClr val="black"/>
              </a:solidFill>
              <a:latin typeface="Segoe UI"/>
              <a:hlinkClick r:id="rId5"/>
            </a:endParaRPr>
          </a:p>
          <a:p>
            <a:pPr defTabSz="932597"/>
            <a:r>
              <a:rPr lang="en-US" sz="900">
                <a:solidFill>
                  <a:prstClr val="black"/>
                </a:solidFill>
                <a:latin typeface="Segoe UI"/>
                <a:hlinkClick r:id="rId7"/>
              </a:rPr>
              <a:t>Physical server migration support</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92497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Agentless VMware migration tutorial</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29947915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Agentless VMware migration architecture</a:t>
            </a: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27-Apr-22 2:27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32088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Azure artifacts created</a:t>
            </a:r>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24042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VMware migration options</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dirty="0">
                <a:solidFill>
                  <a:prstClr val="black"/>
                </a:solidFill>
                <a:latin typeface="Segoe UI"/>
              </a:rPr>
              <a:t>For more info on - </a:t>
            </a:r>
            <a:endParaRPr lang="en-US" sz="900" dirty="0">
              <a:solidFill>
                <a:prstClr val="black"/>
              </a:solidFill>
              <a:latin typeface="Segoe UI"/>
              <a:hlinkClick r:id="rId3"/>
            </a:endParaRPr>
          </a:p>
          <a:p>
            <a:pPr defTabSz="932597"/>
            <a:r>
              <a:rPr lang="en-US" sz="900" dirty="0">
                <a:solidFill>
                  <a:prstClr val="black"/>
                </a:solidFill>
                <a:latin typeface="Segoe UI"/>
                <a:hlinkClick r:id="rId4"/>
              </a:rPr>
              <a:t>Agentless VMware migration tutorial</a:t>
            </a:r>
            <a:endParaRPr lang="en-US" sz="900" dirty="0">
              <a:solidFill>
                <a:prstClr val="black"/>
              </a:solidFill>
              <a:latin typeface="Segoe UI"/>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30035542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Agentless VMware migration architecture</a:t>
            </a: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27-Apr-22 2:27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3208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4C4C51"/>
                </a:solidFill>
                <a:effectLst/>
                <a:latin typeface="Segoe UI" panose="020B0502040204020203" pitchFamily="34" charset="0"/>
              </a:rPr>
              <a:t>In the past, cloud migration was overwhelming with disconnected tools in different places. That's why Microsoft introduced Azure Migrate to bring everything together and simplify cloud migration. With one centralized migration service, you can discover and assess your datacenter, and then migrate workloads to Azure. </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81264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Agentless Hyper-V migration tutorial</a:t>
            </a:r>
            <a:endParaRPr lang="en-US" sz="900">
              <a:solidFill>
                <a:prstClr val="black"/>
              </a:solidFill>
              <a:latin typeface="Segoe UI"/>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D5C11E-0F70-4447-B7AA-971B4076F6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52048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Customizing assessments</a:t>
            </a:r>
            <a:endParaRPr lang="en-US" sz="900">
              <a:solidFill>
                <a:prstClr val="black"/>
              </a:solidFill>
              <a:latin typeface="Segoe UI"/>
            </a:endParaRP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27-Apr-22 2:27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10739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a:gradFill>
                  <a:gsLst>
                    <a:gs pos="2917">
                      <a:srgbClr val="1A1A1A"/>
                    </a:gs>
                    <a:gs pos="30000">
                      <a:srgbClr val="1A1A1A"/>
                    </a:gs>
                  </a:gsLst>
                  <a:lin ang="5400000" scaled="0"/>
                </a:gradFill>
                <a:cs typeface="Segoe UI Semilight" panose="020B0402040204020203" pitchFamily="34" charset="0"/>
              </a:rPr>
              <a:t>For more info on - </a:t>
            </a:r>
            <a:r>
              <a:rPr lang="en-US" sz="900">
                <a:solidFill>
                  <a:prstClr val="black"/>
                </a:solidFill>
                <a:latin typeface="Segoe UI"/>
                <a:hlinkClick r:id="rId3"/>
              </a:rPr>
              <a:t>Azure artifacts created</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5715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Agent-based migration tutorial for physical</a:t>
            </a:r>
            <a:endParaRPr lang="en-US" sz="900">
              <a:solidFill>
                <a:prstClr val="black"/>
              </a:solidFill>
              <a:latin typeface="Segoe UI"/>
            </a:endParaRPr>
          </a:p>
          <a:p>
            <a:pPr defTabSz="932597"/>
            <a:r>
              <a:rPr lang="en-US" sz="900">
                <a:solidFill>
                  <a:prstClr val="black"/>
                </a:solidFill>
                <a:latin typeface="Segoe UI"/>
                <a:hlinkClick r:id="rId5"/>
              </a:rPr>
              <a:t>Agent-based migration tutorial for AWS</a:t>
            </a:r>
            <a:endParaRPr lang="en-US" sz="900">
              <a:solidFill>
                <a:prstClr val="black"/>
              </a:solidFill>
              <a:latin typeface="Segoe UI"/>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D5C11E-0F70-4447-B7AA-971B4076F6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77677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Agent-based migration components</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Customizing assessments</a:t>
            </a:r>
            <a:endParaRPr lang="en-US" sz="900">
              <a:solidFill>
                <a:prstClr val="black"/>
              </a:solidFill>
              <a:latin typeface="Segoe UI"/>
            </a:endParaRP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27-Apr-22 2:27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48221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Azure artifacts created</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4679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Replication appliance capacity</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Process server sizing</a:t>
            </a:r>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49141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Bandwidth consumption and estimation</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4C4C51"/>
                </a:solidFill>
                <a:effectLst/>
                <a:latin typeface="Segoe UI" panose="020B0502040204020203" pitchFamily="34" charset="0"/>
              </a:rPr>
              <a:t>In the past, cloud migration was overwhelming with disconnected tools in different places. That's why Microsoft introduced Azure Migrate to bring everything together and simplify cloud migration. With one centralized migration service, you can discover and assess your datacenter, and then migrate workloads to Azure. </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12111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Throttling for agentless VMware</a:t>
            </a:r>
            <a:endParaRPr lang="en-US" sz="900">
              <a:solidFill>
                <a:prstClr val="black"/>
              </a:solidFill>
              <a:latin typeface="Segoe UI"/>
            </a:endParaRPr>
          </a:p>
          <a:p>
            <a:pPr defTabSz="932597"/>
            <a:r>
              <a:rPr lang="en-US" sz="900">
                <a:solidFill>
                  <a:prstClr val="black"/>
                </a:solidFill>
                <a:latin typeface="Segoe UI"/>
                <a:hlinkClick r:id="rId5"/>
              </a:rPr>
              <a:t>Throttling for agentless Hyper-V</a:t>
            </a:r>
            <a:endParaRPr lang="en-US" sz="900">
              <a:solidFill>
                <a:prstClr val="black"/>
              </a:solidFill>
              <a:latin typeface="Segoe UI"/>
            </a:endParaRPr>
          </a:p>
          <a:p>
            <a:pPr defTabSz="932597"/>
            <a:r>
              <a:rPr lang="en-US" sz="900">
                <a:solidFill>
                  <a:prstClr val="black"/>
                </a:solidFill>
                <a:latin typeface="Segoe UI"/>
                <a:hlinkClick r:id="rId6"/>
              </a:rPr>
              <a:t>Throttling for agent-based migrations</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Test Migrations</a:t>
            </a:r>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452711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1668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1">
                <a:solidFill>
                  <a:schemeClr val="tx2"/>
                </a:solidFill>
                <a:cs typeface="Segoe UI Semilight" panose="020B0402040204020203" pitchFamily="34" charset="0"/>
              </a:rPr>
              <a:t>Learn more </a:t>
            </a:r>
            <a:r>
              <a:rPr lang="en-US" sz="1000">
                <a:gradFill>
                  <a:gsLst>
                    <a:gs pos="2917">
                      <a:srgbClr val="1A1A1A"/>
                    </a:gs>
                    <a:gs pos="30000">
                      <a:srgbClr val="1A1A1A"/>
                    </a:gs>
                  </a:gsLst>
                  <a:lin ang="5400000" scaled="0"/>
                </a:gradFill>
                <a:cs typeface="Segoe UI Semilight" panose="020B0402040204020203" pitchFamily="34" charset="0"/>
              </a:rPr>
              <a:t>- </a:t>
            </a:r>
            <a:r>
              <a:rPr lang="en-US" sz="900">
                <a:hlinkClick r:id="rId3"/>
              </a:rPr>
              <a:t>Replicate data over ExpressRoute with Azure Migrate Server Migration - Azure Migrate | Microsoft Docs</a:t>
            </a:r>
            <a:endParaRPr lang="en-US" sz="900"/>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59562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hlinkClick r:id="rId3"/>
              </a:rPr>
              <a:t>Using Azure Migrate with private endpoints - Azure Migrate | Microsoft Docs</a:t>
            </a:r>
            <a:endParaRPr lang="en-US" sz="900" dirty="0"/>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271551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1200">
                <a:solidFill>
                  <a:prstClr val="black"/>
                </a:solidFill>
                <a:latin typeface="Segoe UI"/>
              </a:rPr>
              <a:t>For more info on </a:t>
            </a:r>
            <a:r>
              <a:rPr lang="en-US" sz="1200">
                <a:solidFill>
                  <a:prstClr val="black"/>
                </a:solidFill>
                <a:latin typeface="Segoe UI"/>
                <a:hlinkClick r:id="" action="ppaction://noaction"/>
              </a:rPr>
              <a:t>–</a:t>
            </a:r>
            <a:r>
              <a:rPr lang="en-US" sz="1200">
                <a:solidFill>
                  <a:prstClr val="black"/>
                </a:solidFill>
                <a:latin typeface="Segoe UI"/>
              </a:rPr>
              <a:t> </a:t>
            </a:r>
          </a:p>
          <a:p>
            <a:pPr defTabSz="932597"/>
            <a:r>
              <a:rPr lang="en-US" sz="1200">
                <a:solidFill>
                  <a:prstClr val="black"/>
                </a:solidFill>
                <a:latin typeface="Segoe UI"/>
                <a:hlinkClick r:id="" action="ppaction://noaction"/>
              </a:rPr>
              <a:t>Azure Migrate appliance overview</a:t>
            </a:r>
            <a:endParaRPr lang="en-US" sz="1200">
              <a:solidFill>
                <a:prstClr val="black"/>
              </a:solidFill>
              <a:latin typeface="Segoe UI"/>
            </a:endParaRPr>
          </a:p>
          <a:p>
            <a:pPr defTabSz="932597"/>
            <a:r>
              <a:rPr lang="en-US" sz="1200">
                <a:solidFill>
                  <a:prstClr val="black"/>
                </a:solidFill>
                <a:latin typeface="Segoe UI"/>
                <a:hlinkClick r:id="rId3"/>
              </a:rPr>
              <a:t>Appliance deployment options</a:t>
            </a:r>
            <a:endParaRPr lang="en-US" sz="1200">
              <a:solidFill>
                <a:prstClr val="black"/>
              </a:solidFill>
              <a:latin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u="none">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D8E059-FD59-1748-AC0F-24EAF7F72BC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646637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900" b="1" dirty="0">
                <a:solidFill>
                  <a:srgbClr val="0070C0"/>
                </a:solidFill>
                <a:effectLst/>
                <a:ea typeface="Calibri" panose="020F0502020204030204" pitchFamily="34" charset="0"/>
              </a:rPr>
              <a:t>Get started: </a:t>
            </a:r>
          </a:p>
          <a:p>
            <a:pPr marL="171450" marR="0" indent="-171450">
              <a:spcBef>
                <a:spcPts val="0"/>
              </a:spcBef>
              <a:spcAft>
                <a:spcPts val="0"/>
              </a:spcAft>
              <a:buFont typeface="Arial" panose="020B0604020202020204" pitchFamily="34" charset="0"/>
              <a:buChar char="•"/>
            </a:pPr>
            <a:r>
              <a:rPr lang="en-US" sz="900" i="0" dirty="0">
                <a:solidFill>
                  <a:srgbClr val="171717"/>
                </a:solidFill>
                <a:effectLst/>
              </a:rPr>
              <a:t>Discover, assess, and migrate servers over a private network using Azure Private Link. </a:t>
            </a:r>
            <a:r>
              <a:rPr lang="en-US" sz="900" dirty="0">
                <a:effectLst/>
                <a:ea typeface="Calibri" panose="020F0502020204030204" pitchFamily="34" charset="0"/>
              </a:rPr>
              <a:t>- </a:t>
            </a:r>
            <a:r>
              <a:rPr lang="en-US" sz="900" u="sng" dirty="0">
                <a:solidFill>
                  <a:srgbClr val="0563C1"/>
                </a:solidFill>
                <a:effectLst/>
                <a:ea typeface="Calibri" panose="020F0502020204030204" pitchFamily="34" charset="0"/>
                <a:hlinkClick r:id="rId3"/>
              </a:rPr>
              <a:t>Using Azure Migrate with private endpoints - Azure Migrate | Microsoft Docs</a:t>
            </a:r>
            <a:r>
              <a:rPr lang="en-US" sz="900" dirty="0">
                <a:solidFill>
                  <a:srgbClr val="0563C1"/>
                </a:solidFill>
                <a:effectLst/>
                <a:ea typeface="Calibri" panose="020F0502020204030204" pitchFamily="34" charset="0"/>
              </a:rPr>
              <a:t>.</a:t>
            </a:r>
            <a:r>
              <a:rPr lang="en-US" sz="900" dirty="0">
                <a:effectLst/>
                <a:ea typeface="Calibri" panose="020F0502020204030204" pitchFamily="34" charset="0"/>
              </a:rPr>
              <a:t> </a:t>
            </a:r>
          </a:p>
          <a:p>
            <a:pPr marL="171450" marR="0" lvl="0" indent="-171450" algn="l" defTabSz="932742"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b="0" i="0" dirty="0">
                <a:solidFill>
                  <a:srgbClr val="171717"/>
                </a:solidFill>
                <a:effectLst/>
                <a:latin typeface="Segoe UI" panose="020B0502040204020203" pitchFamily="34" charset="0"/>
              </a:rPr>
              <a:t>Replicate data over ExpressRoute with Azure Migrate: Server Migration </a:t>
            </a:r>
            <a:r>
              <a:rPr lang="en-US" sz="900" dirty="0">
                <a:effectLst/>
                <a:ea typeface="Calibri" panose="020F0502020204030204" pitchFamily="34" charset="0"/>
              </a:rPr>
              <a:t>- </a:t>
            </a:r>
            <a:r>
              <a:rPr lang="en-US" dirty="0">
                <a:hlinkClick r:id="rId4"/>
              </a:rPr>
              <a:t>Replicate data over ExpressRoute with Azure Migrate Server Migration - Azure Migrate | Microsoft Docs</a:t>
            </a:r>
            <a:endParaRPr lang="en-US" sz="900" dirty="0">
              <a:effectLst/>
              <a:ea typeface="Calibri" panose="020F0502020204030204" pitchFamily="34" charset="0"/>
            </a:endParaRPr>
          </a:p>
          <a:p>
            <a:pPr marL="171450" indent="-171450">
              <a:buFont typeface="Arial" panose="020B0604020202020204" pitchFamily="34" charset="0"/>
              <a:buChar char="•"/>
            </a:pPr>
            <a:r>
              <a:rPr lang="en-US" sz="900" dirty="0">
                <a:solidFill>
                  <a:srgbClr val="171717"/>
                </a:solidFill>
              </a:rPr>
              <a:t>T</a:t>
            </a:r>
            <a:r>
              <a:rPr lang="en-US" sz="900" i="0" dirty="0">
                <a:solidFill>
                  <a:srgbClr val="171717"/>
                </a:solidFill>
                <a:effectLst/>
              </a:rPr>
              <a:t>roubleshoot network connectivity issues using Azure Migrate with private endpoints – </a:t>
            </a:r>
            <a:r>
              <a:rPr lang="en-US" dirty="0">
                <a:hlinkClick r:id="rId5"/>
              </a:rPr>
              <a:t>Troubleshoot network connectivity issues - Azure Migrate | Microsoft Docs</a:t>
            </a:r>
            <a:endParaRPr lang="en-US" sz="900" i="0" dirty="0">
              <a:solidFill>
                <a:srgbClr val="171717"/>
              </a:solidFill>
              <a:effectLst/>
            </a:endParaRPr>
          </a:p>
          <a:p>
            <a:pPr marL="171450" indent="-171450">
              <a:buFont typeface="Arial" panose="020B0604020202020204" pitchFamily="34" charset="0"/>
              <a:buChar char="•"/>
            </a:pPr>
            <a:r>
              <a:rPr lang="en-US" sz="900" dirty="0"/>
              <a:t>A</a:t>
            </a:r>
            <a:r>
              <a:rPr lang="en-US" sz="900" i="0" dirty="0">
                <a:solidFill>
                  <a:srgbClr val="171717"/>
                </a:solidFill>
                <a:effectLst/>
              </a:rPr>
              <a:t>dditional DNS settings </a:t>
            </a:r>
            <a:r>
              <a:rPr lang="en-US" sz="900" dirty="0">
                <a:solidFill>
                  <a:srgbClr val="171717"/>
                </a:solidFill>
              </a:rPr>
              <a:t>may be required to establish private endpoint connectivity. </a:t>
            </a:r>
            <a:r>
              <a:rPr lang="en-US" sz="900" i="0" dirty="0">
                <a:solidFill>
                  <a:srgbClr val="171717"/>
                </a:solidFill>
                <a:effectLst/>
              </a:rPr>
              <a:t>Learn more - </a:t>
            </a:r>
            <a:r>
              <a:rPr lang="fr-FR" sz="900" dirty="0">
                <a:hlinkClick r:id="rId6"/>
              </a:rPr>
              <a:t>Azure Private Endpoint DNS configuration | Microsoft Docs</a:t>
            </a:r>
            <a:endParaRPr lang="en-US" sz="900" dirty="0"/>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Agentless VMware migration architecture</a:t>
            </a: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27-Apr-22 2:27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320883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DNS configuration </a:t>
            </a:r>
            <a:r>
              <a:rPr lang="fr-FR" sz="900">
                <a:hlinkClick r:id="rId3"/>
              </a:rPr>
              <a:t>Azure Private Endpoint DNS configuration | Microsoft Docs</a:t>
            </a:r>
            <a:endParaRPr lang="en-US" sz="900" spc="-5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27-Apr-22 2:27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1330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4C4C51"/>
                </a:solidFill>
                <a:effectLst/>
                <a:latin typeface="Segoe UI" panose="020B0502040204020203" pitchFamily="34" charset="0"/>
              </a:rPr>
              <a:t>In the past, cloud migration was overwhelming with disconnected tools in different places. That's why Microsoft introduced Azure Migrate to bring everything together and simplify cloud migration. With one centralized migration service, you can discover and assess your datacenter, and then migrate workloads to Azure. </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877433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077797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D3C565-F0A3-4D69-80B4-5AD40B8AC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99064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070655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VMware discovery tutorial</a:t>
            </a:r>
            <a:endParaRPr lang="en-US" sz="900">
              <a:solidFill>
                <a:prstClr val="black"/>
              </a:solidFill>
              <a:latin typeface="Segoe UI"/>
              <a:hlinkClick r:id="rId5"/>
            </a:endParaRPr>
          </a:p>
          <a:p>
            <a:pPr defTabSz="932597"/>
            <a:r>
              <a:rPr lang="en-US" sz="900">
                <a:solidFill>
                  <a:prstClr val="black"/>
                </a:solidFill>
                <a:latin typeface="Segoe UI"/>
                <a:hlinkClick r:id="rId6"/>
              </a:rPr>
              <a:t>Hyper-V discovery tutorial</a:t>
            </a:r>
            <a:endParaRPr lang="en-US" sz="900">
              <a:solidFill>
                <a:prstClr val="black"/>
              </a:solidFill>
              <a:latin typeface="Segoe UI"/>
              <a:hlinkClick r:id="rId5"/>
            </a:endParaRPr>
          </a:p>
          <a:p>
            <a:pPr defTabSz="932597"/>
            <a:r>
              <a:rPr lang="en-US" sz="900">
                <a:solidFill>
                  <a:prstClr val="black"/>
                </a:solidFill>
                <a:latin typeface="Segoe UI"/>
                <a:hlinkClick r:id="rId7"/>
              </a:rPr>
              <a:t>Physical server discovery tutorial</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98</a:t>
            </a:fld>
            <a:endParaRPr lang="en-US"/>
          </a:p>
        </p:txBody>
      </p:sp>
    </p:spTree>
    <p:extLst>
      <p:ext uri="{BB962C8B-B14F-4D97-AF65-F5344CB8AC3E}">
        <p14:creationId xmlns:p14="http://schemas.microsoft.com/office/powerpoint/2010/main" val="1468046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 action="ppaction://noaction"/>
            </a:endParaRPr>
          </a:p>
          <a:p>
            <a:pPr defTabSz="932597"/>
            <a:r>
              <a:rPr lang="en-US" sz="900">
                <a:solidFill>
                  <a:prstClr val="black"/>
                </a:solidFill>
                <a:latin typeface="Segoe UI"/>
                <a:hlinkClick r:id="" action="ppaction://noaction"/>
              </a:rPr>
              <a:t>VMware discovery support</a:t>
            </a:r>
            <a:r>
              <a:rPr lang="en-US" sz="900">
                <a:solidFill>
                  <a:prstClr val="black"/>
                </a:solidFill>
                <a:latin typeface="Segoe UI"/>
              </a:rPr>
              <a:t> </a:t>
            </a:r>
            <a:endParaRPr lang="en-US" sz="900">
              <a:solidFill>
                <a:prstClr val="black"/>
              </a:solidFill>
              <a:latin typeface="Segoe UI"/>
              <a:hlinkClick r:id="rId3"/>
            </a:endParaRPr>
          </a:p>
          <a:p>
            <a:pPr defTabSz="932597"/>
            <a:r>
              <a:rPr lang="en-US" sz="900">
                <a:solidFill>
                  <a:prstClr val="black"/>
                </a:solidFill>
                <a:latin typeface="Segoe UI"/>
                <a:hlinkClick r:id="rId4"/>
              </a:rPr>
              <a:t>Hyper-V discovery support</a:t>
            </a:r>
            <a:endParaRPr lang="en-US" sz="900">
              <a:solidFill>
                <a:prstClr val="black"/>
              </a:solidFill>
              <a:latin typeface="Segoe UI"/>
              <a:hlinkClick r:id="rId3"/>
            </a:endParaRPr>
          </a:p>
          <a:p>
            <a:pPr defTabSz="932597"/>
            <a:r>
              <a:rPr lang="en-US" sz="900">
                <a:solidFill>
                  <a:prstClr val="black"/>
                </a:solidFill>
                <a:latin typeface="Segoe UI"/>
                <a:hlinkClick r:id="rId5"/>
              </a:rPr>
              <a:t>Physical server discovery support</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D3C565-F0A3-4D69-80B4-5AD40B8AC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807266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27-Apr-22 2:27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854228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buFont typeface="Symbol" panose="05050102010706020507" pitchFamily="18" charset="2"/>
              <a:buChar char=""/>
            </a:pPr>
            <a:r>
              <a:rPr lang="en-US" sz="1800" dirty="0">
                <a:effectLst/>
                <a:latin typeface="Segoe UI" panose="020B0502040204020203" pitchFamily="34" charset="0"/>
                <a:ea typeface="Times New Roman" panose="02020603050405020304" pitchFamily="18" charset="0"/>
              </a:rPr>
              <a:t>For each vCenter Server, you need to deploy one Azure Migrate appliance. Therefore, you need to deploy five appliances.</a:t>
            </a:r>
            <a:endParaRPr lang="en-GB" sz="1800" dirty="0">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en-US" sz="1800" dirty="0">
                <a:effectLst/>
                <a:latin typeface="Segoe UI" panose="020B0502040204020203" pitchFamily="34" charset="0"/>
                <a:ea typeface="Times New Roman" panose="02020603050405020304" pitchFamily="18" charset="0"/>
              </a:rPr>
              <a:t>All five appliances </a:t>
            </a:r>
            <a:r>
              <a:rPr lang="en-US" sz="1800" u="sng" dirty="0">
                <a:effectLst/>
                <a:latin typeface="Segoe UI" panose="020B0502040204020203" pitchFamily="34" charset="0"/>
                <a:ea typeface="Times New Roman" panose="02020603050405020304" pitchFamily="18" charset="0"/>
              </a:rPr>
              <a:t>can</a:t>
            </a:r>
            <a:r>
              <a:rPr lang="en-US" sz="1800" dirty="0">
                <a:effectLst/>
                <a:latin typeface="Segoe UI" panose="020B0502040204020203" pitchFamily="34" charset="0"/>
                <a:ea typeface="Times New Roman" panose="02020603050405020304" pitchFamily="18" charset="0"/>
              </a:rPr>
              <a:t> be part of one project in this case. We usually don’t recommend deploying multiple appliances in one project, but in this case it will work. This is because there will not be overlapped discovery as appliance will discover VMs from different datacenters. </a:t>
            </a:r>
            <a:r>
              <a:rPr lang="en-US" sz="1800" u="sng" dirty="0">
                <a:solidFill>
                  <a:srgbClr val="0563C1"/>
                </a:solidFill>
                <a:effectLst/>
                <a:latin typeface="Segoe UI" panose="020B0502040204020203" pitchFamily="34" charset="0"/>
                <a:ea typeface="Times New Roman" panose="02020603050405020304" pitchFamily="18" charset="0"/>
                <a:hlinkClick r:id="rId3"/>
              </a:rPr>
              <a:t>Learn more</a:t>
            </a:r>
            <a:r>
              <a:rPr lang="en-US" sz="1800" dirty="0">
                <a:effectLst/>
                <a:latin typeface="Segoe UI" panose="020B0502040204020203" pitchFamily="34" charset="0"/>
                <a:ea typeface="Times New Roman" panose="02020603050405020304" pitchFamily="18" charset="0"/>
              </a:rPr>
              <a:t>.</a:t>
            </a:r>
            <a:endParaRPr lang="en-GB" sz="1800" dirty="0">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en-US" sz="1800" dirty="0">
                <a:effectLst/>
                <a:latin typeface="Segoe UI" panose="020B0502040204020203" pitchFamily="34" charset="0"/>
                <a:ea typeface="Times New Roman" panose="02020603050405020304" pitchFamily="18" charset="0"/>
              </a:rPr>
              <a:t>You can replicate VMs discovered from one appliance to exactly one region, locked at the time of first replication. So, five different appliances can be used to migrate to five different regions.</a:t>
            </a:r>
            <a:endParaRPr lang="en-GB" sz="1800" dirty="0">
              <a:effectLst/>
              <a:latin typeface="Calibri" panose="020F0502020204030204" pitchFamily="34" charset="0"/>
              <a:ea typeface="Calibri" panose="020F0502020204030204" pitchFamily="34" charset="0"/>
            </a:endParaRPr>
          </a:p>
          <a:p>
            <a:endParaRPr lang="en-GB" dirty="0"/>
          </a:p>
          <a:p>
            <a:endParaRPr lang="en-GB" dirty="0"/>
          </a:p>
          <a:p>
            <a:r>
              <a:rPr lang="en-US" sz="1800" dirty="0">
                <a:effectLst/>
                <a:latin typeface="Segoe UI" panose="020B0502040204020203" pitchFamily="34" charset="0"/>
                <a:ea typeface="Calibri" panose="020F0502020204030204" pitchFamily="34" charset="0"/>
              </a:rPr>
              <a:t>A good mental model to think about it is: </a:t>
            </a:r>
            <a:endParaRPr lang="en-GB" sz="1800" dirty="0">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en-US" sz="1800" dirty="0">
                <a:effectLst/>
                <a:latin typeface="Segoe UI" panose="020B0502040204020203" pitchFamily="34" charset="0"/>
                <a:ea typeface="Times New Roman" panose="02020603050405020304" pitchFamily="18" charset="0"/>
              </a:rPr>
              <a:t>Start from one vCenter Server</a:t>
            </a:r>
            <a:endParaRPr lang="en-GB" sz="1800" dirty="0">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en-US" sz="1800" dirty="0">
                <a:effectLst/>
                <a:latin typeface="Segoe UI" panose="020B0502040204020203" pitchFamily="34" charset="0"/>
                <a:ea typeface="Times New Roman" panose="02020603050405020304" pitchFamily="18" charset="0"/>
              </a:rPr>
              <a:t>Number of appliances will be equal to the number of regions you want to replicate the VMs to</a:t>
            </a:r>
            <a:endParaRPr lang="en-GB" sz="1800" dirty="0">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en-US" sz="1800" dirty="0">
                <a:effectLst/>
                <a:latin typeface="Segoe UI" panose="020B0502040204020203" pitchFamily="34" charset="0"/>
                <a:ea typeface="Times New Roman" panose="02020603050405020304" pitchFamily="18" charset="0"/>
              </a:rPr>
              <a:t>Number of projects will be equal to the number of appliances</a:t>
            </a:r>
            <a:endParaRPr lang="en-GB" sz="1800" dirty="0">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en-US" sz="1800" dirty="0">
                <a:effectLst/>
                <a:latin typeface="Segoe UI" panose="020B0502040204020203" pitchFamily="34" charset="0"/>
                <a:ea typeface="Times New Roman" panose="02020603050405020304" pitchFamily="18" charset="0"/>
              </a:rPr>
              <a:t>Replicate the same for n number of vCenter Servers</a:t>
            </a:r>
            <a:endParaRPr lang="en-GB" sz="1800" dirty="0">
              <a:effectLst/>
              <a:latin typeface="Calibri" panose="020F0502020204030204" pitchFamily="34" charset="0"/>
              <a:ea typeface="Calibri" panose="020F0502020204030204" pitchFamily="34" charset="0"/>
            </a:endParaRPr>
          </a:p>
          <a:p>
            <a:endParaRPr lang="en-GB"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27-Apr-22 2:27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237280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Agentless migration is supported. </a:t>
            </a:r>
          </a:p>
          <a:p>
            <a:endParaRPr lang="en-GB" dirty="0"/>
          </a:p>
          <a:p>
            <a:r>
              <a:rPr lang="en-GB" dirty="0"/>
              <a:t>For discovery, think of them as physical servers or look to the CSV import to bring the details into Azure Migrate. </a:t>
            </a:r>
          </a:p>
          <a:p>
            <a:endParaRPr lang="en-GB"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27-Apr-22 2:27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019973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Azure Migrate overview</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goal is to enable successful Azure migration, regardless of what tool was used. </a:t>
            </a:r>
          </a:p>
          <a:p>
            <a:endParaRPr lang="en-US"/>
          </a:p>
          <a:p>
            <a:r>
              <a:rPr lang="en-US"/>
              <a:t>We have a great set of first party Azure tools that are built into the Azure portal and free to get started.  </a:t>
            </a:r>
          </a:p>
          <a:p>
            <a:endParaRPr lang="en-US"/>
          </a:p>
          <a:p>
            <a:pPr marL="0" indent="0">
              <a:buFont typeface="Arial" panose="020B0604020202020204" pitchFamily="34" charset="0"/>
              <a:buNone/>
            </a:pPr>
            <a:r>
              <a:rPr lang="en-US"/>
              <a:t>But we also have a great set of third-party tools to meet all your requirements. If you already have a license with any of the Azure Migrate ISVs, you can easily connect the partner tools to Azure Migrate so data from the assessment and migration appears in your Azure Migrate dashboard. Migration is a large project, so Azure Migrate provides one location to track your entire journey.</a:t>
            </a:r>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27-Apr-22 2:27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0410209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Correct date and time can help avoid some trivial issues you might encounter</a:t>
            </a:r>
          </a:p>
          <a:p>
            <a:pPr marL="171450" indent="-171450">
              <a:buFontTx/>
              <a:buChar char="-"/>
            </a:pPr>
            <a:endParaRPr lang="en-GB" dirty="0"/>
          </a:p>
          <a:p>
            <a:pPr marL="171450" indent="-171450">
              <a:buFontTx/>
              <a:buChar char="-"/>
            </a:pPr>
            <a:r>
              <a:rPr lang="en-GB" dirty="0"/>
              <a:t>Rebooting your source </a:t>
            </a:r>
            <a:r>
              <a:rPr lang="en-GB" dirty="0" err="1"/>
              <a:t>vms</a:t>
            </a:r>
            <a:r>
              <a:rPr lang="en-GB" dirty="0"/>
              <a:t> before you start to migrate also avoids issues again</a:t>
            </a:r>
          </a:p>
          <a:p>
            <a:pPr marL="171450" indent="-171450">
              <a:buFontTx/>
              <a:buChar char="-"/>
            </a:pPr>
            <a:endParaRPr lang="en-GB" dirty="0"/>
          </a:p>
          <a:p>
            <a:pPr marL="171450" indent="-171450">
              <a:buFontTx/>
              <a:buChar char="-"/>
            </a:pPr>
            <a:r>
              <a:rPr lang="en-GB" dirty="0"/>
              <a:t>Test your migrations in a restricted area, make sure access to production environments are restricted unless you want that kind of testing in production. </a:t>
            </a:r>
          </a:p>
          <a:p>
            <a:pPr marL="171450" indent="-171450">
              <a:buFontTx/>
              <a:buChar char="-"/>
            </a:pPr>
            <a:endParaRPr lang="en-GB" dirty="0"/>
          </a:p>
          <a:p>
            <a:pPr marL="171450" indent="-171450">
              <a:buFontTx/>
              <a:buChar char="-"/>
            </a:pPr>
            <a:r>
              <a:rPr lang="en-GB" dirty="0"/>
              <a:t>When replicating traffic to azure look at networking throttling, the migrate appliance has various methods of doing that but maybe the network team could do something as well, try not to bring down the network with replication traffic</a:t>
            </a:r>
          </a:p>
          <a:p>
            <a:pPr marL="171450" indent="-171450">
              <a:buFontTx/>
              <a:buChar char="-"/>
            </a:pPr>
            <a:endParaRPr lang="en-GB" dirty="0"/>
          </a:p>
          <a:p>
            <a:pPr marL="171450" indent="-171450">
              <a:buFontTx/>
              <a:buChar char="-"/>
            </a:pPr>
            <a:r>
              <a:rPr lang="en-GB" dirty="0"/>
              <a:t>And when you are creating your migrate project don’t put it in a production resource group, put it in one that can be easily deleted once your migration project is finished.  Making sure you clean up behind you.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27-Apr-22 2:27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327226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054856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6.xml"/><Relationship Id="rId4" Type="http://schemas.openxmlformats.org/officeDocument/2006/relationships/image" Target="../media/image7.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32.jpeg"/><Relationship Id="rId1" Type="http://schemas.openxmlformats.org/officeDocument/2006/relationships/slideMaster" Target="../slideMasters/slideMaster6.xml"/><Relationship Id="rId4" Type="http://schemas.openxmlformats.org/officeDocument/2006/relationships/image" Target="../media/image18.jpeg"/></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Master" Target="../slideMasters/slideMaster7.xml"/><Relationship Id="rId6" Type="http://schemas.openxmlformats.org/officeDocument/2006/relationships/image" Target="../media/image35.png"/><Relationship Id="rId5" Type="http://schemas.openxmlformats.org/officeDocument/2006/relationships/image" Target="../media/image39.emf"/><Relationship Id="rId4" Type="http://schemas.openxmlformats.org/officeDocument/2006/relationships/image" Target="../media/image38.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40.jpeg"/><Relationship Id="rId1" Type="http://schemas.openxmlformats.org/officeDocument/2006/relationships/slideMaster" Target="../slideMasters/slideMaster7.xml"/><Relationship Id="rId4" Type="http://schemas.openxmlformats.org/officeDocument/2006/relationships/image" Target="../media/image35.pn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Master" Target="../slideMasters/slideMaster7.xml"/><Relationship Id="rId4" Type="http://schemas.openxmlformats.org/officeDocument/2006/relationships/image" Target="../media/image44.sv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5.jpeg"/><Relationship Id="rId1" Type="http://schemas.openxmlformats.org/officeDocument/2006/relationships/slideMaster" Target="../slideMasters/slideMaster7.xml"/><Relationship Id="rId4" Type="http://schemas.openxmlformats.org/officeDocument/2006/relationships/image" Target="../media/image44.sv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jpeg"/><Relationship Id="rId1" Type="http://schemas.openxmlformats.org/officeDocument/2006/relationships/slideMaster" Target="../slideMasters/slideMaster7.xml"/><Relationship Id="rId4" Type="http://schemas.openxmlformats.org/officeDocument/2006/relationships/image" Target="../media/image44.sv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jpeg"/><Relationship Id="rId1" Type="http://schemas.openxmlformats.org/officeDocument/2006/relationships/slideMaster" Target="../slideMasters/slideMaster7.xml"/><Relationship Id="rId4" Type="http://schemas.openxmlformats.org/officeDocument/2006/relationships/image" Target="../media/image44.sv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6.jpe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7.jpe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8.jpeg"/><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9.jpe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0.jpe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1.jpe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2.jpe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5" name="Content Placeholder 4">
            <a:extLst>
              <a:ext uri="{FF2B5EF4-FFF2-40B4-BE49-F238E27FC236}">
                <a16:creationId xmlns:a16="http://schemas.microsoft.com/office/drawing/2014/main" id="{E7DFE722-CC36-EA44-90F7-B72B2B691858}"/>
              </a:ext>
            </a:extLst>
          </p:cNvPr>
          <p:cNvSpPr>
            <a:spLocks noGrp="1"/>
          </p:cNvSpPr>
          <p:nvPr>
            <p:ph sz="quarter" idx="10"/>
          </p:nvPr>
        </p:nvSpPr>
        <p:spPr>
          <a:xfrm>
            <a:off x="463550" y="1182688"/>
            <a:ext cx="11533188" cy="377411"/>
          </a:xfrm>
        </p:spPr>
        <p:txBody>
          <a:bodyPr vert="horz" wrap="square" lIns="0" tIns="0" rIns="0" bIns="0" rtlCol="0" anchor="t">
            <a:spAutoFit/>
          </a:bodyPr>
          <a:lstStyle>
            <a:lvl1pPr>
              <a:defRPr lang="en-US" sz="2400" b="0" strike="noStrike" cap="none" smtClean="0">
                <a:ln w="3175">
                  <a:noFill/>
                </a:ln>
                <a:solidFill>
                  <a:schemeClr val="tx2"/>
                </a:solidFill>
                <a:effectLst/>
                <a:latin typeface="+mj-lt"/>
                <a:cs typeface="Segoe UI" pitchFamily="34" charset="0"/>
              </a:defRPr>
            </a:lvl1pPr>
            <a:lvl2pPr>
              <a:defRPr lang="en-US" sz="1600" smtClean="0">
                <a:solidFill>
                  <a:schemeClr val="tx2"/>
                </a:solidFill>
                <a:latin typeface="+mj-lt"/>
              </a:defRPr>
            </a:lvl2pPr>
            <a:lvl3pPr>
              <a:defRPr lang="en-US" sz="1600" smtClean="0">
                <a:solidFill>
                  <a:schemeClr val="tx2"/>
                </a:solidFill>
                <a:latin typeface="+mj-lt"/>
              </a:defRPr>
            </a:lvl3pPr>
            <a:lvl4pPr>
              <a:defRPr lang="en-US" sz="1600" smtClean="0">
                <a:solidFill>
                  <a:schemeClr val="tx2"/>
                </a:solidFill>
                <a:latin typeface="+mj-lt"/>
              </a:defRPr>
            </a:lvl4pPr>
            <a:lvl5pPr>
              <a:defRPr lang="en-US" sz="1600">
                <a:solidFill>
                  <a:schemeClr val="tx2"/>
                </a:solidFill>
                <a:latin typeface="+mj-lt"/>
              </a:defRPr>
            </a:lvl5pPr>
          </a:lstStyle>
          <a:p>
            <a:pPr lvl="0">
              <a:lnSpc>
                <a:spcPts val="3200"/>
              </a:lnSpc>
              <a:spcBef>
                <a:spcPct val="0"/>
              </a:spcBef>
            </a:pPr>
            <a:r>
              <a:rPr lang="en-US"/>
              <a:t>Click to edit Master text styles</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54762" y="-1"/>
            <a:ext cx="6093577" cy="6994525"/>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3183626"/>
            <a:ext cx="6092825" cy="553998"/>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161817169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3277" y="448056"/>
            <a:ext cx="1362456" cy="194066"/>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772925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A556B-5696-4F59-BE14-193CEE0818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92A572-30F2-46CC-A4DF-D0797111B8A6}"/>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445DF8DE-B889-4A94-AFC9-FE0C02264C30}"/>
              </a:ext>
            </a:extLst>
          </p:cNvPr>
          <p:cNvSpPr>
            <a:spLocks noGrp="1"/>
          </p:cNvSpPr>
          <p:nvPr>
            <p:ph type="ftr" sz="quarter" idx="11"/>
          </p:nvPr>
        </p:nvSpPr>
        <p:spPr/>
        <p:txBody>
          <a:bodyPr/>
          <a:lstStyle/>
          <a:p>
            <a:r>
              <a:rPr lang="en-US"/>
              <a:t>For more info on - Azure Migrate appliance overview</a:t>
            </a:r>
          </a:p>
        </p:txBody>
      </p:sp>
      <p:sp>
        <p:nvSpPr>
          <p:cNvPr id="5" name="Slide Number Placeholder 4">
            <a:extLst>
              <a:ext uri="{FF2B5EF4-FFF2-40B4-BE49-F238E27FC236}">
                <a16:creationId xmlns:a16="http://schemas.microsoft.com/office/drawing/2014/main" id="{1FBACF26-C4B7-4C48-BAE4-784F18DDA66E}"/>
              </a:ext>
            </a:extLst>
          </p:cNvPr>
          <p:cNvSpPr>
            <a:spLocks noGrp="1"/>
          </p:cNvSpPr>
          <p:nvPr>
            <p:ph type="sldNum" sz="quarter" idx="12"/>
          </p:nvPr>
        </p:nvSpPr>
        <p:spPr/>
        <p:txBody>
          <a:bodyPr/>
          <a:lstStyle/>
          <a:p>
            <a:fld id="{EAEDE403-A82E-4384-A8BB-E630BBCAC426}" type="slidenum">
              <a:rPr lang="en-US" smtClean="0"/>
              <a:t>‹#›</a:t>
            </a:fld>
            <a:endParaRPr lang="en-US"/>
          </a:p>
        </p:txBody>
      </p:sp>
    </p:spTree>
    <p:extLst>
      <p:ext uri="{BB962C8B-B14F-4D97-AF65-F5344CB8AC3E}">
        <p14:creationId xmlns:p14="http://schemas.microsoft.com/office/powerpoint/2010/main" val="23499741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3316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1601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A9A9F-6487-4B60-BB45-EB8E0B5A4A7D}"/>
              </a:ext>
            </a:extLst>
          </p:cNvPr>
          <p:cNvSpPr>
            <a:spLocks noGrp="1"/>
          </p:cNvSpPr>
          <p:nvPr>
            <p:ph type="ctrTitle"/>
          </p:nvPr>
        </p:nvSpPr>
        <p:spPr>
          <a:xfrm>
            <a:off x="1554163" y="1144588"/>
            <a:ext cx="9328150" cy="2435225"/>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8E9048-D93D-4CAF-A128-7D6638FA7DE2}"/>
              </a:ext>
            </a:extLst>
          </p:cNvPr>
          <p:cNvSpPr>
            <a:spLocks noGrp="1"/>
          </p:cNvSpPr>
          <p:nvPr>
            <p:ph type="subTitle" idx="1"/>
          </p:nvPr>
        </p:nvSpPr>
        <p:spPr>
          <a:xfrm>
            <a:off x="1554163" y="3673475"/>
            <a:ext cx="9328150" cy="16891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95529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951" y="2355795"/>
            <a:ext cx="3245833" cy="4038043"/>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841" y="2355794"/>
            <a:ext cx="7400340" cy="553998"/>
          </a:xfrm>
        </p:spPr>
        <p:txBody>
          <a:bodyPr anchor="t"/>
          <a:lstStyle>
            <a:lvl1pPr marL="0" indent="0">
              <a:spcAft>
                <a:spcPts val="816"/>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951" y="2059499"/>
            <a:ext cx="324592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841" y="2059499"/>
            <a:ext cx="740034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12068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9" y="1960860"/>
            <a:ext cx="9572625" cy="3432536"/>
          </a:xfrm>
          <a:prstGeom prst="rect">
            <a:avLst/>
          </a:prstGeom>
        </p:spPr>
        <p:txBody>
          <a:bodyPr wrap="square" lIns="0" tIns="0" rIns="0" bIns="0">
            <a:spAutoFit/>
          </a:bodyPr>
          <a:lstStyle>
            <a:lvl1pPr marL="342834" marR="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834" marR="0" lvl="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834" marR="0" lvl="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01450376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70747425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a:t>Section title</a:t>
            </a:r>
          </a:p>
        </p:txBody>
      </p:sp>
    </p:spTree>
    <p:extLst>
      <p:ext uri="{BB962C8B-B14F-4D97-AF65-F5344CB8AC3E}">
        <p14:creationId xmlns:p14="http://schemas.microsoft.com/office/powerpoint/2010/main" val="15821114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a:extLst>
              <a:ext uri="{FF2B5EF4-FFF2-40B4-BE49-F238E27FC236}">
                <a16:creationId xmlns:a16="http://schemas.microsoft.com/office/drawing/2014/main" id="{5B06530E-E0A4-4F5C-A2AA-6F2458366749}"/>
              </a:ext>
            </a:extLst>
          </p:cNvPr>
          <p:cNvSpPr>
            <a:spLocks noGrp="1"/>
          </p:cNvSpPr>
          <p:nvPr>
            <p:ph type="body" sz="quarter" idx="10"/>
          </p:nvPr>
        </p:nvSpPr>
        <p:spPr>
          <a:xfrm>
            <a:off x="465138" y="1114561"/>
            <a:ext cx="11887195" cy="517064"/>
          </a:xfrm>
        </p:spPr>
        <p:txBody>
          <a:bodyPr wrap="square">
            <a:spAutoFit/>
          </a:bodyPr>
          <a:lstStyle>
            <a:lvl1pPr marL="0" indent="0">
              <a:spcBef>
                <a:spcPts val="1224"/>
              </a:spcBef>
              <a:buClr>
                <a:schemeClr val="tx1"/>
              </a:buClr>
              <a:buFont typeface="Wingdings" panose="05000000000000000000" pitchFamily="2" charset="2"/>
              <a:buNone/>
              <a:defRPr sz="2400" b="0">
                <a:solidFill>
                  <a:schemeClr val="tx2"/>
                </a:solidFill>
                <a:latin typeface="+mn-lt"/>
              </a:defRPr>
            </a:lvl1pPr>
            <a:lvl2pPr marL="255517" indent="0">
              <a:buFont typeface="Wingdings" panose="05000000000000000000" pitchFamily="2" charset="2"/>
              <a:buNone/>
              <a:defRPr sz="2400" b="0"/>
            </a:lvl2pPr>
            <a:lvl3pPr marL="450723" indent="0">
              <a:buFont typeface="Wingdings" panose="05000000000000000000" pitchFamily="2" charset="2"/>
              <a:buNone/>
              <a:tabLst/>
              <a:defRPr sz="2200" b="0"/>
            </a:lvl3pPr>
            <a:lvl4pPr marL="652280" indent="0">
              <a:buFont typeface="Wingdings" panose="05000000000000000000" pitchFamily="2" charset="2"/>
              <a:buNone/>
              <a:defRPr sz="2200" b="0"/>
            </a:lvl4pPr>
            <a:lvl5pPr marL="853836" indent="0">
              <a:buFont typeface="Wingdings" panose="05000000000000000000" pitchFamily="2" charset="2"/>
              <a:buNone/>
              <a:tabLst/>
              <a:defRPr sz="2200" b="0"/>
            </a:lvl5pPr>
          </a:lstStyle>
          <a:p>
            <a:pPr lvl="0"/>
            <a:r>
              <a:rPr lang="en-US"/>
              <a:t>Edit Master text styles</a:t>
            </a:r>
          </a:p>
        </p:txBody>
      </p:sp>
    </p:spTree>
    <p:extLst>
      <p:ext uri="{BB962C8B-B14F-4D97-AF65-F5344CB8AC3E}">
        <p14:creationId xmlns:p14="http://schemas.microsoft.com/office/powerpoint/2010/main" val="220095433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9" y="1960860"/>
            <a:ext cx="9572625" cy="3432536"/>
          </a:xfrm>
          <a:prstGeom prst="rect">
            <a:avLst/>
          </a:prstGeom>
        </p:spPr>
        <p:txBody>
          <a:bodyPr wrap="square" lIns="0" tIns="0" rIns="0" bIns="0">
            <a:spAutoFit/>
          </a:bodyPr>
          <a:lstStyle>
            <a:lvl1pPr marL="342834" marR="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834" marR="0" lvl="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834" marR="0" lvl="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24792645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A556B-5696-4F59-BE14-193CEE0818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92A572-30F2-46CC-A4DF-D0797111B8A6}"/>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445DF8DE-B889-4A94-AFC9-FE0C02264C30}"/>
              </a:ext>
            </a:extLst>
          </p:cNvPr>
          <p:cNvSpPr>
            <a:spLocks noGrp="1"/>
          </p:cNvSpPr>
          <p:nvPr>
            <p:ph type="ftr" sz="quarter" idx="11"/>
          </p:nvPr>
        </p:nvSpPr>
        <p:spPr/>
        <p:txBody>
          <a:bodyPr/>
          <a:lstStyle/>
          <a:p>
            <a:r>
              <a:rPr lang="en-US"/>
              <a:t>For more info on - Azure Migrate appliance overview</a:t>
            </a:r>
          </a:p>
        </p:txBody>
      </p:sp>
      <p:sp>
        <p:nvSpPr>
          <p:cNvPr id="5" name="Slide Number Placeholder 4">
            <a:extLst>
              <a:ext uri="{FF2B5EF4-FFF2-40B4-BE49-F238E27FC236}">
                <a16:creationId xmlns:a16="http://schemas.microsoft.com/office/drawing/2014/main" id="{1FBACF26-C4B7-4C48-BAE4-784F18DDA66E}"/>
              </a:ext>
            </a:extLst>
          </p:cNvPr>
          <p:cNvSpPr>
            <a:spLocks noGrp="1"/>
          </p:cNvSpPr>
          <p:nvPr>
            <p:ph type="sldNum" sz="quarter" idx="12"/>
          </p:nvPr>
        </p:nvSpPr>
        <p:spPr/>
        <p:txBody>
          <a:bodyPr/>
          <a:lstStyle/>
          <a:p>
            <a:fld id="{EAEDE403-A82E-4384-A8BB-E630BBCAC426}" type="slidenum">
              <a:rPr lang="en-US" smtClean="0"/>
              <a:t>‹#›</a:t>
            </a:fld>
            <a:endParaRPr lang="en-US"/>
          </a:p>
        </p:txBody>
      </p:sp>
    </p:spTree>
    <p:extLst>
      <p:ext uri="{BB962C8B-B14F-4D97-AF65-F5344CB8AC3E}">
        <p14:creationId xmlns:p14="http://schemas.microsoft.com/office/powerpoint/2010/main" val="15217877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9" y="2582863"/>
            <a:ext cx="9823498" cy="1828800"/>
          </a:xfrm>
          <a:prstGeom prst="rect">
            <a:avLst/>
          </a:prstGeom>
          <a:noFill/>
        </p:spPr>
        <p:txBody>
          <a:bodyPr lIns="0" tIns="0" rIns="0" bIns="182880" anchor="b" anchorCtr="0"/>
          <a:lstStyle>
            <a:lvl1pPr>
              <a:defRPr sz="4798" strike="noStrike" spc="-50"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40"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spTree>
    <p:extLst>
      <p:ext uri="{BB962C8B-B14F-4D97-AF65-F5344CB8AC3E}">
        <p14:creationId xmlns:p14="http://schemas.microsoft.com/office/powerpoint/2010/main" val="7738747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31" y="483228"/>
            <a:ext cx="1362456" cy="194066"/>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9" y="2582863"/>
            <a:ext cx="9823498" cy="1828800"/>
          </a:xfrm>
          <a:prstGeom prst="rect">
            <a:avLst/>
          </a:prstGeom>
          <a:noFill/>
        </p:spPr>
        <p:txBody>
          <a:bodyPr lIns="0" tIns="0" rIns="0" bIns="182880" anchor="b" anchorCtr="0"/>
          <a:lstStyle>
            <a:lvl1pPr>
              <a:defRPr sz="4798" strike="noStrike" spc="-50"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40"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spTree>
    <p:extLst>
      <p:ext uri="{BB962C8B-B14F-4D97-AF65-F5344CB8AC3E}">
        <p14:creationId xmlns:p14="http://schemas.microsoft.com/office/powerpoint/2010/main" val="27934971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31" y="483228"/>
            <a:ext cx="1362456" cy="194066"/>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9" y="2582863"/>
            <a:ext cx="9823498" cy="1828800"/>
          </a:xfrm>
          <a:prstGeom prst="rect">
            <a:avLst/>
          </a:prstGeom>
          <a:noFill/>
        </p:spPr>
        <p:txBody>
          <a:bodyPr lIns="0" tIns="0" rIns="0" bIns="182880" anchor="b" anchorCtr="0"/>
          <a:lstStyle>
            <a:lvl1pPr>
              <a:defRPr sz="4798" strike="noStrike" spc="-50"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40"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spTree>
    <p:extLst>
      <p:ext uri="{BB962C8B-B14F-4D97-AF65-F5344CB8AC3E}">
        <p14:creationId xmlns:p14="http://schemas.microsoft.com/office/powerpoint/2010/main" val="3446329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8" strike="noStrike" spc="-50"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spTree>
    <p:extLst>
      <p:ext uri="{BB962C8B-B14F-4D97-AF65-F5344CB8AC3E}">
        <p14:creationId xmlns:p14="http://schemas.microsoft.com/office/powerpoint/2010/main" val="332654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8"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2525" y="210210"/>
            <a:ext cx="5695363" cy="6537434"/>
          </a:xfrm>
          <a:prstGeom prst="rect">
            <a:avLst/>
          </a:prstGeom>
        </p:spPr>
      </p:pic>
    </p:spTree>
    <p:extLst>
      <p:ext uri="{BB962C8B-B14F-4D97-AF65-F5344CB8AC3E}">
        <p14:creationId xmlns:p14="http://schemas.microsoft.com/office/powerpoint/2010/main" val="4279720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8"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74423" y="327993"/>
            <a:ext cx="5522090" cy="6338542"/>
          </a:xfrm>
          <a:prstGeom prst="rect">
            <a:avLst/>
          </a:prstGeom>
        </p:spPr>
      </p:pic>
    </p:spTree>
    <p:extLst>
      <p:ext uri="{BB962C8B-B14F-4D97-AF65-F5344CB8AC3E}">
        <p14:creationId xmlns:p14="http://schemas.microsoft.com/office/powerpoint/2010/main" val="2267826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8"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234459"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638920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8"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9"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34459" y="0"/>
            <a:ext cx="6202018" cy="6994525"/>
          </a:xfrm>
          <a:prstGeom prst="rect">
            <a:avLst/>
          </a:prstGeom>
        </p:spPr>
      </p:pic>
    </p:spTree>
    <p:extLst>
      <p:ext uri="{BB962C8B-B14F-4D97-AF65-F5344CB8AC3E}">
        <p14:creationId xmlns:p14="http://schemas.microsoft.com/office/powerpoint/2010/main" val="1021029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8"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9"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33428" y="0"/>
            <a:ext cx="6093577" cy="6994525"/>
          </a:xfrm>
          <a:prstGeom prst="rect">
            <a:avLst/>
          </a:prstGeom>
        </p:spPr>
      </p:pic>
    </p:spTree>
    <p:extLst>
      <p:ext uri="{BB962C8B-B14F-4D97-AF65-F5344CB8AC3E}">
        <p14:creationId xmlns:p14="http://schemas.microsoft.com/office/powerpoint/2010/main" val="3154897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8"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3982927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8"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342898" y="0"/>
            <a:ext cx="6093577" cy="6994525"/>
          </a:xfrm>
          <a:prstGeom prst="rect">
            <a:avLst/>
          </a:prstGeom>
        </p:spPr>
      </p:pic>
    </p:spTree>
    <p:extLst>
      <p:ext uri="{BB962C8B-B14F-4D97-AF65-F5344CB8AC3E}">
        <p14:creationId xmlns:p14="http://schemas.microsoft.com/office/powerpoint/2010/main" val="2400576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8"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386158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1192215"/>
            <a:ext cx="3690937" cy="917575"/>
          </a:xfrm>
          <a:prstGeom prst="rect">
            <a:avLst/>
          </a:prstGeom>
        </p:spPr>
        <p:txBody>
          <a:bodyPr lIns="0" tIns="0" rIns="0" bIns="0"/>
          <a:lstStyle>
            <a:lvl1pPr>
              <a:defRPr sz="18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354766" y="1192215"/>
            <a:ext cx="558414" cy="3862387"/>
          </a:xfrm>
          <a:prstGeom prst="rect">
            <a:avLst/>
          </a:prstGeom>
        </p:spPr>
        <p:txBody>
          <a:bodyPr wrap="square" lIns="0" tIns="0" rIns="0" bIns="0">
            <a:noAutofit/>
          </a:bodyPr>
          <a:lstStyle>
            <a:lvl1pPr marL="0" indent="0" defTabSz="517327">
              <a:spcAft>
                <a:spcPts val="500"/>
              </a:spcAft>
              <a:buNone/>
              <a:defRPr sz="1800" spc="0" baseline="0">
                <a:solidFill>
                  <a:schemeClr val="tx2"/>
                </a:solidFill>
              </a:defRPr>
            </a:lvl1pPr>
            <a:lvl2pPr marL="228513" indent="0">
              <a:buNone/>
              <a:defRPr sz="1800"/>
            </a:lvl2pPr>
            <a:lvl3pPr marL="457024" indent="0">
              <a:buNone/>
              <a:defRPr sz="1800"/>
            </a:lvl3pPr>
            <a:lvl4pPr marL="685537" indent="0">
              <a:buNone/>
              <a:defRPr sz="1800"/>
            </a:lvl4pPr>
            <a:lvl5pPr marL="914049" indent="0">
              <a:buNone/>
              <a:defRPr sz="1800"/>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80" y="1192214"/>
            <a:ext cx="3356359" cy="3862387"/>
          </a:xfrm>
          <a:prstGeom prst="rect">
            <a:avLst/>
          </a:prstGeom>
        </p:spPr>
        <p:txBody>
          <a:bodyPr wrap="square" lIns="0" tIns="0" rIns="0" bIns="0">
            <a:noAutofit/>
          </a:bodyPr>
          <a:lstStyle>
            <a:lvl1pPr marL="0" indent="0" defTabSz="517327">
              <a:spcAft>
                <a:spcPts val="500"/>
              </a:spcAft>
              <a:buNone/>
              <a:defRPr sz="1800" spc="0" baseline="0">
                <a:solidFill>
                  <a:srgbClr val="000000"/>
                </a:solidFill>
              </a:defRPr>
            </a:lvl1pPr>
            <a:lvl2pPr marL="228513" indent="0">
              <a:buNone/>
              <a:defRPr sz="1800"/>
            </a:lvl2pPr>
            <a:lvl3pPr marL="457024" indent="0">
              <a:buNone/>
              <a:defRPr sz="1800"/>
            </a:lvl3pPr>
            <a:lvl4pPr marL="685537" indent="0">
              <a:buNone/>
              <a:defRPr sz="1800"/>
            </a:lvl4pPr>
            <a:lvl5pPr marL="914049" indent="0">
              <a:buNone/>
              <a:defRPr sz="1800"/>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357786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40"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024" indent="0">
              <a:buNone/>
              <a:defRPr/>
            </a:lvl3pPr>
            <a:lvl4pPr marL="685537" indent="0">
              <a:buNone/>
              <a:defRPr/>
            </a:lvl4pPr>
            <a:lvl5pPr marL="914049"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65140" y="3075739"/>
            <a:ext cx="11533187" cy="220510"/>
          </a:xfrm>
          <a:prstGeom prst="rect">
            <a:avLst/>
          </a:prstGeom>
        </p:spPr>
        <p:txBody>
          <a:bodyPr lIns="0" tIns="0" rIns="0" bIns="0"/>
          <a:lstStyle>
            <a:lvl1pPr marL="0" indent="0">
              <a:lnSpc>
                <a:spcPts val="1800"/>
              </a:lnSpc>
              <a:spcBef>
                <a:spcPts val="0"/>
              </a:spcBef>
              <a:buNone/>
              <a:defRPr sz="1398" b="0" spc="0">
                <a:solidFill>
                  <a:schemeClr val="tx2"/>
                </a:solidFill>
                <a:latin typeface="+mj-lt"/>
              </a:defRPr>
            </a:lvl1pPr>
            <a:lvl2pPr marL="0" indent="0">
              <a:lnSpc>
                <a:spcPts val="1800"/>
              </a:lnSpc>
              <a:spcBef>
                <a:spcPts val="0"/>
              </a:spcBef>
              <a:buNone/>
              <a:defRPr sz="1398" spc="0">
                <a:solidFill>
                  <a:srgbClr val="000000"/>
                </a:solidFill>
              </a:defRPr>
            </a:lvl2pPr>
            <a:lvl3pPr marL="457024" indent="0">
              <a:buNone/>
              <a:defRPr/>
            </a:lvl3pPr>
            <a:lvl4pPr marL="685537" indent="0">
              <a:buNone/>
              <a:defRPr/>
            </a:lvl4pPr>
            <a:lvl5pPr marL="914049"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40" y="4593491"/>
            <a:ext cx="11533187" cy="153888"/>
          </a:xfrm>
          <a:prstGeom prst="rect">
            <a:avLst/>
          </a:prstGeom>
        </p:spPr>
        <p:txBody>
          <a:bodyPr lIns="0" tIns="0" rIns="0" bIns="0"/>
          <a:lstStyle>
            <a:lvl1pPr marL="0" indent="0">
              <a:lnSpc>
                <a:spcPts val="1198"/>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024" indent="0">
              <a:buNone/>
              <a:defRPr/>
            </a:lvl3pPr>
            <a:lvl4pPr marL="685537"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8" y="4385526"/>
            <a:ext cx="11533187" cy="247983"/>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8"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Medium: body copy Segoe UI Regular 14/18</a:t>
            </a:r>
          </a:p>
        </p:txBody>
      </p:sp>
    </p:spTree>
    <p:extLst>
      <p:ext uri="{BB962C8B-B14F-4D97-AF65-F5344CB8AC3E}">
        <p14:creationId xmlns:p14="http://schemas.microsoft.com/office/powerpoint/2010/main" val="3441835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40" y="1960862"/>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513" indent="0">
              <a:buNone/>
              <a:defRPr/>
            </a:lvl2pPr>
            <a:lvl3pPr marL="457024" indent="0">
              <a:buNone/>
              <a:defRPr/>
            </a:lvl3pPr>
            <a:lvl4pPr marL="685537" indent="0">
              <a:buNone/>
              <a:defRPr/>
            </a:lvl4pPr>
            <a:lvl5pPr marL="914049"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4"/>
            <a:ext cx="3690937" cy="220510"/>
          </a:xfrm>
          <a:prstGeom prst="rect">
            <a:avLst/>
          </a:prstGeom>
        </p:spPr>
        <p:txBody>
          <a:bodyPr lIns="0" tIns="0" rIns="0" bIns="0"/>
          <a:lstStyle>
            <a:lvl1pPr marL="0" indent="0">
              <a:lnSpc>
                <a:spcPts val="1800"/>
              </a:lnSpc>
              <a:spcBef>
                <a:spcPts val="0"/>
              </a:spcBef>
              <a:spcAft>
                <a:spcPts val="600"/>
              </a:spcAft>
              <a:buNone/>
              <a:defRPr sz="1398" b="0" spc="0" baseline="0">
                <a:solidFill>
                  <a:schemeClr val="tx2"/>
                </a:solidFill>
                <a:latin typeface="+mj-lt"/>
              </a:defRPr>
            </a:lvl1pPr>
            <a:lvl2pPr marL="285640" marR="0" indent="-285640" algn="l" defTabSz="932384"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8" kern="1200" spc="0" baseline="0" dirty="0">
                <a:solidFill>
                  <a:srgbClr val="000000"/>
                </a:solidFill>
                <a:latin typeface="+mn-lt"/>
                <a:ea typeface="+mn-ea"/>
                <a:cs typeface="+mn-cs"/>
              </a:defRPr>
            </a:lvl2pPr>
            <a:lvl3pPr marL="457024" indent="0">
              <a:buNone/>
              <a:defRPr/>
            </a:lvl3pPr>
            <a:lvl4pPr marL="685537" indent="0">
              <a:buNone/>
              <a:defRPr/>
            </a:lvl4pPr>
            <a:lvl5pPr marL="914049"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4" y="3214124"/>
            <a:ext cx="3690937" cy="220510"/>
          </a:xfrm>
          <a:prstGeom prst="rect">
            <a:avLst/>
          </a:prstGeom>
        </p:spPr>
        <p:txBody>
          <a:bodyPr lIns="0" tIns="0" rIns="0" bIns="0"/>
          <a:lstStyle>
            <a:lvl1pPr marL="0" indent="0">
              <a:lnSpc>
                <a:spcPts val="1800"/>
              </a:lnSpc>
              <a:spcBef>
                <a:spcPts val="0"/>
              </a:spcBef>
              <a:spcAft>
                <a:spcPts val="600"/>
              </a:spcAft>
              <a:buNone/>
              <a:defRPr sz="1398" b="0" spc="0" baseline="0">
                <a:solidFill>
                  <a:schemeClr val="tx2"/>
                </a:solidFill>
                <a:latin typeface="+mj-lt"/>
              </a:defRPr>
            </a:lvl1pPr>
            <a:lvl2pPr marL="285640" marR="0" indent="-285640" algn="l" defTabSz="932384"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8" kern="1200" spc="0" baseline="0" dirty="0">
                <a:solidFill>
                  <a:srgbClr val="000000"/>
                </a:solidFill>
                <a:latin typeface="+mn-lt"/>
                <a:ea typeface="+mn-ea"/>
                <a:cs typeface="+mn-cs"/>
              </a:defRPr>
            </a:lvl2pPr>
            <a:lvl3pPr marL="457024" indent="0">
              <a:buNone/>
              <a:defRPr/>
            </a:lvl3pPr>
            <a:lvl4pPr marL="685537" indent="0">
              <a:buNone/>
              <a:defRPr/>
            </a:lvl4pPr>
            <a:lvl5pPr marL="914049"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5" y="3214124"/>
            <a:ext cx="3690937" cy="220510"/>
          </a:xfrm>
          <a:prstGeom prst="rect">
            <a:avLst/>
          </a:prstGeom>
        </p:spPr>
        <p:txBody>
          <a:bodyPr lIns="0" tIns="0" rIns="0" bIns="0"/>
          <a:lstStyle>
            <a:lvl1pPr marL="0" indent="0">
              <a:lnSpc>
                <a:spcPts val="1800"/>
              </a:lnSpc>
              <a:spcBef>
                <a:spcPts val="0"/>
              </a:spcBef>
              <a:spcAft>
                <a:spcPts val="600"/>
              </a:spcAft>
              <a:buNone/>
              <a:defRPr sz="1398" b="0" spc="0" baseline="0">
                <a:solidFill>
                  <a:schemeClr val="tx2"/>
                </a:solidFill>
                <a:latin typeface="+mj-lt"/>
              </a:defRPr>
            </a:lvl1pPr>
            <a:lvl2pPr marL="285640" marR="0" indent="-285640" algn="l" defTabSz="932384"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8" kern="1200" spc="0" baseline="0" dirty="0">
                <a:solidFill>
                  <a:srgbClr val="000000"/>
                </a:solidFill>
                <a:latin typeface="+mn-lt"/>
                <a:ea typeface="+mn-ea"/>
                <a:cs typeface="+mn-cs"/>
              </a:defRPr>
            </a:lvl2pPr>
            <a:lvl3pPr marL="457024" indent="0">
              <a:buNone/>
              <a:defRPr/>
            </a:lvl3pPr>
            <a:lvl4pPr marL="685537" indent="0">
              <a:buNone/>
              <a:defRPr/>
            </a:lvl4pPr>
            <a:lvl5pPr marL="914049"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8" y="3445696"/>
            <a:ext cx="3690937" cy="2100669"/>
          </a:xfrm>
          <a:prstGeom prst="rect">
            <a:avLst/>
          </a:prstGeom>
        </p:spPr>
        <p:txBody>
          <a:bodyPr lIns="0" tIns="0" rIns="0" bIns="0"/>
          <a:lstStyle>
            <a:lvl1pPr marL="285640" indent="-285640">
              <a:lnSpc>
                <a:spcPts val="1800"/>
              </a:lnSpc>
              <a:spcBef>
                <a:spcPts val="0"/>
              </a:spcBef>
              <a:buFont typeface="Arial" panose="020B0604020202020204" pitchFamily="34" charset="0"/>
              <a:buChar char="•"/>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4" y="3445696"/>
            <a:ext cx="3690937" cy="2100669"/>
          </a:xfrm>
          <a:prstGeom prst="rect">
            <a:avLst/>
          </a:prstGeom>
        </p:spPr>
        <p:txBody>
          <a:bodyPr lIns="0" tIns="0" rIns="0" bIns="0"/>
          <a:lstStyle>
            <a:lvl1pPr marL="285640" indent="-285640">
              <a:lnSpc>
                <a:spcPts val="1800"/>
              </a:lnSpc>
              <a:spcBef>
                <a:spcPts val="0"/>
              </a:spcBef>
              <a:buFont typeface="Arial" panose="020B0604020202020204" pitchFamily="34" charset="0"/>
              <a:buChar char="•"/>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8" y="3445696"/>
            <a:ext cx="3690937" cy="2100669"/>
          </a:xfrm>
          <a:prstGeom prst="rect">
            <a:avLst/>
          </a:prstGeom>
        </p:spPr>
        <p:txBody>
          <a:bodyPr lIns="0" tIns="0" rIns="0" bIns="0"/>
          <a:lstStyle>
            <a:lvl1pPr marL="285640" indent="-285640">
              <a:lnSpc>
                <a:spcPts val="1800"/>
              </a:lnSpc>
              <a:spcBef>
                <a:spcPts val="0"/>
              </a:spcBef>
              <a:buFont typeface="Arial" panose="020B0604020202020204" pitchFamily="34" charset="0"/>
              <a:buChar char="•"/>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083003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40" y="2410676"/>
            <a:ext cx="3690937" cy="220510"/>
          </a:xfrm>
          <a:prstGeom prst="rect">
            <a:avLst/>
          </a:prstGeom>
        </p:spPr>
        <p:txBody>
          <a:bodyPr lIns="0" tIns="0" rIns="0" bIns="0"/>
          <a:lstStyle>
            <a:lvl1pPr marL="0" indent="0">
              <a:lnSpc>
                <a:spcPts val="1800"/>
              </a:lnSpc>
              <a:spcBef>
                <a:spcPts val="1224"/>
              </a:spcBef>
              <a:buNone/>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40" y="2410676"/>
            <a:ext cx="3690937" cy="220510"/>
          </a:xfrm>
          <a:prstGeom prst="rect">
            <a:avLst/>
          </a:prstGeom>
        </p:spPr>
        <p:txBody>
          <a:bodyPr lIns="0" tIns="0" rIns="0" bIns="0"/>
          <a:lstStyle>
            <a:lvl1pPr marL="0" indent="0">
              <a:lnSpc>
                <a:spcPts val="1800"/>
              </a:lnSpc>
              <a:spcBef>
                <a:spcPts val="1224"/>
              </a:spcBef>
              <a:buNone/>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40" y="2645385"/>
            <a:ext cx="3690937" cy="2100669"/>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70" y="2645385"/>
            <a:ext cx="3690937" cy="2100669"/>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501338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91"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8"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2" y="1631570"/>
            <a:ext cx="3681793" cy="3169920"/>
          </a:xfrm>
          <a:prstGeom prst="rect">
            <a:avLst/>
          </a:prstGeom>
        </p:spPr>
      </p:pic>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40" y="5026024"/>
            <a:ext cx="3690937" cy="220510"/>
          </a:xfrm>
          <a:prstGeom prst="rect">
            <a:avLst/>
          </a:prstGeom>
        </p:spPr>
        <p:txBody>
          <a:bodyPr lIns="0" tIns="0" rIns="0" bIns="0"/>
          <a:lstStyle>
            <a:lvl1pPr marL="0" indent="0">
              <a:lnSpc>
                <a:spcPts val="1800"/>
              </a:lnSpc>
              <a:spcBef>
                <a:spcPts val="1224"/>
              </a:spcBef>
              <a:buNone/>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307390" y="5026024"/>
            <a:ext cx="3690937" cy="220510"/>
          </a:xfrm>
          <a:prstGeom prst="rect">
            <a:avLst/>
          </a:prstGeom>
        </p:spPr>
        <p:txBody>
          <a:bodyPr lIns="0" tIns="0" rIns="0" bIns="0"/>
          <a:lstStyle>
            <a:lvl1pPr marL="0" indent="0">
              <a:lnSpc>
                <a:spcPts val="1800"/>
              </a:lnSpc>
              <a:spcBef>
                <a:spcPts val="1224"/>
              </a:spcBef>
              <a:buNone/>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40" y="5026024"/>
            <a:ext cx="3690937" cy="220510"/>
          </a:xfrm>
          <a:prstGeom prst="rect">
            <a:avLst/>
          </a:prstGeom>
        </p:spPr>
        <p:txBody>
          <a:bodyPr lIns="0" tIns="0" rIns="0" bIns="0"/>
          <a:lstStyle>
            <a:lvl1pPr marL="0" indent="0">
              <a:lnSpc>
                <a:spcPts val="1800"/>
              </a:lnSpc>
              <a:spcBef>
                <a:spcPts val="1224"/>
              </a:spcBef>
              <a:buNone/>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31"/>
            <a:ext cx="3681412" cy="553998"/>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40" y="2932948"/>
            <a:ext cx="3690937" cy="553998"/>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8"/>
            <a:ext cx="3681412" cy="553998"/>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2" y="5260329"/>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4" y="5260329"/>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90" y="5260329"/>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21450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5"/>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8" b="0" kern="1200" spc="0" baseline="0" dirty="0" smtClean="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86901" y="3230880"/>
            <a:ext cx="1727200" cy="451342"/>
          </a:xfrm>
          <a:prstGeom prst="rect">
            <a:avLst/>
          </a:prstGeom>
        </p:spPr>
        <p:txBody>
          <a:bodyPr lIns="0" tIns="0" rIns="0" bIns="0"/>
          <a:lstStyle>
            <a:lvl1pPr marL="0" marR="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347781" y="3230880"/>
            <a:ext cx="1727200" cy="451342"/>
          </a:xfrm>
          <a:prstGeom prst="rect">
            <a:avLst/>
          </a:prstGeom>
        </p:spPr>
        <p:txBody>
          <a:bodyPr lIns="0" tIns="0" rIns="0" bIns="0"/>
          <a:lstStyle>
            <a:lvl1pPr marL="0" marR="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8" b="0" kern="1200" spc="0" baseline="0" dirty="0" smtClean="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426019" y="2201865"/>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86901" y="2201865"/>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347781" y="2201865"/>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308659" y="2201865"/>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269538" y="2201865"/>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40"/>
            <a:ext cx="261936" cy="263525"/>
          </a:xfrm>
          <a:prstGeom prst="rect">
            <a:avLst/>
          </a:prstGeom>
        </p:spPr>
        <p:txBody>
          <a:bodyPr tIns="0" bIns="0"/>
          <a:lstStyle>
            <a:lvl1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114"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90" y="2065340"/>
            <a:ext cx="261936" cy="263525"/>
          </a:xfrm>
          <a:prstGeom prst="rect">
            <a:avLst/>
          </a:prstGeom>
        </p:spPr>
        <p:txBody>
          <a:bodyPr tIns="0" bIns="0"/>
          <a:lstStyle>
            <a:lvl1pPr marL="0" algn="l" defTabSz="932114"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114"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40" y="2065340"/>
            <a:ext cx="261936" cy="263525"/>
          </a:xfrm>
          <a:prstGeom prst="rect">
            <a:avLst/>
          </a:prstGeom>
        </p:spPr>
        <p:txBody>
          <a:bodyPr tIns="0" bIns="0"/>
          <a:lstStyle>
            <a:lvl1pPr marL="0" algn="l" defTabSz="932114"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114"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5" y="2065340"/>
            <a:ext cx="261936" cy="263525"/>
          </a:xfrm>
          <a:prstGeom prst="rect">
            <a:avLst/>
          </a:prstGeom>
        </p:spPr>
        <p:txBody>
          <a:bodyPr tIns="0" bIns="0"/>
          <a:lstStyle>
            <a:lvl1pPr marL="0" algn="l" defTabSz="932114"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114"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7" y="2065340"/>
            <a:ext cx="261936" cy="263525"/>
          </a:xfrm>
          <a:prstGeom prst="rect">
            <a:avLst/>
          </a:prstGeom>
        </p:spPr>
        <p:txBody>
          <a:bodyPr tIns="0" bIns="0"/>
          <a:lstStyle>
            <a:lvl1pPr marL="0" algn="l" defTabSz="932114"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114"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40"/>
            <a:ext cx="261936" cy="263525"/>
          </a:xfrm>
          <a:prstGeom prst="rect">
            <a:avLst/>
          </a:prstGeom>
        </p:spPr>
        <p:txBody>
          <a:bodyPr tIns="0" bIns="0"/>
          <a:lstStyle>
            <a:lvl1pPr marL="0" algn="l" defTabSz="932114"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114"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4"/>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21" y="3694404"/>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4"/>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4"/>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4"/>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6000" y="3694404"/>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65327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strike="noStrike">
                <a:solidFill>
                  <a:srgbClr val="000000"/>
                </a:solidFill>
              </a:defRPr>
            </a:lvl1pPr>
          </a:lstStyle>
          <a:p>
            <a:r>
              <a:rPr lang="en-US"/>
              <a:t>Title</a:t>
            </a:r>
          </a:p>
        </p:txBody>
      </p:sp>
    </p:spTree>
    <p:extLst>
      <p:ext uri="{BB962C8B-B14F-4D97-AF65-F5344CB8AC3E}">
        <p14:creationId xmlns:p14="http://schemas.microsoft.com/office/powerpoint/2010/main" val="324974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40"/>
            <a:ext cx="7604124" cy="3629025"/>
          </a:xfrm>
          <a:prstGeom prst="rect">
            <a:avLst/>
          </a:prstGeom>
          <a:noFill/>
        </p:spPr>
        <p:txBody>
          <a:bodyPr vert="horz" wrap="square" lIns="0" tIns="0" rIns="0" bIns="0" rtlCol="0" anchor="t" anchorCtr="0">
            <a:noAutofit/>
          </a:bodyPr>
          <a:lstStyle>
            <a:lvl1pPr>
              <a:defRPr lang="en-US" sz="4798" spc="-50" baseline="0" dirty="0">
                <a:solidFill>
                  <a:srgbClr val="000000"/>
                </a:solidFill>
              </a:defRPr>
            </a:lvl1pPr>
          </a:lstStyle>
          <a:p>
            <a:pPr marL="0" lvl="0">
              <a:lnSpc>
                <a:spcPts val="5598"/>
              </a:lnSpc>
            </a:pPr>
            <a:r>
              <a:rPr lang="en-US"/>
              <a:t>Section title</a:t>
            </a:r>
          </a:p>
        </p:txBody>
      </p:sp>
    </p:spTree>
    <p:extLst>
      <p:ext uri="{BB962C8B-B14F-4D97-AF65-F5344CB8AC3E}">
        <p14:creationId xmlns:p14="http://schemas.microsoft.com/office/powerpoint/2010/main" val="341109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40"/>
            <a:ext cx="7604124" cy="3629025"/>
          </a:xfrm>
          <a:prstGeom prst="rect">
            <a:avLst/>
          </a:prstGeom>
          <a:noFill/>
        </p:spPr>
        <p:txBody>
          <a:bodyPr vert="horz" wrap="square" lIns="0" tIns="0" rIns="0" bIns="0" rtlCol="0" anchor="t" anchorCtr="0">
            <a:noAutofit/>
          </a:bodyPr>
          <a:lstStyle>
            <a:lvl1pPr>
              <a:defRPr lang="en-US" sz="4798" spc="-50" baseline="0" dirty="0">
                <a:solidFill>
                  <a:srgbClr val="FFFFFF"/>
                </a:solidFill>
              </a:defRPr>
            </a:lvl1pPr>
          </a:lstStyle>
          <a:p>
            <a:pPr marL="0" lvl="0">
              <a:lnSpc>
                <a:spcPts val="5598"/>
              </a:lnSpc>
            </a:pPr>
            <a:r>
              <a:rPr lang="en-US"/>
              <a:t>Section title</a:t>
            </a:r>
          </a:p>
        </p:txBody>
      </p:sp>
    </p:spTree>
    <p:extLst>
      <p:ext uri="{BB962C8B-B14F-4D97-AF65-F5344CB8AC3E}">
        <p14:creationId xmlns:p14="http://schemas.microsoft.com/office/powerpoint/2010/main" val="3106360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40"/>
            <a:ext cx="7604124" cy="3629025"/>
          </a:xfrm>
          <a:prstGeom prst="rect">
            <a:avLst/>
          </a:prstGeom>
          <a:noFill/>
        </p:spPr>
        <p:txBody>
          <a:bodyPr vert="horz" wrap="square" lIns="0" tIns="0" rIns="0" bIns="0" rtlCol="0" anchor="t" anchorCtr="0">
            <a:noAutofit/>
          </a:bodyPr>
          <a:lstStyle>
            <a:lvl1pPr>
              <a:defRPr lang="en-US" sz="4798" spc="-50" baseline="0" dirty="0">
                <a:solidFill>
                  <a:schemeClr val="tx1"/>
                </a:solidFill>
              </a:defRPr>
            </a:lvl1pPr>
          </a:lstStyle>
          <a:p>
            <a:pPr marL="0" lvl="0">
              <a:lnSpc>
                <a:spcPts val="5598"/>
              </a:lnSpc>
            </a:pPr>
            <a:r>
              <a:rPr lang="en-US"/>
              <a:t>Section title</a:t>
            </a:r>
          </a:p>
        </p:txBody>
      </p:sp>
    </p:spTree>
    <p:extLst>
      <p:ext uri="{BB962C8B-B14F-4D97-AF65-F5344CB8AC3E}">
        <p14:creationId xmlns:p14="http://schemas.microsoft.com/office/powerpoint/2010/main" val="2652914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0"/>
            <a:ext cx="6093577" cy="6994525"/>
          </a:xfrm>
          <a:prstGeom prst="rect">
            <a:avLst/>
          </a:prstGeom>
        </p:spPr>
      </p:pic>
      <p:sp>
        <p:nvSpPr>
          <p:cNvPr id="2" name="Title 1"/>
          <p:cNvSpPr>
            <a:spLocks noGrp="1"/>
          </p:cNvSpPr>
          <p:nvPr>
            <p:ph type="title" hasCustomPrompt="1"/>
          </p:nvPr>
        </p:nvSpPr>
        <p:spPr>
          <a:xfrm>
            <a:off x="465140" y="632781"/>
            <a:ext cx="5653087" cy="411162"/>
          </a:xfrm>
          <a:prstGeom prst="rect">
            <a:avLst/>
          </a:prstGeom>
        </p:spPr>
        <p:txBody>
          <a:bodyPr wrap="square" lIns="0" tIns="0" rIns="0" bIns="0">
            <a:spAutoFit/>
          </a:bodyPr>
          <a:lstStyle>
            <a:lvl1pPr>
              <a:lnSpc>
                <a:spcPts val="3198"/>
              </a:lnSpc>
              <a:defRPr sz="2800"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518791"/>
          </a:xfrm>
          <a:prstGeom prst="rect">
            <a:avLst/>
          </a:prstGeom>
        </p:spPr>
        <p:txBody>
          <a:bodyPr lIns="0" tIns="0" rIns="0" bIns="0"/>
          <a:lstStyle>
            <a:lvl1pPr marL="0" indent="0">
              <a:lnSpc>
                <a:spcPts val="1800"/>
              </a:lnSpc>
              <a:spcBef>
                <a:spcPts val="1224"/>
              </a:spcBef>
              <a:buNone/>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40" y="1960862"/>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513" indent="0">
              <a:buNone/>
              <a:defRPr/>
            </a:lvl2pPr>
            <a:lvl3pPr marL="457024" indent="0">
              <a:buNone/>
              <a:defRPr/>
            </a:lvl3pPr>
            <a:lvl4pPr marL="685537" indent="0">
              <a:buNone/>
              <a:defRPr/>
            </a:lvl4pPr>
            <a:lvl5pPr marL="914049"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5" y="3183626"/>
            <a:ext cx="6092825" cy="553998"/>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40" y="2627971"/>
            <a:ext cx="4919661" cy="688103"/>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518791"/>
          </a:xfrm>
          <a:prstGeom prst="rect">
            <a:avLst/>
          </a:prstGeom>
        </p:spPr>
        <p:txBody>
          <a:bodyPr lIns="0" tIns="0" rIns="0" bIns="0"/>
          <a:lstStyle>
            <a:lvl1pPr marL="0" indent="0">
              <a:lnSpc>
                <a:spcPts val="1800"/>
              </a:lnSpc>
              <a:spcBef>
                <a:spcPts val="1224"/>
              </a:spcBef>
              <a:buNone/>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9" y="3711916"/>
            <a:ext cx="4919661" cy="688103"/>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415833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65140" y="5026024"/>
            <a:ext cx="3690937" cy="220510"/>
          </a:xfrm>
          <a:prstGeom prst="rect">
            <a:avLst/>
          </a:prstGeom>
        </p:spPr>
        <p:txBody>
          <a:bodyPr lIns="0" tIns="0" rIns="0" bIns="0"/>
          <a:lstStyle>
            <a:lvl1pPr marL="0" marR="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8" b="0" kern="1200" spc="0" baseline="0" dirty="0" smtClean="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86265" y="5026024"/>
            <a:ext cx="3690937" cy="220510"/>
          </a:xfrm>
          <a:prstGeom prst="rect">
            <a:avLst/>
          </a:prstGeom>
        </p:spPr>
        <p:txBody>
          <a:bodyPr lIns="0" tIns="0" rIns="0" bIns="0"/>
          <a:lstStyle>
            <a:lvl1pPr marL="0" marR="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defRPr sz="1398">
                <a:solidFill>
                  <a:schemeClr val="tx2"/>
                </a:solidFill>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307390" y="5026024"/>
            <a:ext cx="3690937" cy="220510"/>
          </a:xfrm>
          <a:prstGeom prst="rect">
            <a:avLst/>
          </a:prstGeom>
        </p:spPr>
        <p:txBody>
          <a:bodyPr lIns="0" tIns="0" rIns="0" bIns="0"/>
          <a:lstStyle>
            <a:lvl1pPr marL="0" marR="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defRPr sz="1398">
                <a:solidFill>
                  <a:schemeClr val="tx2"/>
                </a:solidFill>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3" y="2195641"/>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41"/>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4"/>
            <a:ext cx="3721100" cy="553998"/>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5" y="3250274"/>
            <a:ext cx="3690937" cy="553998"/>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40" y="3250274"/>
            <a:ext cx="3684587" cy="553998"/>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8" y="5260860"/>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40" y="5260860"/>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115425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3" y="426476"/>
            <a:ext cx="7902575" cy="6568052"/>
          </a:xfrm>
          <a:prstGeom prst="rect">
            <a:avLst/>
          </a:prstGeom>
        </p:spPr>
      </p:pic>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65140" y="1961081"/>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500"/>
            <a:ext cx="4853622" cy="2571524"/>
          </a:xfrm>
          <a:prstGeom prst="rect">
            <a:avLst/>
          </a:prstGeom>
        </p:spPr>
        <p:txBody>
          <a:bodyPr lIns="0" tIns="0" rIns="0" bIns="0"/>
          <a:lstStyle>
            <a:lvl1pPr marL="285640" indent="-285640">
              <a:lnSpc>
                <a:spcPts val="1800"/>
              </a:lnSpc>
              <a:spcBef>
                <a:spcPts val="0"/>
              </a:spcBef>
              <a:buFont typeface="Arial" panose="020B0604020202020204" pitchFamily="34" charset="0"/>
              <a:buChar char="•"/>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51" y="3304467"/>
            <a:ext cx="5951026" cy="926932"/>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1677350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3" y="426476"/>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51" y="3304467"/>
            <a:ext cx="5951026" cy="926932"/>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51" y="2040568"/>
            <a:ext cx="1727200" cy="451342"/>
          </a:xfrm>
          <a:prstGeom prst="rect">
            <a:avLst/>
          </a:prstGeom>
        </p:spPr>
        <p:txBody>
          <a:bodyPr lIns="0" tIns="0" rIns="0" bIns="0"/>
          <a:lstStyle>
            <a:lvl1pPr marL="0" indent="0">
              <a:lnSpc>
                <a:spcPts val="1800"/>
              </a:lnSpc>
              <a:spcBef>
                <a:spcPts val="900"/>
              </a:spcBef>
              <a:buNone/>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40" y="2040568"/>
            <a:ext cx="1727200" cy="451342"/>
          </a:xfrm>
          <a:prstGeom prst="rect">
            <a:avLst/>
          </a:prstGeom>
        </p:spPr>
        <p:txBody>
          <a:bodyPr lIns="0" tIns="0" rIns="0" bIns="0"/>
          <a:lstStyle>
            <a:lvl1pPr marL="0" indent="0">
              <a:lnSpc>
                <a:spcPts val="1800"/>
              </a:lnSpc>
              <a:spcBef>
                <a:spcPts val="900"/>
              </a:spcBef>
              <a:buNone/>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9" y="2501588"/>
            <a:ext cx="1727200"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8"/>
            <a:ext cx="1727200"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991876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5" y="496641"/>
            <a:ext cx="11087895" cy="6497884"/>
          </a:xfrm>
          <a:prstGeom prst="rect">
            <a:avLst/>
          </a:prstGeom>
        </p:spPr>
      </p:pic>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213973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41" y="1989616"/>
            <a:ext cx="3690933"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65137" y="5973763"/>
            <a:ext cx="3690937" cy="307777"/>
          </a:xfrm>
          <a:prstGeom prst="rect">
            <a:avLst/>
          </a:prstGeom>
        </p:spPr>
        <p:txBody>
          <a:bodyPr lIns="0" tIns="0" rIns="0" bIns="0"/>
          <a:lstStyle>
            <a:lvl1pPr marL="0" indent="0">
              <a:lnSpc>
                <a:spcPts val="1198"/>
              </a:lnSpc>
              <a:spcBef>
                <a:spcPts val="900"/>
              </a:spcBef>
              <a:buFont typeface="Arial" panose="020B0604020202020204" pitchFamily="34" charset="0"/>
              <a:buNone/>
              <a:defRPr sz="1000" b="0" i="0" spc="0">
                <a:solidFill>
                  <a:srgbClr val="000000"/>
                </a:solidFill>
                <a:latin typeface="+mn-lt"/>
              </a:defRPr>
            </a:lvl1pPr>
            <a:lvl2pPr marL="0" marR="0" indent="0" algn="l" defTabSz="932384" rtl="0" eaLnBrk="1" fontAlgn="auto" latinLnBrk="0" hangingPunct="1">
              <a:lnSpc>
                <a:spcPts val="1198"/>
              </a:lnSpc>
              <a:spcBef>
                <a:spcPts val="450"/>
              </a:spcBef>
              <a:spcAft>
                <a:spcPts val="0"/>
              </a:spcAft>
              <a:buClrTx/>
              <a:buSzPct val="90000"/>
              <a:buFont typeface="Arial" panose="020B0604020202020204" pitchFamily="34" charset="0"/>
              <a:buNone/>
              <a:tabLst/>
              <a:defRPr sz="1000">
                <a:solidFill>
                  <a:schemeClr val="tx1"/>
                </a:solidFill>
              </a:defRPr>
            </a:lvl2pPr>
            <a:lvl3pPr marL="457024" indent="0">
              <a:buNone/>
              <a:defRPr/>
            </a:lvl3pPr>
            <a:lvl4pPr marL="685537" indent="0">
              <a:buNone/>
              <a:defRPr/>
            </a:lvl4pPr>
            <a:lvl5pPr marL="914049"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41" y="5973763"/>
            <a:ext cx="3679825" cy="313904"/>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198"/>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41" y="1989616"/>
            <a:ext cx="3679825"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302626" y="1989616"/>
            <a:ext cx="3695701"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5"/>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5"/>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6" y="5783265"/>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7" y="5973763"/>
            <a:ext cx="3679825" cy="313904"/>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198"/>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441855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Table styling</a:t>
            </a:r>
          </a:p>
        </p:txBody>
      </p:sp>
      <p:sp>
        <p:nvSpPr>
          <p:cNvPr id="4" name="Table Placeholder 3"/>
          <p:cNvSpPr>
            <a:spLocks noGrp="1"/>
          </p:cNvSpPr>
          <p:nvPr>
            <p:ph type="tbl" sz="quarter" idx="10"/>
          </p:nvPr>
        </p:nvSpPr>
        <p:spPr>
          <a:xfrm>
            <a:off x="465140" y="4002987"/>
            <a:ext cx="11533187" cy="557637"/>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194300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40" y="1882013"/>
            <a:ext cx="7604125" cy="1502727"/>
          </a:xfrm>
          <a:prstGeom prst="rect">
            <a:avLst/>
          </a:prstGeom>
          <a:noFill/>
        </p:spPr>
        <p:txBody>
          <a:bodyPr lIns="0" tIns="0" rIns="0" bIns="0" anchor="t" anchorCtr="0"/>
          <a:lstStyle>
            <a:lvl1pPr>
              <a:lnSpc>
                <a:spcPct val="100000"/>
              </a:lnSpc>
              <a:spcAft>
                <a:spcPts val="1298"/>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9" y="448055"/>
            <a:ext cx="1362456" cy="194066"/>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4"/>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0588523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223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20"/>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969440" y="6529033"/>
            <a:ext cx="374019" cy="372394"/>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934289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cSld name="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2952"/>
            <a:ext cx="3503835" cy="7020429"/>
          </a:xfrm>
          <a:prstGeom prst="rect">
            <a:avLst/>
          </a:prstGeom>
        </p:spPr>
      </p:pic>
      <p:sp>
        <p:nvSpPr>
          <p:cNvPr id="2" name="Title 1"/>
          <p:cNvSpPr>
            <a:spLocks noGrp="1"/>
          </p:cNvSpPr>
          <p:nvPr>
            <p:ph type="ctrTitle"/>
          </p:nvPr>
        </p:nvSpPr>
        <p:spPr>
          <a:xfrm>
            <a:off x="4207721" y="1144706"/>
            <a:ext cx="7409592" cy="2435131"/>
          </a:xfrm>
        </p:spPr>
        <p:txBody>
          <a:bodyPr rIns="0" anchor="b"/>
          <a:lstStyle>
            <a:lvl1pPr algn="l">
              <a:defRPr sz="4896">
                <a:solidFill>
                  <a:schemeClr val="tx1"/>
                </a:solidFill>
              </a:defRPr>
            </a:lvl1pPr>
          </a:lstStyle>
          <a:p>
            <a:r>
              <a:rPr lang="en-US"/>
              <a:t>Click to edit Master title style</a:t>
            </a:r>
          </a:p>
        </p:txBody>
      </p:sp>
      <p:sp>
        <p:nvSpPr>
          <p:cNvPr id="3" name="Subtitle 2"/>
          <p:cNvSpPr>
            <a:spLocks noGrp="1"/>
          </p:cNvSpPr>
          <p:nvPr>
            <p:ph type="subTitle" idx="1"/>
          </p:nvPr>
        </p:nvSpPr>
        <p:spPr>
          <a:xfrm>
            <a:off x="4207721" y="3673745"/>
            <a:ext cx="7409592" cy="565027"/>
          </a:xfrm>
        </p:spPr>
        <p:txBody>
          <a:bodyPr/>
          <a:lstStyle>
            <a:lvl1pPr marL="0" indent="0" algn="l">
              <a:lnSpc>
                <a:spcPct val="100000"/>
              </a:lnSpc>
              <a:buNone/>
              <a:defRPr sz="2448">
                <a:solidFill>
                  <a:schemeClr val="accent1"/>
                </a:solidFill>
              </a:defRPr>
            </a:lvl1pPr>
            <a:lvl2pPr marL="464955" indent="0" algn="ctr">
              <a:buNone/>
              <a:defRPr sz="2035"/>
            </a:lvl2pPr>
            <a:lvl3pPr marL="929908" indent="0" algn="ctr">
              <a:buNone/>
              <a:defRPr sz="1831"/>
            </a:lvl3pPr>
            <a:lvl4pPr marL="1394862" indent="0" algn="ctr">
              <a:buNone/>
              <a:defRPr sz="1628"/>
            </a:lvl4pPr>
            <a:lvl5pPr marL="1859816" indent="0" algn="ctr">
              <a:buNone/>
              <a:defRPr sz="1628"/>
            </a:lvl5pPr>
            <a:lvl6pPr marL="2324769" indent="0" algn="ctr">
              <a:buNone/>
              <a:defRPr sz="1628"/>
            </a:lvl6pPr>
            <a:lvl7pPr marL="2789723" indent="0" algn="ctr">
              <a:buNone/>
              <a:defRPr sz="1628"/>
            </a:lvl7pPr>
            <a:lvl8pPr marL="3254678" indent="0" algn="ctr">
              <a:buNone/>
              <a:defRPr sz="1628"/>
            </a:lvl8pPr>
            <a:lvl9pPr marL="3719630"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292684" y="558191"/>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3355805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1764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600059" y="466301"/>
            <a:ext cx="11239464" cy="565027"/>
          </a:xfrm>
        </p:spPr>
        <p:txBody>
          <a:bodyPr/>
          <a:lstStyle/>
          <a:p>
            <a:r>
              <a:rPr lang="en-US"/>
              <a:t>Click to edit Master title style</a:t>
            </a:r>
          </a:p>
        </p:txBody>
      </p:sp>
    </p:spTree>
    <p:extLst>
      <p:ext uri="{BB962C8B-B14F-4D97-AF65-F5344CB8AC3E}">
        <p14:creationId xmlns:p14="http://schemas.microsoft.com/office/powerpoint/2010/main" val="3198282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1">
    <p:bg>
      <p:bgRef idx="1001">
        <a:schemeClr val="bg1"/>
      </p:bgRef>
    </p:bg>
    <p:spTree>
      <p:nvGrpSpPr>
        <p:cNvPr id="1" name=""/>
        <p:cNvGrpSpPr/>
        <p:nvPr/>
      </p:nvGrpSpPr>
      <p:grpSpPr>
        <a:xfrm>
          <a:off x="0" y="0"/>
          <a:ext cx="0" cy="0"/>
          <a:chOff x="0" y="0"/>
          <a:chExt cx="0" cy="0"/>
        </a:xfrm>
      </p:grpSpPr>
      <p:pic>
        <p:nvPicPr>
          <p:cNvPr id="6" name="Picture 5" descr="People walking inside a building">
            <a:extLst>
              <a:ext uri="{FF2B5EF4-FFF2-40B4-BE49-F238E27FC236}">
                <a16:creationId xmlns:a16="http://schemas.microsoft.com/office/drawing/2014/main" id="{18C9E532-0781-4F83-8257-C4E2F0DF4E08}"/>
              </a:ext>
            </a:extLst>
          </p:cNvPr>
          <p:cNvPicPr>
            <a:picLocks noChangeAspect="1"/>
          </p:cNvPicPr>
          <p:nvPr userDrawn="1"/>
        </p:nvPicPr>
        <p:blipFill>
          <a:blip r:embed="rId2"/>
          <a:srcRect/>
          <a:stretch/>
        </p:blipFill>
        <p:spPr bwMode="auto">
          <a:xfrm>
            <a:off x="5432862" y="621"/>
            <a:ext cx="7003613" cy="699328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3" name="WC logo" descr="Worldwide Communities logo">
            <a:extLst>
              <a:ext uri="{FF2B5EF4-FFF2-40B4-BE49-F238E27FC236}">
                <a16:creationId xmlns:a16="http://schemas.microsoft.com/office/drawing/2014/main" id="{AB0F0BAE-85D5-4256-9833-3047C0A3C7F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600058" y="5902796"/>
            <a:ext cx="3213274" cy="49428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a:stretch>
            <a:fillRect/>
          </a:stretch>
        </p:blipFill>
        <p:spPr bwMode="black">
          <a:xfrm>
            <a:off x="595914" y="597450"/>
            <a:ext cx="1393840" cy="298433"/>
          </a:xfrm>
          <a:prstGeom prst="rect">
            <a:avLst/>
          </a:prstGeom>
        </p:spPr>
      </p:pic>
      <p:pic>
        <p:nvPicPr>
          <p:cNvPr id="4" name="Picture 3" descr="SPARK Event logo">
            <a:extLst>
              <a:ext uri="{FF2B5EF4-FFF2-40B4-BE49-F238E27FC236}">
                <a16:creationId xmlns:a16="http://schemas.microsoft.com/office/drawing/2014/main" id="{03008102-A55F-41DC-BF69-67B8FE4AB7BE}"/>
              </a:ext>
            </a:extLst>
          </p:cNvPr>
          <p:cNvPicPr>
            <a:picLocks noChangeAspect="1"/>
          </p:cNvPicPr>
          <p:nvPr userDrawn="1"/>
        </p:nvPicPr>
        <p:blipFill>
          <a:blip r:embed="rId6"/>
          <a:stretch>
            <a:fillRect/>
          </a:stretch>
        </p:blipFill>
        <p:spPr>
          <a:xfrm>
            <a:off x="4076853" y="5675400"/>
            <a:ext cx="1356009" cy="949071"/>
          </a:xfrm>
          <a:prstGeom prst="rect">
            <a:avLst/>
          </a:prstGeom>
        </p:spPr>
      </p:pic>
    </p:spTree>
    <p:extLst>
      <p:ext uri="{BB962C8B-B14F-4D97-AF65-F5344CB8AC3E}">
        <p14:creationId xmlns:p14="http://schemas.microsoft.com/office/powerpoint/2010/main" val="4695991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4" name="Picture 3" descr="People walking outside of a building">
            <a:extLst>
              <a:ext uri="{FF2B5EF4-FFF2-40B4-BE49-F238E27FC236}">
                <a16:creationId xmlns:a16="http://schemas.microsoft.com/office/drawing/2014/main" id="{27A30450-231A-472F-8283-664DDDDDBA28}"/>
              </a:ext>
            </a:extLst>
          </p:cNvPr>
          <p:cNvPicPr>
            <a:picLocks noChangeAspect="1"/>
          </p:cNvPicPr>
          <p:nvPr userDrawn="1"/>
        </p:nvPicPr>
        <p:blipFill>
          <a:blip r:embed="rId2"/>
          <a:srcRect/>
          <a:stretch/>
        </p:blipFill>
        <p:spPr>
          <a:xfrm>
            <a:off x="1556" y="1"/>
            <a:ext cx="12433364" cy="6994524"/>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10" name="Rectangle 9">
            <a:extLst>
              <a:ext uri="{FF2B5EF4-FFF2-40B4-BE49-F238E27FC236}">
                <a16:creationId xmlns:a16="http://schemas.microsoft.com/office/drawing/2014/main" id="{B4F9EC6D-F4DD-4865-84A3-4549C8763D30}"/>
              </a:ext>
              <a:ext uri="{C183D7F6-B498-43B3-948B-1728B52AA6E4}">
                <adec:decorative xmlns:adec="http://schemas.microsoft.com/office/drawing/2017/decorative" val="1"/>
              </a:ext>
            </a:extLst>
          </p:cNvPr>
          <p:cNvSpPr/>
          <p:nvPr userDrawn="1"/>
        </p:nvSpPr>
        <p:spPr bwMode="auto">
          <a:xfrm>
            <a:off x="-9716" y="5490939"/>
            <a:ext cx="12455906" cy="1503586"/>
          </a:xfrm>
          <a:prstGeom prst="rect">
            <a:avLst/>
          </a:prstGeom>
          <a:solidFill>
            <a:schemeClr val="bg1">
              <a:alpha val="80000"/>
            </a:schemeClr>
          </a:solidFill>
          <a:ln w="9525"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918"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pic>
        <p:nvPicPr>
          <p:cNvPr id="6" name="Picture 5" descr="SPARK Event logo">
            <a:extLst>
              <a:ext uri="{FF2B5EF4-FFF2-40B4-BE49-F238E27FC236}">
                <a16:creationId xmlns:a16="http://schemas.microsoft.com/office/drawing/2014/main" id="{5B8064A7-B870-46EB-AC39-E38B67013E65}"/>
              </a:ext>
            </a:extLst>
          </p:cNvPr>
          <p:cNvPicPr>
            <a:picLocks noChangeAspect="1"/>
          </p:cNvPicPr>
          <p:nvPr userDrawn="1"/>
        </p:nvPicPr>
        <p:blipFill>
          <a:blip r:embed="rId4"/>
          <a:stretch>
            <a:fillRect/>
          </a:stretch>
        </p:blipFill>
        <p:spPr>
          <a:xfrm>
            <a:off x="10742683" y="5752588"/>
            <a:ext cx="1548506" cy="1083800"/>
          </a:xfrm>
          <a:prstGeom prst="rect">
            <a:avLst/>
          </a:prstGeom>
        </p:spPr>
      </p:pic>
    </p:spTree>
    <p:extLst>
      <p:ext uri="{BB962C8B-B14F-4D97-AF65-F5344CB8AC3E}">
        <p14:creationId xmlns:p14="http://schemas.microsoft.com/office/powerpoint/2010/main" val="28160030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1767526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466301"/>
            <a:ext cx="11242122" cy="565027"/>
          </a:xfrm>
        </p:spPr>
        <p:txBody>
          <a:bodyPr>
            <a:normAutofit/>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6992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600059" y="466301"/>
            <a:ext cx="11237554" cy="565027"/>
          </a:xfrm>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60551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ormAutofit/>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493016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493016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88448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59" y="466301"/>
            <a:ext cx="11242122" cy="565027"/>
          </a:xfrm>
        </p:spPr>
        <p:txBody>
          <a:bodyPr>
            <a:normAutofit/>
          </a:bodyPr>
          <a:lstStyle/>
          <a:p>
            <a:r>
              <a:rPr lang="en-US"/>
              <a:t>Click to edit Master title style</a:t>
            </a:r>
          </a:p>
        </p:txBody>
      </p:sp>
    </p:spTree>
    <p:extLst>
      <p:ext uri="{BB962C8B-B14F-4D97-AF65-F5344CB8AC3E}">
        <p14:creationId xmlns:p14="http://schemas.microsoft.com/office/powerpoint/2010/main" val="17924949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normAutofit/>
          </a:bodyPr>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297815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600688"/>
            <a:ext cx="4241746" cy="2585706"/>
          </a:xfrm>
        </p:spPr>
        <p:txBody>
          <a:bodyPr anchor="b">
            <a:normAutofit/>
          </a:bodyPr>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2787914"/>
          </a:xfrm>
        </p:spPr>
        <p:txBody>
          <a:bodyPr>
            <a:normAutofit/>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963458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597450"/>
            <a:ext cx="4243366" cy="5796388"/>
          </a:xfrm>
        </p:spPr>
        <p:txBody>
          <a:bodyPr anchor="ctr">
            <a:normAutofit/>
          </a:body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700923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3337659"/>
          </a:xfrm>
        </p:spPr>
        <p:txBody>
          <a:bodyPr anchor="t">
            <a:normAutofit/>
          </a:bodyPr>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80283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5B06530E-E0A4-4F5C-A2AA-6F2458366749}"/>
              </a:ext>
            </a:extLst>
          </p:cNvPr>
          <p:cNvSpPr>
            <a:spLocks noGrp="1"/>
          </p:cNvSpPr>
          <p:nvPr>
            <p:ph type="body" sz="quarter" idx="10" hasCustomPrompt="1"/>
          </p:nvPr>
        </p:nvSpPr>
        <p:spPr>
          <a:xfrm>
            <a:off x="465138" y="898382"/>
            <a:ext cx="11887195" cy="492443"/>
          </a:xfrm>
        </p:spPr>
        <p:txBody>
          <a:bodyPr wrap="square" anchor="t">
            <a:spAutoFit/>
          </a:bodyPr>
          <a:lstStyle>
            <a:lvl1pPr marL="0" indent="0">
              <a:spcBef>
                <a:spcPts val="1224"/>
              </a:spcBef>
              <a:buClr>
                <a:schemeClr val="tx1"/>
              </a:buClr>
              <a:buFont typeface="Wingdings" panose="05000000000000000000" pitchFamily="2" charset="2"/>
              <a:buNone/>
              <a:defRPr sz="2000" b="0">
                <a:solidFill>
                  <a:schemeClr val="tx2"/>
                </a:solidFill>
                <a:latin typeface="+mn-lt"/>
              </a:defRPr>
            </a:lvl1pPr>
            <a:lvl2pPr marL="255517" indent="0">
              <a:buFont typeface="Wingdings" panose="05000000000000000000" pitchFamily="2" charset="2"/>
              <a:buNone/>
              <a:defRPr sz="2400" b="0"/>
            </a:lvl2pPr>
            <a:lvl3pPr marL="450723" indent="0">
              <a:buFont typeface="Wingdings" panose="05000000000000000000" pitchFamily="2" charset="2"/>
              <a:buNone/>
              <a:tabLst/>
              <a:defRPr sz="2200" b="0"/>
            </a:lvl3pPr>
            <a:lvl4pPr marL="652280" indent="0">
              <a:buFont typeface="Wingdings" panose="05000000000000000000" pitchFamily="2" charset="2"/>
              <a:buNone/>
              <a:defRPr sz="2200" b="0"/>
            </a:lvl4pPr>
            <a:lvl5pPr marL="853836" indent="0">
              <a:buFont typeface="Wingdings" panose="05000000000000000000" pitchFamily="2" charset="2"/>
              <a:buNone/>
              <a:tabLst/>
              <a:defRPr sz="2200" b="0"/>
            </a:lvl5pPr>
          </a:lstStyle>
          <a:p>
            <a:pPr lvl="0"/>
            <a:r>
              <a:rPr lang="en-US"/>
              <a:t>Edit Master text styles</a:t>
            </a:r>
          </a:p>
        </p:txBody>
      </p:sp>
      <p:sp>
        <p:nvSpPr>
          <p:cNvPr id="5" name="Title 4">
            <a:extLst>
              <a:ext uri="{FF2B5EF4-FFF2-40B4-BE49-F238E27FC236}">
                <a16:creationId xmlns:a16="http://schemas.microsoft.com/office/drawing/2014/main" id="{87130827-37E5-8B43-ACE0-0B31DF5D9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683846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259883"/>
            <a:ext cx="11239464" cy="1133955"/>
          </a:xfrm>
        </p:spPr>
        <p:txBody>
          <a:bodyPr anchor="ctr">
            <a:normAutofit/>
          </a:bodyP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pic>
        <p:nvPicPr>
          <p:cNvPr id="5" name="WC glyph" descr="WC logo">
            <a:extLst>
              <a:ext uri="{FF2B5EF4-FFF2-40B4-BE49-F238E27FC236}">
                <a16:creationId xmlns:a16="http://schemas.microsoft.com/office/drawing/2014/main" id="{6553D132-2973-4237-B56B-452E88F280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11268986" y="6527296"/>
            <a:ext cx="296485" cy="298433"/>
          </a:xfrm>
          <a:prstGeom prst="rect">
            <a:avLst/>
          </a:prstGeom>
        </p:spPr>
      </p:pic>
    </p:spTree>
    <p:extLst>
      <p:ext uri="{BB962C8B-B14F-4D97-AF65-F5344CB8AC3E}">
        <p14:creationId xmlns:p14="http://schemas.microsoft.com/office/powerpoint/2010/main" val="85836188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1002808"/>
          </a:xfrm>
        </p:spPr>
        <p:txBody>
          <a:bodyPr>
            <a:normAutofit/>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590973"/>
          </a:xfrm>
        </p:spPr>
        <p:txBody>
          <a:bodyPr>
            <a:normAutofit/>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590973"/>
          </a:xfrm>
        </p:spPr>
        <p:txBody>
          <a:bodyPr>
            <a:normAutofit/>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pic>
        <p:nvPicPr>
          <p:cNvPr id="10" name="WC glyph" descr="WC logo">
            <a:extLst>
              <a:ext uri="{FF2B5EF4-FFF2-40B4-BE49-F238E27FC236}">
                <a16:creationId xmlns:a16="http://schemas.microsoft.com/office/drawing/2014/main" id="{C5115706-B83A-4B30-97F2-9A1A6B7D81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11146946" y="6528223"/>
            <a:ext cx="296485" cy="298433"/>
          </a:xfrm>
          <a:prstGeom prst="rect">
            <a:avLst/>
          </a:prstGeom>
        </p:spPr>
      </p:pic>
    </p:spTree>
    <p:extLst>
      <p:ext uri="{BB962C8B-B14F-4D97-AF65-F5344CB8AC3E}">
        <p14:creationId xmlns:p14="http://schemas.microsoft.com/office/powerpoint/2010/main" val="303375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1002808"/>
          </a:xfrm>
        </p:spPr>
        <p:txBody>
          <a:bodyPr>
            <a:normAutofit/>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590973"/>
          </a:xfrm>
        </p:spPr>
        <p:txBody>
          <a:bodyPr>
            <a:normAutofit/>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590973"/>
          </a:xfrm>
        </p:spPr>
        <p:txBody>
          <a:bodyPr>
            <a:normAutofit/>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590973"/>
          </a:xfrm>
        </p:spPr>
        <p:txBody>
          <a:bodyPr>
            <a:normAutofit/>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14" name="WC glyph" descr="WC logo">
            <a:extLst>
              <a:ext uri="{FF2B5EF4-FFF2-40B4-BE49-F238E27FC236}">
                <a16:creationId xmlns:a16="http://schemas.microsoft.com/office/drawing/2014/main" id="{89443C5A-A16A-4C47-9A67-3AF998A68DE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11234119" y="6528223"/>
            <a:ext cx="296485" cy="298433"/>
          </a:xfrm>
          <a:prstGeom prst="rect">
            <a:avLst/>
          </a:prstGeom>
        </p:spPr>
      </p:pic>
    </p:spTree>
    <p:extLst>
      <p:ext uri="{BB962C8B-B14F-4D97-AF65-F5344CB8AC3E}">
        <p14:creationId xmlns:p14="http://schemas.microsoft.com/office/powerpoint/2010/main" val="27642371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1002808"/>
          </a:xfrm>
        </p:spPr>
        <p:txBody>
          <a:bodyPr>
            <a:normAutofit/>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1545262"/>
          </a:xfrm>
        </p:spPr>
        <p:txBody>
          <a:bodyPr>
            <a:normAutofit/>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1545262"/>
          </a:xfrm>
        </p:spPr>
        <p:txBody>
          <a:bodyPr>
            <a:normAutofit/>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1545262"/>
          </a:xfrm>
        </p:spPr>
        <p:txBody>
          <a:bodyPr>
            <a:normAutofit/>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1545262"/>
          </a:xfrm>
        </p:spPr>
        <p:txBody>
          <a:bodyPr>
            <a:normAutofit/>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pic>
        <p:nvPicPr>
          <p:cNvPr id="16" name="WC glyph" descr="WC logo">
            <a:extLst>
              <a:ext uri="{FF2B5EF4-FFF2-40B4-BE49-F238E27FC236}">
                <a16:creationId xmlns:a16="http://schemas.microsoft.com/office/drawing/2014/main" id="{8245F684-24DB-4657-9AA3-3C3EE7144C5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11251553" y="6528223"/>
            <a:ext cx="296485" cy="298433"/>
          </a:xfrm>
          <a:prstGeom prst="rect">
            <a:avLst/>
          </a:prstGeom>
        </p:spPr>
      </p:pic>
    </p:spTree>
    <p:extLst>
      <p:ext uri="{BB962C8B-B14F-4D97-AF65-F5344CB8AC3E}">
        <p14:creationId xmlns:p14="http://schemas.microsoft.com/office/powerpoint/2010/main" val="114683776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597449"/>
            <a:ext cx="3245833" cy="5796389"/>
          </a:xfrm>
        </p:spPr>
        <p:txBody>
          <a:bodyPr anchor="ctr">
            <a:normAutofit/>
          </a:bodyP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597450"/>
            <a:ext cx="6801197" cy="5796388"/>
          </a:xfrm>
        </p:spPr>
        <p:txBody>
          <a:bodyPr anchor="ctr">
            <a:normAutofit/>
          </a:bodyP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4259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7030881" cy="508524"/>
          </a:xfrm>
          <a:noFill/>
        </p:spPr>
        <p:txBody>
          <a:bodyPr wrap="square" lIns="0" tIns="0" rIns="0" bIns="0" anchor="b" anchorCtr="0">
            <a:norm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descr="A building next to a body of water">
            <a:extLst>
              <a:ext uri="{FF2B5EF4-FFF2-40B4-BE49-F238E27FC236}">
                <a16:creationId xmlns:a16="http://schemas.microsoft.com/office/drawing/2014/main" id="{12356880-928A-4C82-8970-B37FC0866B56}"/>
              </a:ext>
            </a:extLst>
          </p:cNvPr>
          <p:cNvPicPr>
            <a:picLocks noChangeAspect="1"/>
          </p:cNvPicPr>
          <p:nvPr userDrawn="1"/>
        </p:nvPicPr>
        <p:blipFill rotWithShape="1">
          <a:blip r:embed="rId2"/>
          <a:srcRect l="12263" r="12263"/>
          <a:stretch/>
        </p:blipFill>
        <p:spPr>
          <a:xfrm>
            <a:off x="8290982" y="0"/>
            <a:ext cx="4145494" cy="6994525"/>
          </a:xfrm>
          <a:prstGeom prst="rect">
            <a:avLst/>
          </a:prstGeom>
        </p:spPr>
      </p:pic>
      <p:pic>
        <p:nvPicPr>
          <p:cNvPr id="4" name="Picture 3" descr="SPARK Event logo">
            <a:extLst>
              <a:ext uri="{FF2B5EF4-FFF2-40B4-BE49-F238E27FC236}">
                <a16:creationId xmlns:a16="http://schemas.microsoft.com/office/drawing/2014/main" id="{9777C121-2291-4752-A54D-8815CDB9F01A}"/>
              </a:ext>
            </a:extLst>
          </p:cNvPr>
          <p:cNvPicPr>
            <a:picLocks noChangeAspect="1"/>
          </p:cNvPicPr>
          <p:nvPr userDrawn="1"/>
        </p:nvPicPr>
        <p:blipFill>
          <a:blip r:embed="rId3"/>
          <a:stretch>
            <a:fillRect/>
          </a:stretch>
        </p:blipFill>
        <p:spPr>
          <a:xfrm>
            <a:off x="6549731" y="5742564"/>
            <a:ext cx="1443900" cy="1010585"/>
          </a:xfrm>
          <a:prstGeom prst="rect">
            <a:avLst/>
          </a:prstGeom>
        </p:spPr>
      </p:pic>
    </p:spTree>
    <p:extLst>
      <p:ext uri="{BB962C8B-B14F-4D97-AF65-F5344CB8AC3E}">
        <p14:creationId xmlns:p14="http://schemas.microsoft.com/office/powerpoint/2010/main" val="3145098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7030881" cy="508524"/>
          </a:xfrm>
          <a:noFill/>
        </p:spPr>
        <p:txBody>
          <a:bodyPr wrap="square" lIns="0" tIns="0" rIns="0" bIns="0" anchor="b" anchorCtr="0">
            <a:norm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A group of people walking in front of a building">
            <a:extLst>
              <a:ext uri="{FF2B5EF4-FFF2-40B4-BE49-F238E27FC236}">
                <a16:creationId xmlns:a16="http://schemas.microsoft.com/office/drawing/2014/main" id="{CBCB491C-2344-4ADB-8240-53852BD79B4B}"/>
              </a:ext>
            </a:extLst>
          </p:cNvPr>
          <p:cNvPicPr>
            <a:picLocks noChangeAspect="1"/>
          </p:cNvPicPr>
          <p:nvPr userDrawn="1"/>
        </p:nvPicPr>
        <p:blipFill rotWithShape="1">
          <a:blip r:embed="rId2"/>
          <a:srcRect l="13882" t="694" b="2483"/>
          <a:stretch/>
        </p:blipFill>
        <p:spPr>
          <a:xfrm>
            <a:off x="8290983" y="0"/>
            <a:ext cx="4145492" cy="6994525"/>
          </a:xfrm>
          <a:prstGeom prst="rect">
            <a:avLst/>
          </a:prstGeom>
        </p:spPr>
      </p:pic>
      <p:pic>
        <p:nvPicPr>
          <p:cNvPr id="3" name="Picture 2" descr="SPARK Event logo">
            <a:extLst>
              <a:ext uri="{FF2B5EF4-FFF2-40B4-BE49-F238E27FC236}">
                <a16:creationId xmlns:a16="http://schemas.microsoft.com/office/drawing/2014/main" id="{42F3DD34-FC92-4DA6-B82B-34FBD52D7C47}"/>
              </a:ext>
            </a:extLst>
          </p:cNvPr>
          <p:cNvPicPr>
            <a:picLocks noChangeAspect="1"/>
          </p:cNvPicPr>
          <p:nvPr userDrawn="1"/>
        </p:nvPicPr>
        <p:blipFill>
          <a:blip r:embed="rId3"/>
          <a:stretch>
            <a:fillRect/>
          </a:stretch>
        </p:blipFill>
        <p:spPr>
          <a:xfrm>
            <a:off x="6549731" y="5742564"/>
            <a:ext cx="1443900" cy="1010585"/>
          </a:xfrm>
          <a:prstGeom prst="rect">
            <a:avLst/>
          </a:prstGeom>
        </p:spPr>
      </p:pic>
    </p:spTree>
    <p:extLst>
      <p:ext uri="{BB962C8B-B14F-4D97-AF65-F5344CB8AC3E}">
        <p14:creationId xmlns:p14="http://schemas.microsoft.com/office/powerpoint/2010/main" val="1500655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7030881" cy="508524"/>
          </a:xfrm>
          <a:noFill/>
        </p:spPr>
        <p:txBody>
          <a:bodyPr wrap="square" lIns="0" tIns="0" rIns="0" bIns="0" anchor="b" anchorCtr="0">
            <a:norm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A184EEDC-EEFF-4BF1-8C36-0F1EC045FD06}"/>
              </a:ext>
            </a:extLst>
          </p:cNvPr>
          <p:cNvPicPr>
            <a:picLocks noChangeAspect="1"/>
          </p:cNvPicPr>
          <p:nvPr userDrawn="1"/>
        </p:nvPicPr>
        <p:blipFill rotWithShape="1">
          <a:blip r:embed="rId2"/>
          <a:srcRect l="26241" t="426"/>
          <a:stretch/>
        </p:blipFill>
        <p:spPr>
          <a:xfrm>
            <a:off x="8290983" y="-1"/>
            <a:ext cx="4145492" cy="6994524"/>
          </a:xfrm>
          <a:prstGeom prst="rect">
            <a:avLst/>
          </a:prstGeom>
        </p:spPr>
      </p:pic>
      <p:pic>
        <p:nvPicPr>
          <p:cNvPr id="3" name="Picture 2" descr="SPARK Event logo">
            <a:extLst>
              <a:ext uri="{FF2B5EF4-FFF2-40B4-BE49-F238E27FC236}">
                <a16:creationId xmlns:a16="http://schemas.microsoft.com/office/drawing/2014/main" id="{D3DE7FA7-2CDD-4402-9DD6-21978E0374AF}"/>
              </a:ext>
            </a:extLst>
          </p:cNvPr>
          <p:cNvPicPr>
            <a:picLocks noChangeAspect="1"/>
          </p:cNvPicPr>
          <p:nvPr userDrawn="1"/>
        </p:nvPicPr>
        <p:blipFill>
          <a:blip r:embed="rId3"/>
          <a:stretch>
            <a:fillRect/>
          </a:stretch>
        </p:blipFill>
        <p:spPr>
          <a:xfrm>
            <a:off x="6549731" y="5742564"/>
            <a:ext cx="1443900" cy="1010585"/>
          </a:xfrm>
          <a:prstGeom prst="rect">
            <a:avLst/>
          </a:prstGeom>
        </p:spPr>
      </p:pic>
    </p:spTree>
    <p:extLst>
      <p:ext uri="{BB962C8B-B14F-4D97-AF65-F5344CB8AC3E}">
        <p14:creationId xmlns:p14="http://schemas.microsoft.com/office/powerpoint/2010/main" val="153259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7030881" cy="508524"/>
          </a:xfrm>
          <a:noFill/>
        </p:spPr>
        <p:txBody>
          <a:bodyPr wrap="square" lIns="0" tIns="0" rIns="0" bIns="0" anchor="b" anchorCtr="0">
            <a:norm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Building interior">
            <a:extLst>
              <a:ext uri="{FF2B5EF4-FFF2-40B4-BE49-F238E27FC236}">
                <a16:creationId xmlns:a16="http://schemas.microsoft.com/office/drawing/2014/main" id="{B699B570-B4DD-40CB-B922-88CB57977377}"/>
              </a:ext>
            </a:extLst>
          </p:cNvPr>
          <p:cNvPicPr>
            <a:picLocks noChangeAspect="1"/>
          </p:cNvPicPr>
          <p:nvPr userDrawn="1"/>
        </p:nvPicPr>
        <p:blipFill rotWithShape="1">
          <a:blip r:embed="rId2"/>
          <a:srcRect l="7234" r="3820"/>
          <a:stretch/>
        </p:blipFill>
        <p:spPr>
          <a:xfrm>
            <a:off x="8290983" y="0"/>
            <a:ext cx="4145492" cy="6994525"/>
          </a:xfrm>
          <a:prstGeom prst="rect">
            <a:avLst/>
          </a:prstGeom>
        </p:spPr>
      </p:pic>
      <p:pic>
        <p:nvPicPr>
          <p:cNvPr id="3" name="Picture 2" descr="SPARK Event logo">
            <a:extLst>
              <a:ext uri="{FF2B5EF4-FFF2-40B4-BE49-F238E27FC236}">
                <a16:creationId xmlns:a16="http://schemas.microsoft.com/office/drawing/2014/main" id="{7290F9B6-22CF-4237-84F0-AF5BB432FEE4}"/>
              </a:ext>
            </a:extLst>
          </p:cNvPr>
          <p:cNvPicPr>
            <a:picLocks noChangeAspect="1"/>
          </p:cNvPicPr>
          <p:nvPr userDrawn="1"/>
        </p:nvPicPr>
        <p:blipFill>
          <a:blip r:embed="rId3"/>
          <a:stretch>
            <a:fillRect/>
          </a:stretch>
        </p:blipFill>
        <p:spPr>
          <a:xfrm>
            <a:off x="6549731" y="5742564"/>
            <a:ext cx="1443900" cy="1010585"/>
          </a:xfrm>
          <a:prstGeom prst="rect">
            <a:avLst/>
          </a:prstGeom>
        </p:spPr>
      </p:pic>
    </p:spTree>
    <p:extLst>
      <p:ext uri="{BB962C8B-B14F-4D97-AF65-F5344CB8AC3E}">
        <p14:creationId xmlns:p14="http://schemas.microsoft.com/office/powerpoint/2010/main" val="7451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7030881" cy="508524"/>
          </a:xfrm>
          <a:noFill/>
        </p:spPr>
        <p:txBody>
          <a:bodyPr wrap="square" lIns="0" tIns="0" rIns="0" bIns="0" anchor="b" anchorCtr="0">
            <a:norm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Two people talking">
            <a:extLst>
              <a:ext uri="{FF2B5EF4-FFF2-40B4-BE49-F238E27FC236}">
                <a16:creationId xmlns:a16="http://schemas.microsoft.com/office/drawing/2014/main" id="{F74346D8-BFA4-49B0-9764-4330354D688F}"/>
              </a:ext>
            </a:extLst>
          </p:cNvPr>
          <p:cNvPicPr>
            <a:picLocks noChangeAspect="1"/>
          </p:cNvPicPr>
          <p:nvPr userDrawn="1"/>
        </p:nvPicPr>
        <p:blipFill rotWithShape="1">
          <a:blip r:embed="rId2"/>
          <a:srcRect l="50803" r="9691"/>
          <a:stretch/>
        </p:blipFill>
        <p:spPr>
          <a:xfrm>
            <a:off x="8290983" y="0"/>
            <a:ext cx="4145492" cy="6994525"/>
          </a:xfrm>
          <a:prstGeom prst="rect">
            <a:avLst/>
          </a:prstGeom>
        </p:spPr>
      </p:pic>
      <p:pic>
        <p:nvPicPr>
          <p:cNvPr id="3" name="Picture 2" descr="SPARK Event logo">
            <a:extLst>
              <a:ext uri="{FF2B5EF4-FFF2-40B4-BE49-F238E27FC236}">
                <a16:creationId xmlns:a16="http://schemas.microsoft.com/office/drawing/2014/main" id="{BF619DB2-9DD2-471A-B2CB-5C9A0B22DF5F}"/>
              </a:ext>
            </a:extLst>
          </p:cNvPr>
          <p:cNvPicPr>
            <a:picLocks noChangeAspect="1"/>
          </p:cNvPicPr>
          <p:nvPr userDrawn="1"/>
        </p:nvPicPr>
        <p:blipFill>
          <a:blip r:embed="rId3"/>
          <a:stretch>
            <a:fillRect/>
          </a:stretch>
        </p:blipFill>
        <p:spPr>
          <a:xfrm>
            <a:off x="6549731" y="5742564"/>
            <a:ext cx="1443900" cy="1010585"/>
          </a:xfrm>
          <a:prstGeom prst="rect">
            <a:avLst/>
          </a:prstGeom>
        </p:spPr>
      </p:pic>
    </p:spTree>
    <p:extLst>
      <p:ext uri="{BB962C8B-B14F-4D97-AF65-F5344CB8AC3E}">
        <p14:creationId xmlns:p14="http://schemas.microsoft.com/office/powerpoint/2010/main" val="33100282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7030881" cy="508524"/>
          </a:xfrm>
          <a:noFill/>
        </p:spPr>
        <p:txBody>
          <a:bodyPr wrap="square" lIns="0" tIns="0" rIns="0" bIns="0" anchor="b" anchorCtr="0">
            <a:norm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People working in front of a window">
            <a:extLst>
              <a:ext uri="{FF2B5EF4-FFF2-40B4-BE49-F238E27FC236}">
                <a16:creationId xmlns:a16="http://schemas.microsoft.com/office/drawing/2014/main" id="{9C6CE9ED-4568-43C2-9DCC-0A4B173ADE42}"/>
              </a:ext>
            </a:extLst>
          </p:cNvPr>
          <p:cNvPicPr>
            <a:picLocks noChangeAspect="1"/>
          </p:cNvPicPr>
          <p:nvPr userDrawn="1"/>
        </p:nvPicPr>
        <p:blipFill rotWithShape="1">
          <a:blip r:embed="rId2"/>
          <a:srcRect l="26510" t="923" r="9411"/>
          <a:stretch/>
        </p:blipFill>
        <p:spPr>
          <a:xfrm>
            <a:off x="8290983" y="0"/>
            <a:ext cx="4145492" cy="6994525"/>
          </a:xfrm>
          <a:prstGeom prst="rect">
            <a:avLst/>
          </a:prstGeom>
        </p:spPr>
      </p:pic>
      <p:pic>
        <p:nvPicPr>
          <p:cNvPr id="3" name="Picture 2" descr="SPARK Event logo">
            <a:extLst>
              <a:ext uri="{FF2B5EF4-FFF2-40B4-BE49-F238E27FC236}">
                <a16:creationId xmlns:a16="http://schemas.microsoft.com/office/drawing/2014/main" id="{5D498427-9BB2-4620-A52B-C18FADFADF74}"/>
              </a:ext>
            </a:extLst>
          </p:cNvPr>
          <p:cNvPicPr>
            <a:picLocks noChangeAspect="1"/>
          </p:cNvPicPr>
          <p:nvPr userDrawn="1"/>
        </p:nvPicPr>
        <p:blipFill>
          <a:blip r:embed="rId3"/>
          <a:stretch>
            <a:fillRect/>
          </a:stretch>
        </p:blipFill>
        <p:spPr>
          <a:xfrm>
            <a:off x="6549731" y="5742564"/>
            <a:ext cx="1443900" cy="1010585"/>
          </a:xfrm>
          <a:prstGeom prst="rect">
            <a:avLst/>
          </a:prstGeom>
        </p:spPr>
      </p:pic>
    </p:spTree>
    <p:extLst>
      <p:ext uri="{BB962C8B-B14F-4D97-AF65-F5344CB8AC3E}">
        <p14:creationId xmlns:p14="http://schemas.microsoft.com/office/powerpoint/2010/main" val="2593936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910713" cy="508524"/>
          </a:xfrm>
          <a:noFill/>
        </p:spPr>
        <p:txBody>
          <a:bodyPr wrap="square" lIns="0" tIns="0" rIns="0" bIns="0" anchor="b" anchorCtr="0">
            <a:norm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6910713" cy="345294"/>
          </a:xfrm>
          <a:noFill/>
        </p:spPr>
        <p:txBody>
          <a:bodyPr wrap="square" lIns="0" tIns="0" rIns="0" bIns="0">
            <a:norm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pic>
        <p:nvPicPr>
          <p:cNvPr id="11" name="Picture 10" descr="Building interior">
            <a:extLst>
              <a:ext uri="{FF2B5EF4-FFF2-40B4-BE49-F238E27FC236}">
                <a16:creationId xmlns:a16="http://schemas.microsoft.com/office/drawing/2014/main" id="{4EF6E4B6-CE6C-4950-9E63-5502BD6DD104}"/>
              </a:ext>
            </a:extLst>
          </p:cNvPr>
          <p:cNvPicPr>
            <a:picLocks noChangeAspect="1"/>
          </p:cNvPicPr>
          <p:nvPr userDrawn="1"/>
        </p:nvPicPr>
        <p:blipFill rotWithShape="1">
          <a:blip r:embed="rId2"/>
          <a:srcRect l="16985" t="275" r="17261"/>
          <a:stretch/>
        </p:blipFill>
        <p:spPr>
          <a:xfrm>
            <a:off x="8290983" y="0"/>
            <a:ext cx="4145492" cy="6994525"/>
          </a:xfrm>
          <a:prstGeom prst="rect">
            <a:avLst/>
          </a:prstGeom>
        </p:spPr>
      </p:pic>
      <p:pic>
        <p:nvPicPr>
          <p:cNvPr id="3" name="Picture 2" descr="SPARK Event logo">
            <a:extLst>
              <a:ext uri="{FF2B5EF4-FFF2-40B4-BE49-F238E27FC236}">
                <a16:creationId xmlns:a16="http://schemas.microsoft.com/office/drawing/2014/main" id="{32480349-78FF-4757-847B-00D50804C2E0}"/>
              </a:ext>
            </a:extLst>
          </p:cNvPr>
          <p:cNvPicPr>
            <a:picLocks noChangeAspect="1"/>
          </p:cNvPicPr>
          <p:nvPr userDrawn="1"/>
        </p:nvPicPr>
        <p:blipFill>
          <a:blip r:embed="rId3"/>
          <a:stretch>
            <a:fillRect/>
          </a:stretch>
        </p:blipFill>
        <p:spPr>
          <a:xfrm>
            <a:off x="6549731" y="5742564"/>
            <a:ext cx="1443900" cy="1010585"/>
          </a:xfrm>
          <a:prstGeom prst="rect">
            <a:avLst/>
          </a:prstGeom>
        </p:spPr>
      </p:pic>
    </p:spTree>
    <p:extLst>
      <p:ext uri="{BB962C8B-B14F-4D97-AF65-F5344CB8AC3E}">
        <p14:creationId xmlns:p14="http://schemas.microsoft.com/office/powerpoint/2010/main" val="3256258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18607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2F2F2F"/>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234379" y="6560592"/>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sp>
        <p:nvSpPr>
          <p:cNvPr id="3" name="TextBox 2">
            <a:extLst>
              <a:ext uri="{FF2B5EF4-FFF2-40B4-BE49-F238E27FC236}">
                <a16:creationId xmlns:a16="http://schemas.microsoft.com/office/drawing/2014/main" id="{2FA08BFE-A681-433C-8674-858361FE3C9B}"/>
              </a:ext>
            </a:extLst>
          </p:cNvPr>
          <p:cNvSpPr txBox="1"/>
          <p:nvPr userDrawn="1"/>
        </p:nvSpPr>
        <p:spPr>
          <a:xfrm>
            <a:off x="234380" y="2850419"/>
            <a:ext cx="9489987" cy="1792913"/>
          </a:xfrm>
          <a:prstGeom prst="rect">
            <a:avLst/>
          </a:prstGeom>
          <a:noFill/>
        </p:spPr>
        <p:txBody>
          <a:bodyPr wrap="square" lIns="0" tIns="0" rIns="0" bIns="0" rtlCol="0">
            <a:spAutoFit/>
          </a:bodyPr>
          <a:lstStyle/>
          <a:p>
            <a:pPr algn="l"/>
            <a:r>
              <a:rPr lang="en-US" sz="2856" dirty="0">
                <a:gradFill>
                  <a:gsLst>
                    <a:gs pos="2917">
                      <a:schemeClr val="tx1"/>
                    </a:gs>
                    <a:gs pos="30000">
                      <a:schemeClr val="tx1"/>
                    </a:gs>
                  </a:gsLst>
                  <a:lin ang="5400000" scaled="0"/>
                </a:gradFill>
              </a:rPr>
              <a:t>Thank you for attending this Microsoft SPARK 3.0 session.</a:t>
            </a:r>
            <a:br>
              <a:rPr lang="en-US" sz="2856" dirty="0">
                <a:gradFill>
                  <a:gsLst>
                    <a:gs pos="2917">
                      <a:schemeClr val="tx1"/>
                    </a:gs>
                    <a:gs pos="30000">
                      <a:schemeClr val="tx1"/>
                    </a:gs>
                  </a:gsLst>
                  <a:lin ang="5400000" scaled="0"/>
                </a:gradFill>
              </a:rPr>
            </a:br>
            <a:br>
              <a:rPr lang="en-US" sz="2856" dirty="0">
                <a:gradFill>
                  <a:gsLst>
                    <a:gs pos="2917">
                      <a:schemeClr val="tx1"/>
                    </a:gs>
                    <a:gs pos="30000">
                      <a:schemeClr val="tx1"/>
                    </a:gs>
                  </a:gsLst>
                  <a:lin ang="5400000" scaled="0"/>
                </a:gradFill>
              </a:rPr>
            </a:br>
            <a:r>
              <a:rPr lang="en-US" sz="2856" dirty="0">
                <a:gradFill>
                  <a:gsLst>
                    <a:gs pos="2917">
                      <a:schemeClr val="tx1"/>
                    </a:gs>
                    <a:gs pos="30000">
                      <a:schemeClr val="tx1"/>
                    </a:gs>
                  </a:gsLst>
                  <a:lin ang="5400000" scaled="0"/>
                </a:gradFill>
              </a:rPr>
              <a:t>Please consider filling out our survey to help support the event and to provide feedback.</a:t>
            </a:r>
          </a:p>
        </p:txBody>
      </p:sp>
    </p:spTree>
    <p:extLst>
      <p:ext uri="{BB962C8B-B14F-4D97-AF65-F5344CB8AC3E}">
        <p14:creationId xmlns:p14="http://schemas.microsoft.com/office/powerpoint/2010/main" val="996938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089973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6" y="227014"/>
            <a:ext cx="11563349" cy="77311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Tree>
    <p:extLst>
      <p:ext uri="{BB962C8B-B14F-4D97-AF65-F5344CB8AC3E}">
        <p14:creationId xmlns:p14="http://schemas.microsoft.com/office/powerpoint/2010/main" val="67478042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5B06530E-E0A4-4F5C-A2AA-6F2458366749}"/>
              </a:ext>
            </a:extLst>
          </p:cNvPr>
          <p:cNvSpPr>
            <a:spLocks noGrp="1"/>
          </p:cNvSpPr>
          <p:nvPr>
            <p:ph type="body" sz="quarter" idx="10" hasCustomPrompt="1"/>
          </p:nvPr>
        </p:nvSpPr>
        <p:spPr>
          <a:xfrm>
            <a:off x="465139" y="898383"/>
            <a:ext cx="11887195" cy="307777"/>
          </a:xfrm>
        </p:spPr>
        <p:txBody>
          <a:bodyPr wrap="square" anchor="t">
            <a:spAutoFit/>
          </a:bodyPr>
          <a:lstStyle>
            <a:lvl1pPr marL="0" indent="0">
              <a:spcBef>
                <a:spcPts val="1224"/>
              </a:spcBef>
              <a:buClr>
                <a:schemeClr val="tx1"/>
              </a:buClr>
              <a:buFont typeface="Wingdings" panose="05000000000000000000" pitchFamily="2" charset="2"/>
              <a:buNone/>
              <a:defRPr sz="2000" b="0">
                <a:solidFill>
                  <a:schemeClr val="tx2"/>
                </a:solidFill>
                <a:latin typeface="+mn-lt"/>
              </a:defRPr>
            </a:lvl1pPr>
            <a:lvl2pPr marL="255468" indent="0">
              <a:buFont typeface="Wingdings" panose="05000000000000000000" pitchFamily="2" charset="2"/>
              <a:buNone/>
              <a:defRPr sz="2400" b="0"/>
            </a:lvl2pPr>
            <a:lvl3pPr marL="450637" indent="0">
              <a:buFont typeface="Wingdings" panose="05000000000000000000" pitchFamily="2" charset="2"/>
              <a:buNone/>
              <a:tabLst/>
              <a:defRPr sz="2200" b="0"/>
            </a:lvl3pPr>
            <a:lvl4pPr marL="652155" indent="0">
              <a:buFont typeface="Wingdings" panose="05000000000000000000" pitchFamily="2" charset="2"/>
              <a:buNone/>
              <a:defRPr sz="2200" b="0"/>
            </a:lvl4pPr>
            <a:lvl5pPr marL="853672" indent="0">
              <a:buFont typeface="Wingdings" panose="05000000000000000000" pitchFamily="2" charset="2"/>
              <a:buNone/>
              <a:tabLst/>
              <a:defRPr sz="2200" b="0"/>
            </a:lvl5pPr>
          </a:lstStyle>
          <a:p>
            <a:pPr lvl="0"/>
            <a:r>
              <a:rPr lang="en-US"/>
              <a:t>Edit Master text styles</a:t>
            </a:r>
          </a:p>
        </p:txBody>
      </p:sp>
      <p:sp>
        <p:nvSpPr>
          <p:cNvPr id="5" name="Title 4">
            <a:extLst>
              <a:ext uri="{FF2B5EF4-FFF2-40B4-BE49-F238E27FC236}">
                <a16:creationId xmlns:a16="http://schemas.microsoft.com/office/drawing/2014/main" id="{87130827-37E5-8B43-ACE0-0B31DF5D983B}"/>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6346091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theme" Target="../theme/theme4.xml"/><Relationship Id="rId1"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1.xml"/><Relationship Id="rId7" Type="http://schemas.openxmlformats.org/officeDocument/2006/relationships/image" Target="../media/image1.png"/><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theme" Target="../theme/theme5.xml"/><Relationship Id="rId5" Type="http://schemas.openxmlformats.org/officeDocument/2006/relationships/slideLayout" Target="../slideLayouts/slideLayout33.xml"/><Relationship Id="rId4" Type="http://schemas.openxmlformats.org/officeDocument/2006/relationships/slideLayout" Target="../slideLayouts/slideLayout32.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21" Type="http://schemas.openxmlformats.org/officeDocument/2006/relationships/slideLayout" Target="../slideLayouts/slideLayout54.xml"/><Relationship Id="rId34" Type="http://schemas.openxmlformats.org/officeDocument/2006/relationships/slideLayout" Target="../slideLayouts/slideLayout67.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image" Target="../media/image1.png"/><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theme" Target="../theme/theme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8" Type="http://schemas.openxmlformats.org/officeDocument/2006/relationships/slideLayout" Target="../slideLayouts/slideLayout41.xml"/><Relationship Id="rId3" Type="http://schemas.openxmlformats.org/officeDocument/2006/relationships/slideLayout" Target="../slideLayouts/slideLayout3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29" Type="http://schemas.openxmlformats.org/officeDocument/2006/relationships/theme" Target="../theme/theme7.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31" Type="http://schemas.openxmlformats.org/officeDocument/2006/relationships/image" Target="../media/image35.png"/><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30" Type="http://schemas.openxmlformats.org/officeDocument/2006/relationships/image" Target="../media/image34.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441332"/>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27" cstate="print">
            <a:extLst>
              <a:ext uri="{28A0092B-C50C-407E-A947-70E740481C1C}">
                <a14:useLocalDpi xmlns:a14="http://schemas.microsoft.com/office/drawing/2010/main"/>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83" r:id="rId1"/>
    <p:sldLayoutId id="2147484592" r:id="rId2"/>
    <p:sldLayoutId id="2147484557" r:id="rId3"/>
    <p:sldLayoutId id="2147484610" r:id="rId4"/>
    <p:sldLayoutId id="2147484558" r:id="rId5"/>
    <p:sldLayoutId id="2147484559" r:id="rId6"/>
    <p:sldLayoutId id="2147484560" r:id="rId7"/>
    <p:sldLayoutId id="2147484844" r:id="rId8"/>
    <p:sldLayoutId id="2147484561" r:id="rId9"/>
    <p:sldLayoutId id="2147484562" r:id="rId10"/>
    <p:sldLayoutId id="2147484580" r:id="rId11"/>
    <p:sldLayoutId id="2147484563" r:id="rId12"/>
    <p:sldLayoutId id="2147484564" r:id="rId13"/>
    <p:sldLayoutId id="2147484566" r:id="rId14"/>
    <p:sldLayoutId id="2147484567" r:id="rId15"/>
    <p:sldLayoutId id="2147484568" r:id="rId16"/>
    <p:sldLayoutId id="2147484577" r:id="rId17"/>
    <p:sldLayoutId id="2147484570" r:id="rId18"/>
    <p:sldLayoutId id="2147484571" r:id="rId19"/>
    <p:sldLayoutId id="2147484572" r:id="rId20"/>
    <p:sldLayoutId id="2147484576" r:id="rId21"/>
    <p:sldLayoutId id="2147484574" r:id="rId22"/>
    <p:sldLayoutId id="2147484840" r:id="rId23"/>
    <p:sldLayoutId id="2147484842" r:id="rId24"/>
    <p:sldLayoutId id="2147484847" r:id="rId25"/>
  </p:sldLayoutIdLst>
  <p:transition>
    <p:fade/>
  </p:transition>
  <p:hf sldNum="0" hdr="0" ftr="0" dt="0"/>
  <p:txStyles>
    <p:titleStyle>
      <a:lvl1pPr algn="l" defTabSz="932742" rtl="0" eaLnBrk="1" latinLnBrk="0" hangingPunct="1">
        <a:lnSpc>
          <a:spcPct val="90000"/>
        </a:lnSpc>
        <a:spcBef>
          <a:spcPct val="0"/>
        </a:spcBef>
        <a:buNone/>
        <a:defRPr lang="en-US" sz="32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456988" cy="1815882"/>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B3 Segoe UI Regular 10/12</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5400000">
            <a:off x="9621909" y="2898553"/>
            <a:ext cx="6979503" cy="1188133"/>
          </a:xfrm>
          <a:prstGeom prst="rect">
            <a:avLst/>
          </a:prstGeom>
        </p:spPr>
      </p:pic>
    </p:spTree>
    <p:extLst>
      <p:ext uri="{BB962C8B-B14F-4D97-AF65-F5344CB8AC3E}">
        <p14:creationId xmlns:p14="http://schemas.microsoft.com/office/powerpoint/2010/main" val="1076321026"/>
      </p:ext>
    </p:extLst>
  </p:cSld>
  <p:clrMap bg1="lt1" tx1="dk1" bg2="lt2" tx2="dk2" accent1="accent1" accent2="accent2" accent3="accent3" accent4="accent4" accent5="accent5" accent6="accent6" hlink="hlink" folHlink="folHlink"/>
  <p:sldLayoutIdLst>
    <p:sldLayoutId id="2147484848"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576149387"/>
      </p:ext>
    </p:extLst>
  </p:cSld>
  <p:clrMap bg1="lt1" tx1="dk1" bg2="lt2" tx2="dk2" accent1="accent1" accent2="accent2" accent3="accent3" accent4="accent4" accent5="accent5" accent6="accent6" hlink="hlink" folHlink="folHlink"/>
  <p:sldLayoutIdLst>
    <p:sldLayoutId id="2147484750" r:id="rId1"/>
  </p:sldLayoutIdLst>
  <p:transition>
    <p:fade/>
  </p:transition>
  <p:hf sldNum="0" hdr="0" ft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3"/>
            <a:ext cx="11456988" cy="206210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5400000">
            <a:off x="9621909" y="2898553"/>
            <a:ext cx="6979503" cy="1188133"/>
          </a:xfrm>
          <a:prstGeom prst="rect">
            <a:avLst/>
          </a:prstGeom>
        </p:spPr>
      </p:pic>
    </p:spTree>
    <p:extLst>
      <p:ext uri="{BB962C8B-B14F-4D97-AF65-F5344CB8AC3E}">
        <p14:creationId xmlns:p14="http://schemas.microsoft.com/office/powerpoint/2010/main" val="3030874247"/>
      </p:ext>
    </p:extLst>
  </p:cSld>
  <p:clrMap bg1="lt1" tx1="dk1" bg2="lt2" tx2="dk2" accent1="accent1" accent2="accent2" accent3="accent3" accent4="accent4" accent5="accent5" accent6="accent6" hlink="hlink" folHlink="folHlink"/>
  <p:sldLayoutIdLst>
    <p:sldLayoutId id="2147484766" r:id="rId1"/>
  </p:sldLayoutIdLst>
  <p:transition>
    <p:fade/>
  </p:transition>
  <p:hf sldNum="0" hdr="0" ftr="0" dt="0"/>
  <p:txStyles>
    <p:title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675481189"/>
      </p:ext>
    </p:extLst>
  </p:cSld>
  <p:clrMap bg1="lt1" tx1="dk1" bg2="lt2" tx2="dk2" accent1="accent1" accent2="accent2" accent3="accent3" accent4="accent4" accent5="accent5" accent6="accent6" hlink="hlink" folHlink="folHlink"/>
  <p:sldLayoutIdLst>
    <p:sldLayoutId id="2147484796" r:id="rId1"/>
    <p:sldLayoutId id="2147484806" r:id="rId2"/>
    <p:sldLayoutId id="2147484817" r:id="rId3"/>
    <p:sldLayoutId id="2147484845" r:id="rId4"/>
    <p:sldLayoutId id="2147484846" r:id="rId5"/>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9"/>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456988" cy="1815882"/>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B3 Segoe UI Regular 10/12</a:t>
            </a:r>
          </a:p>
        </p:txBody>
      </p:sp>
      <p:pic>
        <p:nvPicPr>
          <p:cNvPr id="7" name="Picture 6"/>
          <p:cNvPicPr>
            <a:picLocks noChangeAspect="1"/>
          </p:cNvPicPr>
          <p:nvPr userDrawn="1"/>
        </p:nvPicPr>
        <p:blipFill>
          <a:blip r:embed="rId37" cstate="print">
            <a:extLst>
              <a:ext uri="{28A0092B-C50C-407E-A947-70E740481C1C}">
                <a14:useLocalDpi xmlns:a14="http://schemas.microsoft.com/office/drawing/2010/main" val="0"/>
              </a:ext>
            </a:extLst>
          </a:blip>
          <a:stretch>
            <a:fillRect/>
          </a:stretch>
        </p:blipFill>
        <p:spPr>
          <a:xfrm rot="5400000">
            <a:off x="9621910" y="2898554"/>
            <a:ext cx="6979503" cy="1188133"/>
          </a:xfrm>
          <a:prstGeom prst="rect">
            <a:avLst/>
          </a:prstGeom>
        </p:spPr>
      </p:pic>
    </p:spTree>
    <p:extLst>
      <p:ext uri="{BB962C8B-B14F-4D97-AF65-F5344CB8AC3E}">
        <p14:creationId xmlns:p14="http://schemas.microsoft.com/office/powerpoint/2010/main" val="3473172172"/>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 id="2147484861" r:id="rId12"/>
    <p:sldLayoutId id="2147484862" r:id="rId13"/>
    <p:sldLayoutId id="2147484863" r:id="rId14"/>
    <p:sldLayoutId id="2147484864" r:id="rId15"/>
    <p:sldLayoutId id="2147484865" r:id="rId16"/>
    <p:sldLayoutId id="2147484866" r:id="rId17"/>
    <p:sldLayoutId id="2147484867" r:id="rId18"/>
    <p:sldLayoutId id="2147484868" r:id="rId19"/>
    <p:sldLayoutId id="2147484869" r:id="rId20"/>
    <p:sldLayoutId id="2147484870" r:id="rId21"/>
    <p:sldLayoutId id="2147484871" r:id="rId22"/>
    <p:sldLayoutId id="2147484872" r:id="rId23"/>
    <p:sldLayoutId id="2147484873" r:id="rId24"/>
    <p:sldLayoutId id="2147484874" r:id="rId25"/>
    <p:sldLayoutId id="2147484875" r:id="rId26"/>
    <p:sldLayoutId id="2147484876" r:id="rId27"/>
    <p:sldLayoutId id="2147484877" r:id="rId28"/>
    <p:sldLayoutId id="2147484878" r:id="rId29"/>
    <p:sldLayoutId id="2147484879" r:id="rId30"/>
    <p:sldLayoutId id="2147484880" r:id="rId31"/>
    <p:sldLayoutId id="2147484881" r:id="rId32"/>
    <p:sldLayoutId id="2147484882" r:id="rId33"/>
    <p:sldLayoutId id="2147484883" r:id="rId34"/>
    <p:sldLayoutId id="2147484884"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32384"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384"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384"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384" rtl="0" eaLnBrk="1" fontAlgn="auto" latinLnBrk="0" hangingPunct="1">
        <a:lnSpc>
          <a:spcPct val="100000"/>
        </a:lnSpc>
        <a:spcBef>
          <a:spcPts val="0"/>
        </a:spcBef>
        <a:spcAft>
          <a:spcPts val="0"/>
        </a:spcAft>
        <a:buClrTx/>
        <a:buSzPct val="90000"/>
        <a:buFont typeface="Wingdings" panose="05000000000000000000" pitchFamily="2" charset="2"/>
        <a:buNone/>
        <a:tabLst/>
        <a:defRPr sz="1398" kern="1200" spc="0" baseline="0">
          <a:solidFill>
            <a:schemeClr val="tx2"/>
          </a:solidFill>
          <a:latin typeface="+mj-lt"/>
          <a:ea typeface="+mn-ea"/>
          <a:cs typeface="+mn-cs"/>
        </a:defRPr>
      </a:lvl3pPr>
      <a:lvl4pPr marL="0" marR="0" indent="0" algn="l" defTabSz="932384" rtl="0" eaLnBrk="1" fontAlgn="auto" latinLnBrk="0" hangingPunct="1">
        <a:lnSpc>
          <a:spcPct val="100000"/>
        </a:lnSpc>
        <a:spcBef>
          <a:spcPts val="0"/>
        </a:spcBef>
        <a:spcAft>
          <a:spcPts val="0"/>
        </a:spcAft>
        <a:buClrTx/>
        <a:buSzPct val="90000"/>
        <a:buFont typeface="Wingdings" panose="05000000000000000000" pitchFamily="2" charset="2"/>
        <a:buNone/>
        <a:tabLst/>
        <a:defRPr sz="1398" kern="1200" spc="0" baseline="0">
          <a:solidFill>
            <a:srgbClr val="000000"/>
          </a:solidFill>
          <a:latin typeface="+mn-lt"/>
          <a:ea typeface="+mn-ea"/>
          <a:cs typeface="+mn-cs"/>
        </a:defRPr>
      </a:lvl4pPr>
      <a:lvl5pPr marL="0" marR="0" indent="0" algn="l" defTabSz="932384"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0958" indent="0" algn="l" defTabSz="932384"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384"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0"/>
          <a:srcRect l="762"/>
          <a:stretch/>
        </p:blipFill>
        <p:spPr>
          <a:xfrm rot="5400000">
            <a:off x="9654779" y="2900301"/>
            <a:ext cx="6994525" cy="1193925"/>
          </a:xfrm>
          <a:prstGeom prst="rect">
            <a:avLst/>
          </a:prstGeom>
        </p:spPr>
      </p:pic>
      <p:pic>
        <p:nvPicPr>
          <p:cNvPr id="5" name="Picture 4" descr="SPARK Event logo">
            <a:extLst>
              <a:ext uri="{FF2B5EF4-FFF2-40B4-BE49-F238E27FC236}">
                <a16:creationId xmlns:a16="http://schemas.microsoft.com/office/drawing/2014/main" id="{6052AD71-7975-4051-9150-1350EFA3BB1D}"/>
              </a:ext>
            </a:extLst>
          </p:cNvPr>
          <p:cNvPicPr>
            <a:picLocks noChangeAspect="1"/>
          </p:cNvPicPr>
          <p:nvPr userDrawn="1"/>
        </p:nvPicPr>
        <p:blipFill>
          <a:blip r:embed="rId31"/>
          <a:stretch>
            <a:fillRect/>
          </a:stretch>
        </p:blipFill>
        <p:spPr>
          <a:xfrm>
            <a:off x="11431339" y="6397657"/>
            <a:ext cx="852789" cy="596867"/>
          </a:xfrm>
          <a:prstGeom prst="rect">
            <a:avLst/>
          </a:prstGeom>
        </p:spPr>
      </p:pic>
    </p:spTree>
    <p:extLst>
      <p:ext uri="{BB962C8B-B14F-4D97-AF65-F5344CB8AC3E}">
        <p14:creationId xmlns:p14="http://schemas.microsoft.com/office/powerpoint/2010/main" val="3903313834"/>
      </p:ext>
    </p:extLst>
  </p:cSld>
  <p:clrMap bg1="lt1" tx1="dk1" bg2="lt2" tx2="dk2" accent1="accent1" accent2="accent2" accent3="accent3" accent4="accent4" accent5="accent5" accent6="accent6" hlink="hlink" folHlink="folHlink"/>
  <p:sldLayoutIdLst>
    <p:sldLayoutId id="2147484886" r:id="rId1"/>
    <p:sldLayoutId id="2147484887" r:id="rId2"/>
    <p:sldLayoutId id="2147484888" r:id="rId3"/>
    <p:sldLayoutId id="2147484889" r:id="rId4"/>
    <p:sldLayoutId id="2147484890" r:id="rId5"/>
    <p:sldLayoutId id="2147484891" r:id="rId6"/>
    <p:sldLayoutId id="2147484892" r:id="rId7"/>
    <p:sldLayoutId id="2147484893" r:id="rId8"/>
    <p:sldLayoutId id="2147484894" r:id="rId9"/>
    <p:sldLayoutId id="2147484895" r:id="rId10"/>
    <p:sldLayoutId id="2147484896" r:id="rId11"/>
    <p:sldLayoutId id="2147484897" r:id="rId12"/>
    <p:sldLayoutId id="2147484898" r:id="rId13"/>
    <p:sldLayoutId id="2147484899" r:id="rId14"/>
    <p:sldLayoutId id="2147484900" r:id="rId15"/>
    <p:sldLayoutId id="2147484901" r:id="rId16"/>
    <p:sldLayoutId id="2147484902" r:id="rId17"/>
    <p:sldLayoutId id="2147484903" r:id="rId18"/>
    <p:sldLayoutId id="2147484904" r:id="rId19"/>
    <p:sldLayoutId id="2147484905" r:id="rId20"/>
    <p:sldLayoutId id="2147484906" r:id="rId21"/>
    <p:sldLayoutId id="2147484907" r:id="rId22"/>
    <p:sldLayoutId id="2147484908" r:id="rId23"/>
    <p:sldLayoutId id="2147484909" r:id="rId24"/>
    <p:sldLayoutId id="2147484910" r:id="rId25"/>
    <p:sldLayoutId id="2147484911" r:id="rId26"/>
    <p:sldLayoutId id="2147484913" r:id="rId27"/>
    <p:sldLayoutId id="2147484914" r:id="rId28"/>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65.jpeg"/><Relationship Id="rId4" Type="http://schemas.openxmlformats.org/officeDocument/2006/relationships/image" Target="../media/image64.jpeg"/></Relationships>
</file>

<file path=ppt/slides/_rels/slide100.xml.rels><?xml version="1.0" encoding="UTF-8" standalone="yes"?>
<Relationships xmlns="http://schemas.openxmlformats.org/package/2006/relationships"><Relationship Id="rId8" Type="http://schemas.openxmlformats.org/officeDocument/2006/relationships/image" Target="../media/image201.svg"/><Relationship Id="rId13" Type="http://schemas.openxmlformats.org/officeDocument/2006/relationships/image" Target="../media/image206.png"/><Relationship Id="rId18" Type="http://schemas.openxmlformats.org/officeDocument/2006/relationships/image" Target="../media/image187.png"/><Relationship Id="rId3" Type="http://schemas.openxmlformats.org/officeDocument/2006/relationships/image" Target="../media/image199.png"/><Relationship Id="rId7" Type="http://schemas.openxmlformats.org/officeDocument/2006/relationships/image" Target="../media/image200.png"/><Relationship Id="rId12" Type="http://schemas.openxmlformats.org/officeDocument/2006/relationships/image" Target="../media/image205.png"/><Relationship Id="rId17" Type="http://schemas.openxmlformats.org/officeDocument/2006/relationships/image" Target="../media/image186.png"/><Relationship Id="rId2" Type="http://schemas.openxmlformats.org/officeDocument/2006/relationships/notesSlide" Target="../notesSlides/notesSlide85.xml"/><Relationship Id="rId16" Type="http://schemas.openxmlformats.org/officeDocument/2006/relationships/image" Target="../media/image185.png"/><Relationship Id="rId20" Type="http://schemas.openxmlformats.org/officeDocument/2006/relationships/image" Target="../media/image91.png"/><Relationship Id="rId1" Type="http://schemas.openxmlformats.org/officeDocument/2006/relationships/slideLayout" Target="../slideLayouts/slideLayout25.xml"/><Relationship Id="rId6" Type="http://schemas.openxmlformats.org/officeDocument/2006/relationships/image" Target="../media/image140.svg"/><Relationship Id="rId11" Type="http://schemas.openxmlformats.org/officeDocument/2006/relationships/image" Target="../media/image204.jpeg"/><Relationship Id="rId5" Type="http://schemas.openxmlformats.org/officeDocument/2006/relationships/image" Target="../media/image139.png"/><Relationship Id="rId15" Type="http://schemas.openxmlformats.org/officeDocument/2006/relationships/image" Target="../media/image184.png"/><Relationship Id="rId10" Type="http://schemas.openxmlformats.org/officeDocument/2006/relationships/image" Target="../media/image203.svg"/><Relationship Id="rId19" Type="http://schemas.openxmlformats.org/officeDocument/2006/relationships/image" Target="../media/image207.png"/><Relationship Id="rId4" Type="http://schemas.openxmlformats.org/officeDocument/2006/relationships/image" Target="../media/image196.png"/><Relationship Id="rId9" Type="http://schemas.openxmlformats.org/officeDocument/2006/relationships/image" Target="../media/image202.png"/><Relationship Id="rId14" Type="http://schemas.openxmlformats.org/officeDocument/2006/relationships/image" Target="../media/image183.sv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85.xml"/></Relationships>
</file>

<file path=ppt/slides/_rels/slide102.xml.rels><?xml version="1.0" encoding="UTF-8" standalone="yes"?>
<Relationships xmlns="http://schemas.openxmlformats.org/package/2006/relationships"><Relationship Id="rId3" Type="http://schemas.openxmlformats.org/officeDocument/2006/relationships/image" Target="../media/image209.svg"/><Relationship Id="rId2" Type="http://schemas.openxmlformats.org/officeDocument/2006/relationships/image" Target="../media/image208.png"/><Relationship Id="rId1" Type="http://schemas.openxmlformats.org/officeDocument/2006/relationships/slideLayout" Target="../slideLayouts/slideLayout75.xml"/><Relationship Id="rId4" Type="http://schemas.openxmlformats.org/officeDocument/2006/relationships/image" Target="../media/image107.emf"/></Relationships>
</file>

<file path=ppt/slides/_rels/slide103.xml.rels><?xml version="1.0" encoding="UTF-8" standalone="yes"?>
<Relationships xmlns="http://schemas.openxmlformats.org/package/2006/relationships"><Relationship Id="rId3" Type="http://schemas.openxmlformats.org/officeDocument/2006/relationships/image" Target="../media/image208.png"/><Relationship Id="rId7" Type="http://schemas.openxmlformats.org/officeDocument/2006/relationships/image" Target="../media/image104.svg"/><Relationship Id="rId2" Type="http://schemas.openxmlformats.org/officeDocument/2006/relationships/notesSlide" Target="../notesSlides/notesSlide87.xml"/><Relationship Id="rId1" Type="http://schemas.openxmlformats.org/officeDocument/2006/relationships/slideLayout" Target="../slideLayouts/slideLayout75.xml"/><Relationship Id="rId6" Type="http://schemas.openxmlformats.org/officeDocument/2006/relationships/image" Target="../media/image103.png"/><Relationship Id="rId5" Type="http://schemas.openxmlformats.org/officeDocument/2006/relationships/image" Target="../media/image107.emf"/><Relationship Id="rId4" Type="http://schemas.openxmlformats.org/officeDocument/2006/relationships/image" Target="../media/image209.svg"/></Relationships>
</file>

<file path=ppt/slides/_rels/slide104.xml.rels><?xml version="1.0" encoding="UTF-8" standalone="yes"?>
<Relationships xmlns="http://schemas.openxmlformats.org/package/2006/relationships"><Relationship Id="rId3" Type="http://schemas.openxmlformats.org/officeDocument/2006/relationships/image" Target="../media/image211.svg"/><Relationship Id="rId2" Type="http://schemas.openxmlformats.org/officeDocument/2006/relationships/image" Target="../media/image210.png"/><Relationship Id="rId1" Type="http://schemas.openxmlformats.org/officeDocument/2006/relationships/slideLayout" Target="../slideLayouts/slideLayout75.xml"/></Relationships>
</file>

<file path=ppt/slides/_rels/slide105.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88.xml"/><Relationship Id="rId1" Type="http://schemas.openxmlformats.org/officeDocument/2006/relationships/slideLayout" Target="../slideLayouts/slideLayout75.xml"/></Relationships>
</file>

<file path=ppt/slides/_rels/slide106.xml.rels><?xml version="1.0" encoding="UTF-8" standalone="yes"?>
<Relationships xmlns="http://schemas.openxmlformats.org/package/2006/relationships"><Relationship Id="rId2" Type="http://schemas.openxmlformats.org/officeDocument/2006/relationships/image" Target="../media/image213.jpeg"/><Relationship Id="rId1" Type="http://schemas.openxmlformats.org/officeDocument/2006/relationships/slideLayout" Target="../slideLayouts/slideLayout7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96.xml"/></Relationships>
</file>

<file path=ppt/slides/_rels/slide108.xml.rels><?xml version="1.0" encoding="UTF-8" standalone="yes"?>
<Relationships xmlns="http://schemas.openxmlformats.org/package/2006/relationships"><Relationship Id="rId2" Type="http://schemas.openxmlformats.org/officeDocument/2006/relationships/image" Target="../media/image213.jpeg"/><Relationship Id="rId1" Type="http://schemas.openxmlformats.org/officeDocument/2006/relationships/slideLayout" Target="../slideLayouts/slideLayout77.xml"/></Relationships>
</file>

<file path=ppt/slides/_rels/slide109.xml.rels><?xml version="1.0" encoding="UTF-8" standalone="yes"?>
<Relationships xmlns="http://schemas.openxmlformats.org/package/2006/relationships"><Relationship Id="rId2" Type="http://schemas.openxmlformats.org/officeDocument/2006/relationships/image" Target="../media/image214.jpeg"/><Relationship Id="rId1" Type="http://schemas.openxmlformats.org/officeDocument/2006/relationships/slideLayout" Target="../slideLayouts/slideLayout77.xml"/></Relationships>
</file>

<file path=ppt/slides/_rels/slide11.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8.jpe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svg"/><Relationship Id="rId14" Type="http://schemas.openxmlformats.org/officeDocument/2006/relationships/image" Target="../media/image7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95.xml"/></Relationships>
</file>

<file path=ppt/slides/_rels/slide1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1.xml"/><Relationship Id="rId1" Type="http://schemas.openxmlformats.org/officeDocument/2006/relationships/slideLayout" Target="../slideLayouts/slideLayout7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81.emf"/><Relationship Id="rId4" Type="http://schemas.openxmlformats.org/officeDocument/2006/relationships/image" Target="../media/image80.emf"/></Relationships>
</file>

<file path=ppt/slides/_rels/slide14.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openxmlformats.org/officeDocument/2006/relationships/image" Target="../media/image85.emf"/><Relationship Id="rId5" Type="http://schemas.openxmlformats.org/officeDocument/2006/relationships/image" Target="../media/image84.emf"/><Relationship Id="rId4" Type="http://schemas.openxmlformats.org/officeDocument/2006/relationships/image" Target="../media/image83.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15.xml"/><Relationship Id="rId1" Type="http://schemas.openxmlformats.org/officeDocument/2006/relationships/slideLayout" Target="../slideLayouts/slideLayout23.xml"/><Relationship Id="rId6" Type="http://schemas.openxmlformats.org/officeDocument/2006/relationships/image" Target="../media/image89.emf"/><Relationship Id="rId5" Type="http://schemas.openxmlformats.org/officeDocument/2006/relationships/image" Target="../media/image88.emf"/><Relationship Id="rId4" Type="http://schemas.openxmlformats.org/officeDocument/2006/relationships/image" Target="../media/image87.png"/></Relationships>
</file>

<file path=ppt/slides/_rels/slide18.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93.png"/><Relationship Id="rId5" Type="http://schemas.openxmlformats.org/officeDocument/2006/relationships/image" Target="../media/image92.png"/><Relationship Id="rId10" Type="http://schemas.openxmlformats.org/officeDocument/2006/relationships/image" Target="../media/image97.svg"/><Relationship Id="rId4" Type="http://schemas.openxmlformats.org/officeDocument/2006/relationships/image" Target="../media/image91.png"/><Relationship Id="rId9" Type="http://schemas.openxmlformats.org/officeDocument/2006/relationships/image" Target="../media/image9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18.xml"/><Relationship Id="rId1" Type="http://schemas.openxmlformats.org/officeDocument/2006/relationships/slideLayout" Target="../slideLayouts/slideLayout23.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21.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103.png"/><Relationship Id="rId7" Type="http://schemas.openxmlformats.org/officeDocument/2006/relationships/image" Target="../media/image102.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106.png"/><Relationship Id="rId11" Type="http://schemas.openxmlformats.org/officeDocument/2006/relationships/image" Target="../media/image84.emf"/><Relationship Id="rId5" Type="http://schemas.openxmlformats.org/officeDocument/2006/relationships/image" Target="../media/image105.emf"/><Relationship Id="rId10" Type="http://schemas.openxmlformats.org/officeDocument/2006/relationships/image" Target="../media/image107.emf"/><Relationship Id="rId4" Type="http://schemas.openxmlformats.org/officeDocument/2006/relationships/image" Target="../media/image104.svg"/><Relationship Id="rId9" Type="http://schemas.openxmlformats.org/officeDocument/2006/relationships/image" Target="../media/image97.svg"/></Relationships>
</file>

<file path=ppt/slides/_rels/slide22.xml.rels><?xml version="1.0" encoding="UTF-8" standalone="yes"?>
<Relationships xmlns="http://schemas.openxmlformats.org/package/2006/relationships"><Relationship Id="rId8" Type="http://schemas.openxmlformats.org/officeDocument/2006/relationships/image" Target="../media/image105.emf"/><Relationship Id="rId3" Type="http://schemas.openxmlformats.org/officeDocument/2006/relationships/image" Target="../media/image103.png"/><Relationship Id="rId7" Type="http://schemas.openxmlformats.org/officeDocument/2006/relationships/image" Target="../media/image84.emf"/><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97.svg"/><Relationship Id="rId5" Type="http://schemas.openxmlformats.org/officeDocument/2006/relationships/image" Target="../media/image96.png"/><Relationship Id="rId10" Type="http://schemas.openxmlformats.org/officeDocument/2006/relationships/image" Target="../media/image98.png"/><Relationship Id="rId4" Type="http://schemas.openxmlformats.org/officeDocument/2006/relationships/image" Target="../media/image104.svg"/><Relationship Id="rId9" Type="http://schemas.openxmlformats.org/officeDocument/2006/relationships/image" Target="../media/image106.png"/></Relationships>
</file>

<file path=ppt/slides/_rels/slide23.xml.rels><?xml version="1.0" encoding="UTF-8" standalone="yes"?>
<Relationships xmlns="http://schemas.openxmlformats.org/package/2006/relationships"><Relationship Id="rId8" Type="http://schemas.openxmlformats.org/officeDocument/2006/relationships/image" Target="../media/image84.emf"/><Relationship Id="rId3" Type="http://schemas.openxmlformats.org/officeDocument/2006/relationships/image" Target="../media/image103.png"/><Relationship Id="rId7" Type="http://schemas.openxmlformats.org/officeDocument/2006/relationships/image" Target="../media/image97.sv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96.png"/><Relationship Id="rId11" Type="http://schemas.openxmlformats.org/officeDocument/2006/relationships/image" Target="../media/image94.png"/><Relationship Id="rId5" Type="http://schemas.openxmlformats.org/officeDocument/2006/relationships/image" Target="../media/image106.png"/><Relationship Id="rId10" Type="http://schemas.openxmlformats.org/officeDocument/2006/relationships/image" Target="../media/image93.png"/><Relationship Id="rId4" Type="http://schemas.openxmlformats.org/officeDocument/2006/relationships/image" Target="../media/image104.svg"/><Relationship Id="rId9" Type="http://schemas.openxmlformats.org/officeDocument/2006/relationships/image" Target="../media/image10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91.png"/><Relationship Id="rId3" Type="http://schemas.openxmlformats.org/officeDocument/2006/relationships/image" Target="../media/image96.png"/><Relationship Id="rId7" Type="http://schemas.openxmlformats.org/officeDocument/2006/relationships/image" Target="../media/image111.png"/><Relationship Id="rId12" Type="http://schemas.openxmlformats.org/officeDocument/2006/relationships/image" Target="../media/image92.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110.svg"/><Relationship Id="rId11" Type="http://schemas.openxmlformats.org/officeDocument/2006/relationships/image" Target="../media/image115.png"/><Relationship Id="rId5" Type="http://schemas.openxmlformats.org/officeDocument/2006/relationships/image" Target="../media/image109.png"/><Relationship Id="rId15" Type="http://schemas.openxmlformats.org/officeDocument/2006/relationships/image" Target="../media/image117.svg"/><Relationship Id="rId10" Type="http://schemas.openxmlformats.org/officeDocument/2006/relationships/image" Target="../media/image114.png"/><Relationship Id="rId4" Type="http://schemas.openxmlformats.org/officeDocument/2006/relationships/image" Target="../media/image97.svg"/><Relationship Id="rId9" Type="http://schemas.openxmlformats.org/officeDocument/2006/relationships/image" Target="../media/image113.svg"/><Relationship Id="rId14" Type="http://schemas.openxmlformats.org/officeDocument/2006/relationships/image" Target="../media/image116.png"/></Relationships>
</file>

<file path=ppt/slides/_rels/slide2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4.xml"/><Relationship Id="rId1" Type="http://schemas.openxmlformats.org/officeDocument/2006/relationships/slideLayout" Target="../slideLayouts/slideLayout23.xml"/><Relationship Id="rId5" Type="http://schemas.openxmlformats.org/officeDocument/2006/relationships/image" Target="../media/image119.svg"/><Relationship Id="rId4" Type="http://schemas.openxmlformats.org/officeDocument/2006/relationships/image" Target="../media/image118.png"/></Relationships>
</file>

<file path=ppt/slides/_rels/slide27.xml.rels><?xml version="1.0" encoding="UTF-8" standalone="yes"?>
<Relationships xmlns="http://schemas.openxmlformats.org/package/2006/relationships"><Relationship Id="rId8" Type="http://schemas.openxmlformats.org/officeDocument/2006/relationships/image" Target="../media/image105.emf"/><Relationship Id="rId3" Type="http://schemas.openxmlformats.org/officeDocument/2006/relationships/image" Target="../media/image103.png"/><Relationship Id="rId7" Type="http://schemas.openxmlformats.org/officeDocument/2006/relationships/image" Target="../media/image84.emf"/><Relationship Id="rId12" Type="http://schemas.openxmlformats.org/officeDocument/2006/relationships/image" Target="../media/image79.emf"/><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107.emf"/><Relationship Id="rId11" Type="http://schemas.openxmlformats.org/officeDocument/2006/relationships/image" Target="../media/image122.svg"/><Relationship Id="rId5" Type="http://schemas.openxmlformats.org/officeDocument/2006/relationships/image" Target="../media/image102.png"/><Relationship Id="rId10" Type="http://schemas.openxmlformats.org/officeDocument/2006/relationships/image" Target="../media/image121.png"/><Relationship Id="rId4" Type="http://schemas.openxmlformats.org/officeDocument/2006/relationships/image" Target="../media/image104.svg"/><Relationship Id="rId9" Type="http://schemas.openxmlformats.org/officeDocument/2006/relationships/image" Target="../media/image12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xml"/><Relationship Id="rId1" Type="http://schemas.openxmlformats.org/officeDocument/2006/relationships/slideLayout" Target="../slideLayouts/slideLayout65.xml"/><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55.emf"/></Relationships>
</file>

<file path=ppt/slides/_rels/slide3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25.png"/><Relationship Id="rId2" Type="http://schemas.openxmlformats.org/officeDocument/2006/relationships/notesSlide" Target="../notesSlides/notesSlide29.xml"/><Relationship Id="rId1" Type="http://schemas.openxmlformats.org/officeDocument/2006/relationships/slideLayout" Target="../slideLayouts/slideLayout23.xml"/><Relationship Id="rId6" Type="http://schemas.openxmlformats.org/officeDocument/2006/relationships/image" Target="../media/image100.png"/><Relationship Id="rId5" Type="http://schemas.openxmlformats.org/officeDocument/2006/relationships/image" Target="../media/image124.png"/><Relationship Id="rId4" Type="http://schemas.openxmlformats.org/officeDocument/2006/relationships/image" Target="../media/image98.png"/></Relationships>
</file>

<file path=ppt/slides/_rels/slide33.xml.rels><?xml version="1.0" encoding="UTF-8" standalone="yes"?>
<Relationships xmlns="http://schemas.openxmlformats.org/package/2006/relationships"><Relationship Id="rId8" Type="http://schemas.openxmlformats.org/officeDocument/2006/relationships/image" Target="../media/image122.svg"/><Relationship Id="rId3" Type="http://schemas.openxmlformats.org/officeDocument/2006/relationships/image" Target="../media/image90.png"/><Relationship Id="rId7" Type="http://schemas.openxmlformats.org/officeDocument/2006/relationships/image" Target="../media/image121.pn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126.svg"/><Relationship Id="rId5" Type="http://schemas.openxmlformats.org/officeDocument/2006/relationships/image" Target="../media/image109.png"/><Relationship Id="rId4" Type="http://schemas.openxmlformats.org/officeDocument/2006/relationships/image" Target="../media/image91.png"/><Relationship Id="rId9" Type="http://schemas.openxmlformats.org/officeDocument/2006/relationships/image" Target="../media/image92.png"/></Relationships>
</file>

<file path=ppt/slides/_rels/slide34.xml.rels><?xml version="1.0" encoding="UTF-8" standalone="yes"?>
<Relationships xmlns="http://schemas.openxmlformats.org/package/2006/relationships"><Relationship Id="rId8" Type="http://schemas.openxmlformats.org/officeDocument/2006/relationships/image" Target="../media/image107.emf"/><Relationship Id="rId3" Type="http://schemas.openxmlformats.org/officeDocument/2006/relationships/image" Target="../media/image103.png"/><Relationship Id="rId7" Type="http://schemas.openxmlformats.org/officeDocument/2006/relationships/image" Target="../media/image102.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106.png"/><Relationship Id="rId5" Type="http://schemas.openxmlformats.org/officeDocument/2006/relationships/image" Target="../media/image105.emf"/><Relationship Id="rId10" Type="http://schemas.openxmlformats.org/officeDocument/2006/relationships/image" Target="../media/image79.emf"/><Relationship Id="rId4" Type="http://schemas.openxmlformats.org/officeDocument/2006/relationships/image" Target="../media/image104.svg"/><Relationship Id="rId9" Type="http://schemas.openxmlformats.org/officeDocument/2006/relationships/image" Target="../media/image84.emf"/></Relationships>
</file>

<file path=ppt/slides/_rels/slide35.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90.png"/><Relationship Id="rId7" Type="http://schemas.openxmlformats.org/officeDocument/2006/relationships/image" Target="../media/image95.png"/><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101.png"/><Relationship Id="rId5" Type="http://schemas.openxmlformats.org/officeDocument/2006/relationships/image" Target="../media/image93.png"/><Relationship Id="rId4" Type="http://schemas.openxmlformats.org/officeDocument/2006/relationships/image" Target="../media/image91.png"/></Relationships>
</file>

<file path=ppt/slides/_rels/slide36.xml.rels><?xml version="1.0" encoding="UTF-8" standalone="yes"?>
<Relationships xmlns="http://schemas.openxmlformats.org/package/2006/relationships"><Relationship Id="rId8" Type="http://schemas.openxmlformats.org/officeDocument/2006/relationships/image" Target="../media/image84.emf"/><Relationship Id="rId13" Type="http://schemas.openxmlformats.org/officeDocument/2006/relationships/image" Target="../media/image92.png"/><Relationship Id="rId18" Type="http://schemas.openxmlformats.org/officeDocument/2006/relationships/hyperlink" Target="https://docs.microsoft.com/en-us/azure/migrate/how-to-create-group-machine-dependencies#query-dependency-data-in-azure-monitor" TargetMode="External"/><Relationship Id="rId3" Type="http://schemas.openxmlformats.org/officeDocument/2006/relationships/image" Target="../media/image103.png"/><Relationship Id="rId7" Type="http://schemas.openxmlformats.org/officeDocument/2006/relationships/image" Target="../media/image107.emf"/><Relationship Id="rId12" Type="http://schemas.openxmlformats.org/officeDocument/2006/relationships/image" Target="../media/image124.png"/><Relationship Id="rId17" Type="http://schemas.openxmlformats.org/officeDocument/2006/relationships/hyperlink" Target="https://docs.microsoft.com/en-us/azure/migrate/concepts-dependency-visualization#agent-based-analysis" TargetMode="External"/><Relationship Id="rId2" Type="http://schemas.openxmlformats.org/officeDocument/2006/relationships/notesSlide" Target="../notesSlides/notesSlide33.xml"/><Relationship Id="rId16" Type="http://schemas.openxmlformats.org/officeDocument/2006/relationships/hyperlink" Target="https://docs.microsoft.com/en-us/azure/migrate/migrate-support-matrix-vmware" TargetMode="External"/><Relationship Id="rId1" Type="http://schemas.openxmlformats.org/officeDocument/2006/relationships/slideLayout" Target="../slideLayouts/slideLayout8.xml"/><Relationship Id="rId6" Type="http://schemas.openxmlformats.org/officeDocument/2006/relationships/image" Target="../media/image106.png"/><Relationship Id="rId11" Type="http://schemas.openxmlformats.org/officeDocument/2006/relationships/image" Target="../media/image95.png"/><Relationship Id="rId5" Type="http://schemas.openxmlformats.org/officeDocument/2006/relationships/image" Target="../media/image105.emf"/><Relationship Id="rId15" Type="http://schemas.openxmlformats.org/officeDocument/2006/relationships/image" Target="../media/image128.svg"/><Relationship Id="rId10" Type="http://schemas.openxmlformats.org/officeDocument/2006/relationships/image" Target="../media/image101.png"/><Relationship Id="rId4" Type="http://schemas.openxmlformats.org/officeDocument/2006/relationships/image" Target="../media/image104.svg"/><Relationship Id="rId9" Type="http://schemas.openxmlformats.org/officeDocument/2006/relationships/image" Target="../media/image93.png"/><Relationship Id="rId14" Type="http://schemas.openxmlformats.org/officeDocument/2006/relationships/image" Target="../media/image12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3.xml"/></Relationships>
</file>

<file path=ppt/slides/_rels/slide40.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notesSlide" Target="../notesSlides/notesSlide35.xml"/><Relationship Id="rId1" Type="http://schemas.openxmlformats.org/officeDocument/2006/relationships/slideLayout" Target="../slideLayouts/slideLayout23.xml"/><Relationship Id="rId6" Type="http://schemas.openxmlformats.org/officeDocument/2006/relationships/image" Target="../media/image132.png"/><Relationship Id="rId5" Type="http://schemas.openxmlformats.org/officeDocument/2006/relationships/image" Target="../media/image131.emf"/><Relationship Id="rId4" Type="http://schemas.openxmlformats.org/officeDocument/2006/relationships/image" Target="../media/image130.emf"/></Relationships>
</file>

<file path=ppt/slides/_rels/slide4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101.png"/><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image" Target="../media/image93.png"/><Relationship Id="rId5" Type="http://schemas.openxmlformats.org/officeDocument/2006/relationships/image" Target="../media/image92.png"/><Relationship Id="rId10" Type="http://schemas.openxmlformats.org/officeDocument/2006/relationships/image" Target="../media/image113.svg"/><Relationship Id="rId4" Type="http://schemas.openxmlformats.org/officeDocument/2006/relationships/image" Target="../media/image91.png"/><Relationship Id="rId9" Type="http://schemas.openxmlformats.org/officeDocument/2006/relationships/image" Target="../media/image112.png"/></Relationships>
</file>

<file path=ppt/slides/_rels/slide42.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3.png"/><Relationship Id="rId7" Type="http://schemas.openxmlformats.org/officeDocument/2006/relationships/image" Target="../media/image107.emf"/><Relationship Id="rId2" Type="http://schemas.openxmlformats.org/officeDocument/2006/relationships/notesSlide" Target="../notesSlides/notesSlide37.xml"/><Relationship Id="rId1" Type="http://schemas.openxmlformats.org/officeDocument/2006/relationships/slideLayout" Target="../slideLayouts/slideLayout8.xml"/><Relationship Id="rId6" Type="http://schemas.openxmlformats.org/officeDocument/2006/relationships/image" Target="../media/image106.png"/><Relationship Id="rId5" Type="http://schemas.openxmlformats.org/officeDocument/2006/relationships/image" Target="../media/image105.emf"/><Relationship Id="rId4" Type="http://schemas.openxmlformats.org/officeDocument/2006/relationships/image" Target="../media/image104.svg"/><Relationship Id="rId9" Type="http://schemas.openxmlformats.org/officeDocument/2006/relationships/image" Target="../media/image113.svg"/></Relationships>
</file>

<file path=ppt/slides/_rels/slide43.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notesSlide" Target="../notesSlides/notesSlide38.xml"/><Relationship Id="rId1" Type="http://schemas.openxmlformats.org/officeDocument/2006/relationships/slideLayout" Target="../slideLayouts/slideLayout8.xml"/><Relationship Id="rId5" Type="http://schemas.openxmlformats.org/officeDocument/2006/relationships/image" Target="../media/image135.emf"/><Relationship Id="rId4" Type="http://schemas.openxmlformats.org/officeDocument/2006/relationships/image" Target="../media/image134.emf"/></Relationships>
</file>

<file path=ppt/slides/_rels/slide44.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notesSlide" Target="../notesSlides/notesSlide39.xml"/><Relationship Id="rId1" Type="http://schemas.openxmlformats.org/officeDocument/2006/relationships/slideLayout" Target="../slideLayouts/slideLayout8.xml"/><Relationship Id="rId5" Type="http://schemas.openxmlformats.org/officeDocument/2006/relationships/image" Target="../media/image135.emf"/><Relationship Id="rId4" Type="http://schemas.openxmlformats.org/officeDocument/2006/relationships/image" Target="../media/image134.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8" Type="http://schemas.openxmlformats.org/officeDocument/2006/relationships/image" Target="../media/image105.emf"/><Relationship Id="rId3" Type="http://schemas.openxmlformats.org/officeDocument/2006/relationships/image" Target="../media/image138.png"/><Relationship Id="rId7" Type="http://schemas.openxmlformats.org/officeDocument/2006/relationships/image" Target="../media/image142.png"/><Relationship Id="rId12" Type="http://schemas.openxmlformats.org/officeDocument/2006/relationships/image" Target="../media/image110.svg"/><Relationship Id="rId2" Type="http://schemas.openxmlformats.org/officeDocument/2006/relationships/notesSlide" Target="../notesSlides/notesSlide44.xml"/><Relationship Id="rId1" Type="http://schemas.openxmlformats.org/officeDocument/2006/relationships/slideLayout" Target="../slideLayouts/slideLayout25.xml"/><Relationship Id="rId6" Type="http://schemas.openxmlformats.org/officeDocument/2006/relationships/image" Target="../media/image141.png"/><Relationship Id="rId11" Type="http://schemas.openxmlformats.org/officeDocument/2006/relationships/image" Target="../media/image109.png"/><Relationship Id="rId5" Type="http://schemas.openxmlformats.org/officeDocument/2006/relationships/image" Target="../media/image140.svg"/><Relationship Id="rId10" Type="http://schemas.openxmlformats.org/officeDocument/2006/relationships/image" Target="../media/image107.emf"/><Relationship Id="rId4" Type="http://schemas.openxmlformats.org/officeDocument/2006/relationships/image" Target="../media/image139.png"/><Relationship Id="rId9" Type="http://schemas.openxmlformats.org/officeDocument/2006/relationships/image" Target="../media/image111.png"/></Relationships>
</file>

<file path=ppt/slides/_rels/slide52.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8.xml"/><Relationship Id="rId1" Type="http://schemas.openxmlformats.org/officeDocument/2006/relationships/slideLayout" Target="../slideLayouts/slideLayout23.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50.xml"/><Relationship Id="rId1" Type="http://schemas.openxmlformats.org/officeDocument/2006/relationships/slideLayout" Target="../slideLayouts/slideLayout23.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78.xml"/></Relationships>
</file>

<file path=ppt/slides/_rels/slide60.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52.xml"/><Relationship Id="rId1" Type="http://schemas.openxmlformats.org/officeDocument/2006/relationships/slideLayout" Target="../slideLayouts/slideLayout23.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3.xml"/><Relationship Id="rId1" Type="http://schemas.openxmlformats.org/officeDocument/2006/relationships/slideLayout" Target="../slideLayouts/slideLayout33.xml"/><Relationship Id="rId5" Type="http://schemas.openxmlformats.org/officeDocument/2006/relationships/image" Target="../media/image92.png"/><Relationship Id="rId4" Type="http://schemas.openxmlformats.org/officeDocument/2006/relationships/image" Target="../media/image91.png"/></Relationships>
</file>

<file path=ppt/slides/_rels/slide63.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151.svg"/><Relationship Id="rId18" Type="http://schemas.openxmlformats.org/officeDocument/2006/relationships/image" Target="../media/image103.png"/><Relationship Id="rId3" Type="http://schemas.openxmlformats.org/officeDocument/2006/relationships/image" Target="../media/image105.emf"/><Relationship Id="rId7" Type="http://schemas.openxmlformats.org/officeDocument/2006/relationships/image" Target="../media/image84.emf"/><Relationship Id="rId12" Type="http://schemas.openxmlformats.org/officeDocument/2006/relationships/image" Target="../media/image150.png"/><Relationship Id="rId17" Type="http://schemas.openxmlformats.org/officeDocument/2006/relationships/image" Target="../media/image155.svg"/><Relationship Id="rId2" Type="http://schemas.openxmlformats.org/officeDocument/2006/relationships/notesSlide" Target="../notesSlides/notesSlide54.xml"/><Relationship Id="rId16" Type="http://schemas.openxmlformats.org/officeDocument/2006/relationships/image" Target="../media/image154.png"/><Relationship Id="rId1" Type="http://schemas.openxmlformats.org/officeDocument/2006/relationships/slideLayout" Target="../slideLayouts/slideLayout33.xml"/><Relationship Id="rId6" Type="http://schemas.openxmlformats.org/officeDocument/2006/relationships/image" Target="../media/image107.emf"/><Relationship Id="rId11" Type="http://schemas.openxmlformats.org/officeDocument/2006/relationships/image" Target="../media/image149.svg"/><Relationship Id="rId5" Type="http://schemas.openxmlformats.org/officeDocument/2006/relationships/image" Target="../media/image102.png"/><Relationship Id="rId15" Type="http://schemas.openxmlformats.org/officeDocument/2006/relationships/image" Target="../media/image153.svg"/><Relationship Id="rId10" Type="http://schemas.openxmlformats.org/officeDocument/2006/relationships/image" Target="../media/image148.png"/><Relationship Id="rId19" Type="http://schemas.openxmlformats.org/officeDocument/2006/relationships/image" Target="../media/image104.svg"/><Relationship Id="rId4" Type="http://schemas.openxmlformats.org/officeDocument/2006/relationships/image" Target="../media/image106.png"/><Relationship Id="rId9" Type="http://schemas.openxmlformats.org/officeDocument/2006/relationships/image" Target="../media/image147.svg"/><Relationship Id="rId14" Type="http://schemas.openxmlformats.org/officeDocument/2006/relationships/image" Target="../media/image152.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3" Type="http://schemas.openxmlformats.org/officeDocument/2006/relationships/image" Target="../media/image156.emf"/><Relationship Id="rId2" Type="http://schemas.openxmlformats.org/officeDocument/2006/relationships/notesSlide" Target="../notesSlides/notesSlide56.xml"/><Relationship Id="rId1" Type="http://schemas.openxmlformats.org/officeDocument/2006/relationships/slideLayout" Target="../slideLayouts/slideLayout23.xml"/><Relationship Id="rId4" Type="http://schemas.openxmlformats.org/officeDocument/2006/relationships/image" Target="../media/image157.emf"/></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8.xml"/><Relationship Id="rId1" Type="http://schemas.openxmlformats.org/officeDocument/2006/relationships/slideLayout" Target="../slideLayouts/slideLayout33.xml"/><Relationship Id="rId6" Type="http://schemas.openxmlformats.org/officeDocument/2006/relationships/image" Target="../media/image158.png"/><Relationship Id="rId5" Type="http://schemas.openxmlformats.org/officeDocument/2006/relationships/image" Target="../media/image92.png"/><Relationship Id="rId4" Type="http://schemas.openxmlformats.org/officeDocument/2006/relationships/image" Target="../media/image91.png"/></Relationships>
</file>

<file path=ppt/slides/_rels/slide68.xml.rels><?xml version="1.0" encoding="UTF-8" standalone="yes"?>
<Relationships xmlns="http://schemas.openxmlformats.org/package/2006/relationships"><Relationship Id="rId8" Type="http://schemas.openxmlformats.org/officeDocument/2006/relationships/image" Target="../media/image147.svg"/><Relationship Id="rId13" Type="http://schemas.openxmlformats.org/officeDocument/2006/relationships/image" Target="../media/image152.png"/><Relationship Id="rId18" Type="http://schemas.openxmlformats.org/officeDocument/2006/relationships/image" Target="../media/image104.svg"/><Relationship Id="rId3" Type="http://schemas.openxmlformats.org/officeDocument/2006/relationships/image" Target="../media/image105.emf"/><Relationship Id="rId7" Type="http://schemas.openxmlformats.org/officeDocument/2006/relationships/image" Target="../media/image146.png"/><Relationship Id="rId12" Type="http://schemas.openxmlformats.org/officeDocument/2006/relationships/image" Target="../media/image151.svg"/><Relationship Id="rId17" Type="http://schemas.openxmlformats.org/officeDocument/2006/relationships/image" Target="../media/image103.png"/><Relationship Id="rId2" Type="http://schemas.openxmlformats.org/officeDocument/2006/relationships/notesSlide" Target="../notesSlides/notesSlide59.xml"/><Relationship Id="rId16" Type="http://schemas.openxmlformats.org/officeDocument/2006/relationships/image" Target="../media/image155.svg"/><Relationship Id="rId1" Type="http://schemas.openxmlformats.org/officeDocument/2006/relationships/slideLayout" Target="../slideLayouts/slideLayout33.xml"/><Relationship Id="rId6" Type="http://schemas.openxmlformats.org/officeDocument/2006/relationships/image" Target="../media/image107.emf"/><Relationship Id="rId11" Type="http://schemas.openxmlformats.org/officeDocument/2006/relationships/image" Target="../media/image150.png"/><Relationship Id="rId5" Type="http://schemas.openxmlformats.org/officeDocument/2006/relationships/image" Target="../media/image102.png"/><Relationship Id="rId15" Type="http://schemas.openxmlformats.org/officeDocument/2006/relationships/image" Target="../media/image154.png"/><Relationship Id="rId10" Type="http://schemas.openxmlformats.org/officeDocument/2006/relationships/image" Target="../media/image149.svg"/><Relationship Id="rId19" Type="http://schemas.openxmlformats.org/officeDocument/2006/relationships/image" Target="../media/image84.emf"/><Relationship Id="rId4" Type="http://schemas.openxmlformats.org/officeDocument/2006/relationships/image" Target="../media/image106.png"/><Relationship Id="rId9" Type="http://schemas.openxmlformats.org/officeDocument/2006/relationships/image" Target="../media/image148.png"/><Relationship Id="rId14" Type="http://schemas.openxmlformats.org/officeDocument/2006/relationships/image" Target="../media/image153.sv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xml"/><Relationship Id="rId1" Type="http://schemas.openxmlformats.org/officeDocument/2006/relationships/slideLayout" Target="../slideLayouts/slideLayout74.xml"/><Relationship Id="rId4" Type="http://schemas.openxmlformats.org/officeDocument/2006/relationships/image" Target="../media/image60.svg"/></Relationships>
</file>

<file path=ppt/slides/_rels/slide7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0.xml"/><Relationship Id="rId1" Type="http://schemas.openxmlformats.org/officeDocument/2006/relationships/slideLayout" Target="../slideLayouts/slideLayout23.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105.emf"/></Relationships>
</file>

<file path=ppt/slides/_rels/slide71.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98.png"/><Relationship Id="rId3" Type="http://schemas.openxmlformats.org/officeDocument/2006/relationships/image" Target="../media/image106.png"/><Relationship Id="rId7" Type="http://schemas.openxmlformats.org/officeDocument/2006/relationships/image" Target="../media/image149.svg"/><Relationship Id="rId12" Type="http://schemas.openxmlformats.org/officeDocument/2006/relationships/image" Target="../media/image105.emf"/><Relationship Id="rId2" Type="http://schemas.openxmlformats.org/officeDocument/2006/relationships/notesSlide" Target="../notesSlides/notesSlide61.xml"/><Relationship Id="rId1" Type="http://schemas.openxmlformats.org/officeDocument/2006/relationships/slideLayout" Target="../slideLayouts/slideLayout23.xml"/><Relationship Id="rId6" Type="http://schemas.openxmlformats.org/officeDocument/2006/relationships/image" Target="../media/image148.png"/><Relationship Id="rId11" Type="http://schemas.openxmlformats.org/officeDocument/2006/relationships/image" Target="../media/image104.svg"/><Relationship Id="rId5" Type="http://schemas.openxmlformats.org/officeDocument/2006/relationships/image" Target="../media/image147.svg"/><Relationship Id="rId10" Type="http://schemas.openxmlformats.org/officeDocument/2006/relationships/image" Target="../media/image103.png"/><Relationship Id="rId4" Type="http://schemas.openxmlformats.org/officeDocument/2006/relationships/image" Target="../media/image146.png"/><Relationship Id="rId9" Type="http://schemas.openxmlformats.org/officeDocument/2006/relationships/image" Target="../media/image155.sv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3.xml"/><Relationship Id="rId1" Type="http://schemas.openxmlformats.org/officeDocument/2006/relationships/slideLayout" Target="../slideLayouts/slideLayout8.xml"/><Relationship Id="rId5" Type="http://schemas.openxmlformats.org/officeDocument/2006/relationships/image" Target="../media/image91.png"/><Relationship Id="rId4" Type="http://schemas.openxmlformats.org/officeDocument/2006/relationships/image" Target="../media/image90.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01.png"/><Relationship Id="rId3" Type="http://schemas.openxmlformats.org/officeDocument/2006/relationships/image" Target="../media/image106.png"/><Relationship Id="rId7" Type="http://schemas.openxmlformats.org/officeDocument/2006/relationships/image" Target="../media/image149.svg"/><Relationship Id="rId12" Type="http://schemas.openxmlformats.org/officeDocument/2006/relationships/image" Target="../media/image93.png"/><Relationship Id="rId2" Type="http://schemas.openxmlformats.org/officeDocument/2006/relationships/notesSlide" Target="../notesSlides/notesSlide65.xml"/><Relationship Id="rId1" Type="http://schemas.openxmlformats.org/officeDocument/2006/relationships/slideLayout" Target="../slideLayouts/slideLayout23.xml"/><Relationship Id="rId6" Type="http://schemas.openxmlformats.org/officeDocument/2006/relationships/image" Target="../media/image148.png"/><Relationship Id="rId11" Type="http://schemas.openxmlformats.org/officeDocument/2006/relationships/image" Target="../media/image104.svg"/><Relationship Id="rId5" Type="http://schemas.openxmlformats.org/officeDocument/2006/relationships/image" Target="../media/image147.svg"/><Relationship Id="rId10" Type="http://schemas.openxmlformats.org/officeDocument/2006/relationships/image" Target="../media/image103.png"/><Relationship Id="rId4" Type="http://schemas.openxmlformats.org/officeDocument/2006/relationships/image" Target="../media/image146.png"/><Relationship Id="rId9" Type="http://schemas.openxmlformats.org/officeDocument/2006/relationships/image" Target="../media/image155.svg"/><Relationship Id="rId14" Type="http://schemas.openxmlformats.org/officeDocument/2006/relationships/image" Target="../media/image124.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1.xml.rels><?xml version="1.0" encoding="UTF-8" standalone="yes"?>
<Relationships xmlns="http://schemas.openxmlformats.org/package/2006/relationships"><Relationship Id="rId3" Type="http://schemas.openxmlformats.org/officeDocument/2006/relationships/image" Target="../media/image159.emf"/><Relationship Id="rId2" Type="http://schemas.openxmlformats.org/officeDocument/2006/relationships/notesSlide" Target="../notesSlides/notesSlide69.xml"/><Relationship Id="rId1" Type="http://schemas.openxmlformats.org/officeDocument/2006/relationships/slideLayout" Target="../slideLayouts/slideLayout23.xml"/><Relationship Id="rId4" Type="http://schemas.openxmlformats.org/officeDocument/2006/relationships/image" Target="../media/image160.emf"/></Relationships>
</file>

<file path=ppt/slides/_rels/slide82.xml.rels><?xml version="1.0" encoding="UTF-8" standalone="yes"?>
<Relationships xmlns="http://schemas.openxmlformats.org/package/2006/relationships"><Relationship Id="rId3" Type="http://schemas.openxmlformats.org/officeDocument/2006/relationships/image" Target="../media/image159.emf"/><Relationship Id="rId2" Type="http://schemas.openxmlformats.org/officeDocument/2006/relationships/notesSlide" Target="../notesSlides/notesSlide70.xml"/><Relationship Id="rId1" Type="http://schemas.openxmlformats.org/officeDocument/2006/relationships/slideLayout" Target="../slideLayouts/slideLayout23.xml"/><Relationship Id="rId4" Type="http://schemas.openxmlformats.org/officeDocument/2006/relationships/image" Target="../media/image160.emf"/></Relationships>
</file>

<file path=ppt/slides/_rels/slide8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71.xml"/><Relationship Id="rId1" Type="http://schemas.openxmlformats.org/officeDocument/2006/relationships/slideLayout" Target="../slideLayouts/slideLayout23.xml"/></Relationships>
</file>

<file path=ppt/slides/_rels/slide84.xml.rels><?xml version="1.0" encoding="UTF-8" standalone="yes"?>
<Relationships xmlns="http://schemas.openxmlformats.org/package/2006/relationships"><Relationship Id="rId8" Type="http://schemas.openxmlformats.org/officeDocument/2006/relationships/image" Target="../media/image165.svg"/><Relationship Id="rId3" Type="http://schemas.openxmlformats.org/officeDocument/2006/relationships/image" Target="../media/image162.png"/><Relationship Id="rId7" Type="http://schemas.openxmlformats.org/officeDocument/2006/relationships/image" Target="../media/image164.png"/><Relationship Id="rId2" Type="http://schemas.openxmlformats.org/officeDocument/2006/relationships/notesSlide" Target="../notesSlides/notesSlide72.xml"/><Relationship Id="rId1" Type="http://schemas.openxmlformats.org/officeDocument/2006/relationships/slideLayout" Target="../slideLayouts/slideLayout23.xml"/><Relationship Id="rId6" Type="http://schemas.openxmlformats.org/officeDocument/2006/relationships/image" Target="../media/image149.svg"/><Relationship Id="rId5" Type="http://schemas.openxmlformats.org/officeDocument/2006/relationships/image" Target="../media/image163.png"/><Relationship Id="rId4" Type="http://schemas.openxmlformats.org/officeDocument/2006/relationships/image" Target="../media/image104.svg"/></Relationships>
</file>

<file path=ppt/slides/_rels/slide85.xml.rels><?xml version="1.0" encoding="UTF-8" standalone="yes"?>
<Relationships xmlns="http://schemas.openxmlformats.org/package/2006/relationships"><Relationship Id="rId8" Type="http://schemas.openxmlformats.org/officeDocument/2006/relationships/image" Target="../media/image165.svg"/><Relationship Id="rId3" Type="http://schemas.openxmlformats.org/officeDocument/2006/relationships/image" Target="../media/image162.png"/><Relationship Id="rId7" Type="http://schemas.openxmlformats.org/officeDocument/2006/relationships/image" Target="../media/image164.png"/><Relationship Id="rId2" Type="http://schemas.openxmlformats.org/officeDocument/2006/relationships/notesSlide" Target="../notesSlides/notesSlide73.xml"/><Relationship Id="rId1" Type="http://schemas.openxmlformats.org/officeDocument/2006/relationships/slideLayout" Target="../slideLayouts/slideLayout23.xml"/><Relationship Id="rId6" Type="http://schemas.openxmlformats.org/officeDocument/2006/relationships/image" Target="../media/image149.svg"/><Relationship Id="rId5" Type="http://schemas.openxmlformats.org/officeDocument/2006/relationships/image" Target="../media/image163.png"/><Relationship Id="rId4" Type="http://schemas.openxmlformats.org/officeDocument/2006/relationships/image" Target="../media/image104.svg"/></Relationships>
</file>

<file path=ppt/slides/_rels/slide86.xml.rels><?xml version="1.0" encoding="UTF-8" standalone="yes"?>
<Relationships xmlns="http://schemas.openxmlformats.org/package/2006/relationships"><Relationship Id="rId8" Type="http://schemas.openxmlformats.org/officeDocument/2006/relationships/image" Target="../media/image165.svg"/><Relationship Id="rId3" Type="http://schemas.openxmlformats.org/officeDocument/2006/relationships/image" Target="../media/image103.png"/><Relationship Id="rId7" Type="http://schemas.openxmlformats.org/officeDocument/2006/relationships/image" Target="../media/image166.png"/><Relationship Id="rId2" Type="http://schemas.openxmlformats.org/officeDocument/2006/relationships/notesSlide" Target="../notesSlides/notesSlide74.xml"/><Relationship Id="rId1" Type="http://schemas.openxmlformats.org/officeDocument/2006/relationships/slideLayout" Target="../slideLayouts/slideLayout23.xml"/><Relationship Id="rId6" Type="http://schemas.openxmlformats.org/officeDocument/2006/relationships/image" Target="../media/image149.svg"/><Relationship Id="rId5" Type="http://schemas.openxmlformats.org/officeDocument/2006/relationships/image" Target="../media/image148.png"/><Relationship Id="rId4" Type="http://schemas.openxmlformats.org/officeDocument/2006/relationships/image" Target="../media/image104.svg"/></Relationships>
</file>

<file path=ppt/slides/_rels/slide87.xml.rels><?xml version="1.0" encoding="UTF-8" standalone="yes"?>
<Relationships xmlns="http://schemas.openxmlformats.org/package/2006/relationships"><Relationship Id="rId8" Type="http://schemas.openxmlformats.org/officeDocument/2006/relationships/image" Target="../media/image165.svg"/><Relationship Id="rId3" Type="http://schemas.openxmlformats.org/officeDocument/2006/relationships/image" Target="../media/image103.png"/><Relationship Id="rId7" Type="http://schemas.openxmlformats.org/officeDocument/2006/relationships/image" Target="../media/image166.png"/><Relationship Id="rId2" Type="http://schemas.openxmlformats.org/officeDocument/2006/relationships/notesSlide" Target="../notesSlides/notesSlide75.xml"/><Relationship Id="rId1" Type="http://schemas.openxmlformats.org/officeDocument/2006/relationships/slideLayout" Target="../slideLayouts/slideLayout23.xml"/><Relationship Id="rId6" Type="http://schemas.openxmlformats.org/officeDocument/2006/relationships/image" Target="../media/image149.svg"/><Relationship Id="rId5" Type="http://schemas.openxmlformats.org/officeDocument/2006/relationships/image" Target="../media/image148.png"/><Relationship Id="rId4" Type="http://schemas.openxmlformats.org/officeDocument/2006/relationships/image" Target="../media/image104.sv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8" Type="http://schemas.openxmlformats.org/officeDocument/2006/relationships/image" Target="../media/image170.svg"/><Relationship Id="rId3" Type="http://schemas.openxmlformats.org/officeDocument/2006/relationships/image" Target="../media/image89.emf"/><Relationship Id="rId7" Type="http://schemas.openxmlformats.org/officeDocument/2006/relationships/image" Target="../media/image169.png"/><Relationship Id="rId2" Type="http://schemas.openxmlformats.org/officeDocument/2006/relationships/notesSlide" Target="../notesSlides/notesSlide76.xml"/><Relationship Id="rId1" Type="http://schemas.openxmlformats.org/officeDocument/2006/relationships/slideLayout" Target="../slideLayouts/slideLayout23.xml"/><Relationship Id="rId6" Type="http://schemas.openxmlformats.org/officeDocument/2006/relationships/image" Target="../media/image168.svg"/><Relationship Id="rId5" Type="http://schemas.openxmlformats.org/officeDocument/2006/relationships/image" Target="../media/image167.png"/><Relationship Id="rId4" Type="http://schemas.openxmlformats.org/officeDocument/2006/relationships/image" Target="../media/image144.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3.xml"/></Relationships>
</file>

<file path=ppt/slides/_rels/slide92.xml.rels><?xml version="1.0" encoding="UTF-8" standalone="yes"?>
<Relationships xmlns="http://schemas.openxmlformats.org/package/2006/relationships"><Relationship Id="rId8" Type="http://schemas.openxmlformats.org/officeDocument/2006/relationships/image" Target="../media/image172.png"/><Relationship Id="rId13" Type="http://schemas.openxmlformats.org/officeDocument/2006/relationships/image" Target="../media/image79.emf"/><Relationship Id="rId18" Type="http://schemas.openxmlformats.org/officeDocument/2006/relationships/image" Target="../media/image94.png"/><Relationship Id="rId3" Type="http://schemas.openxmlformats.org/officeDocument/2006/relationships/image" Target="../media/image162.png"/><Relationship Id="rId7" Type="http://schemas.openxmlformats.org/officeDocument/2006/relationships/image" Target="../media/image171.png"/><Relationship Id="rId12" Type="http://schemas.openxmlformats.org/officeDocument/2006/relationships/image" Target="../media/image113.svg"/><Relationship Id="rId17" Type="http://schemas.openxmlformats.org/officeDocument/2006/relationships/image" Target="../media/image93.png"/><Relationship Id="rId2" Type="http://schemas.openxmlformats.org/officeDocument/2006/relationships/notesSlide" Target="../notesSlides/notesSlide78.xml"/><Relationship Id="rId16" Type="http://schemas.openxmlformats.org/officeDocument/2006/relationships/image" Target="../media/image92.png"/><Relationship Id="rId1" Type="http://schemas.openxmlformats.org/officeDocument/2006/relationships/slideLayout" Target="../slideLayouts/slideLayout23.xml"/><Relationship Id="rId6" Type="http://schemas.openxmlformats.org/officeDocument/2006/relationships/image" Target="../media/image84.emf"/><Relationship Id="rId11" Type="http://schemas.openxmlformats.org/officeDocument/2006/relationships/image" Target="../media/image174.png"/><Relationship Id="rId5" Type="http://schemas.openxmlformats.org/officeDocument/2006/relationships/image" Target="../media/image107.emf"/><Relationship Id="rId15" Type="http://schemas.openxmlformats.org/officeDocument/2006/relationships/image" Target="../media/image106.png"/><Relationship Id="rId10" Type="http://schemas.openxmlformats.org/officeDocument/2006/relationships/image" Target="../media/image97.svg"/><Relationship Id="rId19" Type="http://schemas.openxmlformats.org/officeDocument/2006/relationships/image" Target="../media/image95.png"/><Relationship Id="rId4" Type="http://schemas.openxmlformats.org/officeDocument/2006/relationships/image" Target="../media/image104.svg"/><Relationship Id="rId9" Type="http://schemas.openxmlformats.org/officeDocument/2006/relationships/image" Target="../media/image173.png"/><Relationship Id="rId14" Type="http://schemas.openxmlformats.org/officeDocument/2006/relationships/image" Target="../media/image105.emf"/></Relationships>
</file>

<file path=ppt/slides/_rels/slide93.xml.rels><?xml version="1.0" encoding="UTF-8" standalone="yes"?>
<Relationships xmlns="http://schemas.openxmlformats.org/package/2006/relationships"><Relationship Id="rId8" Type="http://schemas.openxmlformats.org/officeDocument/2006/relationships/image" Target="../media/image147.svg"/><Relationship Id="rId13" Type="http://schemas.openxmlformats.org/officeDocument/2006/relationships/image" Target="../media/image172.png"/><Relationship Id="rId18" Type="http://schemas.openxmlformats.org/officeDocument/2006/relationships/image" Target="../media/image94.png"/><Relationship Id="rId3" Type="http://schemas.openxmlformats.org/officeDocument/2006/relationships/image" Target="../media/image107.emf"/><Relationship Id="rId7" Type="http://schemas.openxmlformats.org/officeDocument/2006/relationships/image" Target="../media/image175.png"/><Relationship Id="rId12" Type="http://schemas.openxmlformats.org/officeDocument/2006/relationships/image" Target="../media/image104.svg"/><Relationship Id="rId17" Type="http://schemas.openxmlformats.org/officeDocument/2006/relationships/image" Target="../media/image93.png"/><Relationship Id="rId2" Type="http://schemas.openxmlformats.org/officeDocument/2006/relationships/notesSlide" Target="../notesSlides/notesSlide79.xml"/><Relationship Id="rId16" Type="http://schemas.openxmlformats.org/officeDocument/2006/relationships/image" Target="../media/image106.png"/><Relationship Id="rId1" Type="http://schemas.openxmlformats.org/officeDocument/2006/relationships/slideLayout" Target="../slideLayouts/slideLayout23.xml"/><Relationship Id="rId6" Type="http://schemas.openxmlformats.org/officeDocument/2006/relationships/image" Target="../media/image149.svg"/><Relationship Id="rId11" Type="http://schemas.openxmlformats.org/officeDocument/2006/relationships/image" Target="../media/image162.png"/><Relationship Id="rId5" Type="http://schemas.openxmlformats.org/officeDocument/2006/relationships/image" Target="../media/image163.png"/><Relationship Id="rId15" Type="http://schemas.openxmlformats.org/officeDocument/2006/relationships/image" Target="../media/image105.emf"/><Relationship Id="rId10" Type="http://schemas.openxmlformats.org/officeDocument/2006/relationships/image" Target="../media/image155.svg"/><Relationship Id="rId19" Type="http://schemas.openxmlformats.org/officeDocument/2006/relationships/image" Target="../media/image95.png"/><Relationship Id="rId4" Type="http://schemas.openxmlformats.org/officeDocument/2006/relationships/image" Target="../media/image84.emf"/><Relationship Id="rId9" Type="http://schemas.openxmlformats.org/officeDocument/2006/relationships/image" Target="../media/image176.png"/><Relationship Id="rId14" Type="http://schemas.openxmlformats.org/officeDocument/2006/relationships/image" Target="../media/image171.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8" Type="http://schemas.openxmlformats.org/officeDocument/2006/relationships/image" Target="../media/image180.jpeg"/><Relationship Id="rId13" Type="http://schemas.openxmlformats.org/officeDocument/2006/relationships/image" Target="../media/image184.png"/><Relationship Id="rId3" Type="http://schemas.openxmlformats.org/officeDocument/2006/relationships/image" Target="../media/image109.png"/><Relationship Id="rId7" Type="http://schemas.openxmlformats.org/officeDocument/2006/relationships/image" Target="../media/image179.png"/><Relationship Id="rId12" Type="http://schemas.openxmlformats.org/officeDocument/2006/relationships/image" Target="../media/image183.svg"/><Relationship Id="rId17" Type="http://schemas.openxmlformats.org/officeDocument/2006/relationships/image" Target="../media/image140.svg"/><Relationship Id="rId2" Type="http://schemas.openxmlformats.org/officeDocument/2006/relationships/notesSlide" Target="../notesSlides/notesSlide81.xml"/><Relationship Id="rId16" Type="http://schemas.openxmlformats.org/officeDocument/2006/relationships/image" Target="../media/image187.png"/><Relationship Id="rId1" Type="http://schemas.openxmlformats.org/officeDocument/2006/relationships/slideLayout" Target="../slideLayouts/slideLayout25.xml"/><Relationship Id="rId6" Type="http://schemas.openxmlformats.org/officeDocument/2006/relationships/image" Target="../media/image178.png"/><Relationship Id="rId11" Type="http://schemas.openxmlformats.org/officeDocument/2006/relationships/image" Target="../media/image139.png"/><Relationship Id="rId5" Type="http://schemas.openxmlformats.org/officeDocument/2006/relationships/image" Target="../media/image177.png"/><Relationship Id="rId15" Type="http://schemas.openxmlformats.org/officeDocument/2006/relationships/image" Target="../media/image186.png"/><Relationship Id="rId10" Type="http://schemas.openxmlformats.org/officeDocument/2006/relationships/image" Target="../media/image182.png"/><Relationship Id="rId4" Type="http://schemas.openxmlformats.org/officeDocument/2006/relationships/image" Target="../media/image110.svg"/><Relationship Id="rId9" Type="http://schemas.openxmlformats.org/officeDocument/2006/relationships/image" Target="../media/image181.png"/><Relationship Id="rId14" Type="http://schemas.openxmlformats.org/officeDocument/2006/relationships/image" Target="../media/image185.png"/></Relationships>
</file>

<file path=ppt/slides/_rels/slide97.xml.rels><?xml version="1.0" encoding="UTF-8" standalone="yes"?>
<Relationships xmlns="http://schemas.openxmlformats.org/package/2006/relationships"><Relationship Id="rId8" Type="http://schemas.openxmlformats.org/officeDocument/2006/relationships/image" Target="../media/image193.svg"/><Relationship Id="rId3" Type="http://schemas.openxmlformats.org/officeDocument/2006/relationships/image" Target="../media/image188.png"/><Relationship Id="rId7" Type="http://schemas.openxmlformats.org/officeDocument/2006/relationships/image" Target="../media/image192.png"/><Relationship Id="rId2" Type="http://schemas.openxmlformats.org/officeDocument/2006/relationships/notesSlide" Target="../notesSlides/notesSlide82.xml"/><Relationship Id="rId1" Type="http://schemas.openxmlformats.org/officeDocument/2006/relationships/slideLayout" Target="../slideLayouts/slideLayout25.xml"/><Relationship Id="rId6" Type="http://schemas.openxmlformats.org/officeDocument/2006/relationships/image" Target="../media/image191.svg"/><Relationship Id="rId5" Type="http://schemas.openxmlformats.org/officeDocument/2006/relationships/image" Target="../media/image190.png"/><Relationship Id="rId10" Type="http://schemas.openxmlformats.org/officeDocument/2006/relationships/image" Target="../media/image195.svg"/><Relationship Id="rId4" Type="http://schemas.openxmlformats.org/officeDocument/2006/relationships/image" Target="../media/image189.svg"/><Relationship Id="rId9" Type="http://schemas.openxmlformats.org/officeDocument/2006/relationships/image" Target="../media/image194.png"/></Relationships>
</file>

<file path=ppt/slides/_rels/slide98.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198.svg"/><Relationship Id="rId3" Type="http://schemas.openxmlformats.org/officeDocument/2006/relationships/image" Target="../media/image196.png"/><Relationship Id="rId7" Type="http://schemas.openxmlformats.org/officeDocument/2006/relationships/image" Target="../media/image93.png"/><Relationship Id="rId12" Type="http://schemas.openxmlformats.org/officeDocument/2006/relationships/image" Target="../media/image197.png"/><Relationship Id="rId2" Type="http://schemas.openxmlformats.org/officeDocument/2006/relationships/notesSlide" Target="../notesSlides/notesSlide83.xml"/><Relationship Id="rId1" Type="http://schemas.openxmlformats.org/officeDocument/2006/relationships/slideLayout" Target="../slideLayouts/slideLayout8.xml"/><Relationship Id="rId6" Type="http://schemas.openxmlformats.org/officeDocument/2006/relationships/image" Target="../media/image92.png"/><Relationship Id="rId11" Type="http://schemas.openxmlformats.org/officeDocument/2006/relationships/image" Target="../media/image97.sv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 Id="rId14" Type="http://schemas.openxmlformats.org/officeDocument/2006/relationships/image" Target="../media/image199.png"/></Relationships>
</file>

<file path=ppt/slides/_rels/slide9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84.xml"/><Relationship Id="rId1" Type="http://schemas.openxmlformats.org/officeDocument/2006/relationships/slideLayout" Target="../slideLayouts/slideLayout23.xml"/><Relationship Id="rId4" Type="http://schemas.openxmlformats.org/officeDocument/2006/relationships/image" Target="../media/image18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0987F-7ABA-4695-8286-CAB87DDFC94A}"/>
              </a:ext>
            </a:extLst>
          </p:cNvPr>
          <p:cNvSpPr>
            <a:spLocks noGrp="1"/>
          </p:cNvSpPr>
          <p:nvPr>
            <p:ph type="title"/>
          </p:nvPr>
        </p:nvSpPr>
        <p:spPr/>
        <p:txBody>
          <a:bodyPr/>
          <a:lstStyle/>
          <a:p>
            <a:r>
              <a:rPr lang="en-US"/>
              <a:t>Azure Migrate</a:t>
            </a:r>
          </a:p>
        </p:txBody>
      </p:sp>
      <p:sp>
        <p:nvSpPr>
          <p:cNvPr id="3" name="Text Placeholder 2">
            <a:extLst>
              <a:ext uri="{FF2B5EF4-FFF2-40B4-BE49-F238E27FC236}">
                <a16:creationId xmlns:a16="http://schemas.microsoft.com/office/drawing/2014/main" id="{9641A1FA-864A-4C13-B946-602C242011CF}"/>
              </a:ext>
            </a:extLst>
          </p:cNvPr>
          <p:cNvSpPr>
            <a:spLocks noGrp="1"/>
          </p:cNvSpPr>
          <p:nvPr>
            <p:ph type="body" sz="quarter" idx="15"/>
          </p:nvPr>
        </p:nvSpPr>
        <p:spPr>
          <a:xfrm>
            <a:off x="451338" y="4436713"/>
            <a:ext cx="5521944" cy="461665"/>
          </a:xfrm>
        </p:spPr>
        <p:txBody>
          <a:bodyPr/>
          <a:lstStyle/>
          <a:p>
            <a:r>
              <a:rPr lang="en-US" dirty="0"/>
              <a:t>March 2022</a:t>
            </a:r>
          </a:p>
        </p:txBody>
      </p:sp>
    </p:spTree>
    <p:extLst>
      <p:ext uri="{BB962C8B-B14F-4D97-AF65-F5344CB8AC3E}">
        <p14:creationId xmlns:p14="http://schemas.microsoft.com/office/powerpoint/2010/main" val="107234872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15A9FCE9-BC28-4698-8E8B-2FB3E9765637}"/>
              </a:ext>
            </a:extLst>
          </p:cNvPr>
          <p:cNvSpPr txBox="1"/>
          <p:nvPr/>
        </p:nvSpPr>
        <p:spPr>
          <a:xfrm>
            <a:off x="356460" y="1898425"/>
            <a:ext cx="2538193" cy="1538883"/>
          </a:xfrm>
          <a:prstGeom prst="rect">
            <a:avLst/>
          </a:prstGeom>
          <a:noFill/>
        </p:spPr>
        <p:txBody>
          <a:bodyPr wrap="square" rtlCol="0">
            <a:spAutoFit/>
          </a:bodyPr>
          <a:lstStyle/>
          <a:p>
            <a:pPr defTabSz="932563">
              <a:defRPr/>
            </a:pPr>
            <a:r>
              <a:rPr lang="en-US" sz="2000">
                <a:solidFill>
                  <a:prstClr val="black"/>
                </a:solidFill>
                <a:latin typeface="+mj-lt"/>
                <a:cs typeface="Segoe UI" panose="020B0502040204020203" pitchFamily="34" charset="0"/>
              </a:rPr>
              <a:t>Diverse capabilities</a:t>
            </a:r>
          </a:p>
          <a:p>
            <a:pPr defTabSz="932563">
              <a:defRPr/>
            </a:pPr>
            <a:endParaRPr lang="en-US">
              <a:solidFill>
                <a:prstClr val="black"/>
              </a:solidFill>
              <a:latin typeface="Segoe UI (Body)"/>
              <a:cs typeface="Segoe UI" panose="020B0502040204020203" pitchFamily="34" charset="0"/>
            </a:endParaRPr>
          </a:p>
          <a:p>
            <a:pPr defTabSz="914367">
              <a:defRPr/>
            </a:pPr>
            <a:r>
              <a:rPr lang="en-US" sz="1400">
                <a:solidFill>
                  <a:srgbClr val="4C4C51"/>
                </a:solidFill>
                <a:latin typeface="Segoe UI" panose="020B0502040204020203" pitchFamily="34" charset="0"/>
                <a:cs typeface="Segoe UI" panose="020B0502040204020203" pitchFamily="34" charset="0"/>
              </a:rPr>
              <a:t>Comprehensive discovery, assessment and migration capabilities powered by Azure and partner tools</a:t>
            </a:r>
            <a:endParaRPr lang="en-US" sz="1400">
              <a:latin typeface="Segoe UI" panose="020B0502040204020203" pitchFamily="34" charset="0"/>
              <a:cs typeface="Segoe UI" panose="020B0502040204020203" pitchFamily="34" charset="0"/>
            </a:endParaRPr>
          </a:p>
        </p:txBody>
      </p:sp>
      <p:sp>
        <p:nvSpPr>
          <p:cNvPr id="28" name="Title 1">
            <a:extLst>
              <a:ext uri="{FF2B5EF4-FFF2-40B4-BE49-F238E27FC236}">
                <a16:creationId xmlns:a16="http://schemas.microsoft.com/office/drawing/2014/main" id="{BECD9960-6DF9-4966-B2D6-F0D932774082}"/>
              </a:ext>
            </a:extLst>
          </p:cNvPr>
          <p:cNvSpPr txBox="1">
            <a:spLocks/>
          </p:cNvSpPr>
          <p:nvPr/>
        </p:nvSpPr>
        <p:spPr>
          <a:xfrm>
            <a:off x="495981" y="1294005"/>
            <a:ext cx="11601425"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Semibold (Headings)"/>
              <a:cs typeface="Segoe UI Semibold" panose="020B0702040204020203" pitchFamily="34" charset="0"/>
            </a:endParaRPr>
          </a:p>
        </p:txBody>
      </p:sp>
      <p:sp>
        <p:nvSpPr>
          <p:cNvPr id="14" name="Rectangle: Rounded Corners 13">
            <a:extLst>
              <a:ext uri="{FF2B5EF4-FFF2-40B4-BE49-F238E27FC236}">
                <a16:creationId xmlns:a16="http://schemas.microsoft.com/office/drawing/2014/main" id="{0F6311FD-E7A6-4C56-83BD-88CA0BD89C14}"/>
              </a:ext>
            </a:extLst>
          </p:cNvPr>
          <p:cNvSpPr/>
          <p:nvPr/>
        </p:nvSpPr>
        <p:spPr>
          <a:xfrm>
            <a:off x="3423343" y="1522922"/>
            <a:ext cx="9534534" cy="5191748"/>
          </a:xfrm>
          <a:prstGeom prst="roundRect">
            <a:avLst>
              <a:gd name="adj" fmla="val 2995"/>
            </a:avLst>
          </a:prstGeom>
          <a:solidFill>
            <a:schemeClr val="tx1"/>
          </a:solidFill>
          <a:ln w="19050">
            <a:solidFill>
              <a:schemeClr val="bg1">
                <a:lumMod val="65000"/>
              </a:schemeClr>
            </a:solidFill>
          </a:ln>
          <a:effectLst>
            <a:outerShdw blurRad="355600" dist="533400" dir="10980000" sx="96000" sy="96000" algn="r" rotWithShape="0">
              <a:prstClr val="black">
                <a:alpha val="4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defRPr/>
            </a:pPr>
            <a:endParaRPr lang="en-US">
              <a:solidFill>
                <a:prstClr val="white"/>
              </a:solidFill>
              <a:latin typeface="Segoe UI"/>
            </a:endParaRPr>
          </a:p>
        </p:txBody>
      </p:sp>
      <p:sp>
        <p:nvSpPr>
          <p:cNvPr id="5" name="Text Placeholder 4">
            <a:extLst>
              <a:ext uri="{FF2B5EF4-FFF2-40B4-BE49-F238E27FC236}">
                <a16:creationId xmlns:a16="http://schemas.microsoft.com/office/drawing/2014/main" id="{A77942DF-664E-304C-BD71-010B21DEE284}"/>
              </a:ext>
            </a:extLst>
          </p:cNvPr>
          <p:cNvSpPr>
            <a:spLocks noGrp="1"/>
          </p:cNvSpPr>
          <p:nvPr>
            <p:ph type="body" sz="quarter" idx="10"/>
          </p:nvPr>
        </p:nvSpPr>
        <p:spPr>
          <a:xfrm>
            <a:off x="465138" y="898382"/>
            <a:ext cx="11887195" cy="492443"/>
          </a:xfrm>
        </p:spPr>
        <p:txBody>
          <a:bodyPr/>
          <a:lstStyle/>
          <a:p>
            <a:r>
              <a:rPr lang="en-US"/>
              <a:t>A central hub of tools for your datacenter cloud migration</a:t>
            </a:r>
          </a:p>
        </p:txBody>
      </p:sp>
      <p:sp>
        <p:nvSpPr>
          <p:cNvPr id="4" name="Title 3">
            <a:extLst>
              <a:ext uri="{FF2B5EF4-FFF2-40B4-BE49-F238E27FC236}">
                <a16:creationId xmlns:a16="http://schemas.microsoft.com/office/drawing/2014/main" id="{84A20F5D-CEEF-064D-A873-DAA75EE38877}"/>
              </a:ext>
            </a:extLst>
          </p:cNvPr>
          <p:cNvSpPr>
            <a:spLocks noGrp="1"/>
          </p:cNvSpPr>
          <p:nvPr>
            <p:ph type="title"/>
          </p:nvPr>
        </p:nvSpPr>
        <p:spPr>
          <a:xfrm>
            <a:off x="465138" y="441332"/>
            <a:ext cx="11530584" cy="830020"/>
          </a:xfrm>
        </p:spPr>
        <p:txBody>
          <a:bodyPr/>
          <a:lstStyle/>
          <a:p>
            <a:r>
              <a:rPr lang="en-US"/>
              <a:t>Azure Migrate</a:t>
            </a:r>
          </a:p>
        </p:txBody>
      </p:sp>
      <p:pic>
        <p:nvPicPr>
          <p:cNvPr id="10" name="Picture 9">
            <a:extLst>
              <a:ext uri="{FF2B5EF4-FFF2-40B4-BE49-F238E27FC236}">
                <a16:creationId xmlns:a16="http://schemas.microsoft.com/office/drawing/2014/main" id="{128A1306-B9A2-4263-BEF3-92FE535F29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7983" y="1947238"/>
            <a:ext cx="8595910" cy="4350195"/>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385A3136-A268-44F0-B1D8-2DB70B5C62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79020" y="4328720"/>
            <a:ext cx="437321" cy="159614"/>
          </a:xfrm>
          <a:prstGeom prst="rect">
            <a:avLst/>
          </a:prstGeom>
        </p:spPr>
      </p:pic>
      <p:pic>
        <p:nvPicPr>
          <p:cNvPr id="15" name="Picture 14" descr="A picture containing drawing&#10;&#10;Description automatically generated">
            <a:extLst>
              <a:ext uri="{FF2B5EF4-FFF2-40B4-BE49-F238E27FC236}">
                <a16:creationId xmlns:a16="http://schemas.microsoft.com/office/drawing/2014/main" id="{7AF7EE23-612E-4C53-9EE8-58DD2BB97E5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20317" y="4341581"/>
            <a:ext cx="901327" cy="146753"/>
          </a:xfrm>
          <a:prstGeom prst="rect">
            <a:avLst/>
          </a:prstGeom>
        </p:spPr>
      </p:pic>
    </p:spTree>
    <p:extLst>
      <p:ext uri="{BB962C8B-B14F-4D97-AF65-F5344CB8AC3E}">
        <p14:creationId xmlns:p14="http://schemas.microsoft.com/office/powerpoint/2010/main" val="3938232108"/>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E7B4849D-42D8-244F-A2D0-D68BE40318FA}"/>
              </a:ext>
            </a:extLst>
          </p:cNvPr>
          <p:cNvSpPr/>
          <p:nvPr/>
        </p:nvSpPr>
        <p:spPr bwMode="auto">
          <a:xfrm>
            <a:off x="5698016" y="1346560"/>
            <a:ext cx="5860752" cy="456811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29EB5B80-77AB-2442-82A0-8D0C1EE9570D}"/>
              </a:ext>
            </a:extLst>
          </p:cNvPr>
          <p:cNvSpPr/>
          <p:nvPr/>
        </p:nvSpPr>
        <p:spPr bwMode="auto">
          <a:xfrm>
            <a:off x="2050148" y="1346560"/>
            <a:ext cx="3508242" cy="456811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Rectangle 128">
            <a:extLst>
              <a:ext uri="{FF2B5EF4-FFF2-40B4-BE49-F238E27FC236}">
                <a16:creationId xmlns:a16="http://schemas.microsoft.com/office/drawing/2014/main" id="{D2E74AE9-4630-4701-9EF2-9D0FAE05AEB7}"/>
              </a:ext>
            </a:extLst>
          </p:cNvPr>
          <p:cNvSpPr/>
          <p:nvPr/>
        </p:nvSpPr>
        <p:spPr bwMode="auto">
          <a:xfrm>
            <a:off x="8831038" y="1654571"/>
            <a:ext cx="2461124" cy="2550645"/>
          </a:xfrm>
          <a:prstGeom prst="rect">
            <a:avLst/>
          </a:prstGeom>
          <a:ln w="12700">
            <a:prstDash val="solid"/>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20A068B7-7E9C-49C2-BBA4-7B24F88A2C7B}"/>
              </a:ext>
            </a:extLst>
          </p:cNvPr>
          <p:cNvPicPr>
            <a:picLocks noChangeAspect="1"/>
          </p:cNvPicPr>
          <p:nvPr/>
        </p:nvPicPr>
        <p:blipFill>
          <a:blip r:embed="rId3"/>
          <a:stretch>
            <a:fillRect/>
          </a:stretch>
        </p:blipFill>
        <p:spPr>
          <a:xfrm>
            <a:off x="9620660" y="1903245"/>
            <a:ext cx="811525" cy="560134"/>
          </a:xfrm>
          <a:prstGeom prst="rect">
            <a:avLst/>
          </a:prstGeom>
        </p:spPr>
      </p:pic>
      <p:pic>
        <p:nvPicPr>
          <p:cNvPr id="3" name="Picture 2">
            <a:extLst>
              <a:ext uri="{FF2B5EF4-FFF2-40B4-BE49-F238E27FC236}">
                <a16:creationId xmlns:a16="http://schemas.microsoft.com/office/drawing/2014/main" id="{DEFDA063-AC96-4DFE-B292-9494813C858F}"/>
              </a:ext>
            </a:extLst>
          </p:cNvPr>
          <p:cNvPicPr>
            <a:picLocks noChangeAspect="1"/>
          </p:cNvPicPr>
          <p:nvPr/>
        </p:nvPicPr>
        <p:blipFill>
          <a:blip r:embed="rId4"/>
          <a:stretch>
            <a:fillRect/>
          </a:stretch>
        </p:blipFill>
        <p:spPr>
          <a:xfrm>
            <a:off x="6644751" y="1637396"/>
            <a:ext cx="824003" cy="539067"/>
          </a:xfrm>
          <a:prstGeom prst="rect">
            <a:avLst/>
          </a:prstGeom>
        </p:spPr>
      </p:pic>
      <p:sp>
        <p:nvSpPr>
          <p:cNvPr id="5" name="server" title="Icon of a server tower">
            <a:extLst>
              <a:ext uri="{FF2B5EF4-FFF2-40B4-BE49-F238E27FC236}">
                <a16:creationId xmlns:a16="http://schemas.microsoft.com/office/drawing/2014/main" id="{45BE545F-D43F-4CC3-9931-B57B5A68CEC9}"/>
              </a:ext>
            </a:extLst>
          </p:cNvPr>
          <p:cNvSpPr>
            <a:spLocks noChangeAspect="1" noEditPoints="1"/>
          </p:cNvSpPr>
          <p:nvPr/>
        </p:nvSpPr>
        <p:spPr bwMode="auto">
          <a:xfrm>
            <a:off x="2347235" y="2186638"/>
            <a:ext cx="352127" cy="58041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9" name="server" title="Icon of a server tower">
            <a:extLst>
              <a:ext uri="{FF2B5EF4-FFF2-40B4-BE49-F238E27FC236}">
                <a16:creationId xmlns:a16="http://schemas.microsoft.com/office/drawing/2014/main" id="{D8FBD710-67F1-4ACC-B01A-AC37472CD52F}"/>
              </a:ext>
            </a:extLst>
          </p:cNvPr>
          <p:cNvSpPr>
            <a:spLocks noChangeAspect="1" noEditPoints="1"/>
          </p:cNvSpPr>
          <p:nvPr/>
        </p:nvSpPr>
        <p:spPr bwMode="auto">
          <a:xfrm>
            <a:off x="2647661" y="4306460"/>
            <a:ext cx="358463" cy="58041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cxnSp>
        <p:nvCxnSpPr>
          <p:cNvPr id="64" name="Straight Arrow Connector 63">
            <a:extLst>
              <a:ext uri="{FF2B5EF4-FFF2-40B4-BE49-F238E27FC236}">
                <a16:creationId xmlns:a16="http://schemas.microsoft.com/office/drawing/2014/main" id="{1E897C9C-458A-42EF-B04A-626BCD0B330A}"/>
              </a:ext>
            </a:extLst>
          </p:cNvPr>
          <p:cNvCxnSpPr>
            <a:cxnSpLocks/>
          </p:cNvCxnSpPr>
          <p:nvPr/>
        </p:nvCxnSpPr>
        <p:spPr>
          <a:xfrm flipH="1">
            <a:off x="3504927" y="2220358"/>
            <a:ext cx="634309" cy="0"/>
          </a:xfrm>
          <a:prstGeom prst="straightConnector1">
            <a:avLst/>
          </a:prstGeom>
          <a:ln w="19050">
            <a:solidFill>
              <a:srgbClr val="0F75C3"/>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7" name="Scroll: Vertical 26">
            <a:extLst>
              <a:ext uri="{FF2B5EF4-FFF2-40B4-BE49-F238E27FC236}">
                <a16:creationId xmlns:a16="http://schemas.microsoft.com/office/drawing/2014/main" id="{AE4CE35F-790E-4F6B-BCBF-334968375010}"/>
              </a:ext>
            </a:extLst>
          </p:cNvPr>
          <p:cNvSpPr/>
          <p:nvPr/>
        </p:nvSpPr>
        <p:spPr>
          <a:xfrm>
            <a:off x="4265802" y="3164075"/>
            <a:ext cx="1778212" cy="2074428"/>
          </a:xfrm>
          <a:prstGeom prst="verticalScroll">
            <a:avLst/>
          </a:prstGeom>
          <a:ln>
            <a:solidFill>
              <a:schemeClr val="bg1">
                <a:lumMod val="75000"/>
              </a:schemeClr>
            </a:solidFill>
          </a:ln>
        </p:spPr>
        <p:style>
          <a:lnRef idx="2">
            <a:schemeClr val="accent6"/>
          </a:lnRef>
          <a:fillRef idx="1">
            <a:schemeClr val="lt1"/>
          </a:fillRef>
          <a:effectRef idx="0">
            <a:schemeClr val="accent6"/>
          </a:effectRef>
          <a:fontRef idx="minor">
            <a:schemeClr val="dk1"/>
          </a:fontRef>
        </p:style>
        <p:txBody>
          <a:bodyPr rtlCol="0" anchor="t"/>
          <a:lstStyle/>
          <a:p>
            <a:pPr marL="171450" indent="-171450">
              <a:buFont typeface="Arial" panose="020B0604020202020204" pitchFamily="34" charset="0"/>
              <a:buChar char="•"/>
            </a:pPr>
            <a:r>
              <a:rPr lang="en-US" sz="1100" err="1"/>
              <a:t>Dockerfile</a:t>
            </a:r>
            <a:endParaRPr lang="en-US" sz="1100"/>
          </a:p>
          <a:p>
            <a:pPr marL="171450" indent="-171450">
              <a:buFont typeface="Arial" panose="020B0604020202020204" pitchFamily="34" charset="0"/>
              <a:buChar char="•"/>
            </a:pPr>
            <a:r>
              <a:rPr lang="en-US" sz="1100"/>
              <a:t>Create ACR/AKS cluster</a:t>
            </a:r>
          </a:p>
          <a:p>
            <a:pPr marL="171450" indent="-171450">
              <a:buFont typeface="Arial" panose="020B0604020202020204" pitchFamily="34" charset="0"/>
              <a:buChar char="•"/>
            </a:pPr>
            <a:r>
              <a:rPr lang="en-US" sz="1100"/>
              <a:t>Container image</a:t>
            </a:r>
          </a:p>
          <a:p>
            <a:pPr marL="171450" indent="-171450">
              <a:buFont typeface="Arial" panose="020B0604020202020204" pitchFamily="34" charset="0"/>
              <a:buChar char="•"/>
            </a:pPr>
            <a:r>
              <a:rPr lang="en-US" sz="1100"/>
              <a:t>Kubernetes </a:t>
            </a:r>
            <a:r>
              <a:rPr lang="en-US" sz="1100" err="1"/>
              <a:t>yaml</a:t>
            </a:r>
            <a:r>
              <a:rPr lang="en-US" sz="1100"/>
              <a:t> specs</a:t>
            </a:r>
          </a:p>
          <a:p>
            <a:pPr marL="171450" indent="-171450">
              <a:buFont typeface="Arial" panose="020B0604020202020204" pitchFamily="34" charset="0"/>
              <a:buChar char="•"/>
            </a:pPr>
            <a:r>
              <a:rPr lang="en-US" sz="1100"/>
              <a:t>Use Persistent Volumes</a:t>
            </a:r>
          </a:p>
        </p:txBody>
      </p:sp>
      <p:cxnSp>
        <p:nvCxnSpPr>
          <p:cNvPr id="30" name="Connector: Elbow 29">
            <a:extLst>
              <a:ext uri="{FF2B5EF4-FFF2-40B4-BE49-F238E27FC236}">
                <a16:creationId xmlns:a16="http://schemas.microsoft.com/office/drawing/2014/main" id="{23B74B98-B50E-44AE-841A-374051C60919}"/>
              </a:ext>
            </a:extLst>
          </p:cNvPr>
          <p:cNvCxnSpPr>
            <a:cxnSpLocks/>
          </p:cNvCxnSpPr>
          <p:nvPr/>
        </p:nvCxnSpPr>
        <p:spPr>
          <a:xfrm rot="5400000" flipH="1" flipV="1">
            <a:off x="5550584" y="2732545"/>
            <a:ext cx="1655094" cy="1412542"/>
          </a:xfrm>
          <a:prstGeom prst="bentConnector3">
            <a:avLst>
              <a:gd name="adj1" fmla="val 43686"/>
            </a:avLst>
          </a:prstGeom>
          <a:ln w="19050">
            <a:solidFill>
              <a:srgbClr val="0F75C3"/>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37D9A9B2-9852-4A47-A972-8FF406A8D94F}"/>
              </a:ext>
            </a:extLst>
          </p:cNvPr>
          <p:cNvCxnSpPr>
            <a:cxnSpLocks/>
          </p:cNvCxnSpPr>
          <p:nvPr/>
        </p:nvCxnSpPr>
        <p:spPr>
          <a:xfrm flipV="1">
            <a:off x="5737264" y="3429431"/>
            <a:ext cx="3237775" cy="1280594"/>
          </a:xfrm>
          <a:prstGeom prst="bentConnector3">
            <a:avLst>
              <a:gd name="adj1" fmla="val 50000"/>
            </a:avLst>
          </a:prstGeom>
          <a:ln w="19050">
            <a:solidFill>
              <a:srgbClr val="0F75C3"/>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5" name="Picture 32">
            <a:extLst>
              <a:ext uri="{FF2B5EF4-FFF2-40B4-BE49-F238E27FC236}">
                <a16:creationId xmlns:a16="http://schemas.microsoft.com/office/drawing/2014/main" id="{DE967DC6-AFE3-408B-97F5-0CD4294D806A}"/>
              </a:ext>
            </a:extLst>
          </p:cNvPr>
          <p:cNvSpPr/>
          <p:nvPr/>
        </p:nvSpPr>
        <p:spPr>
          <a:xfrm>
            <a:off x="2815815" y="1980384"/>
            <a:ext cx="577350" cy="502170"/>
          </a:xfrm>
          <a:custGeom>
            <a:avLst/>
            <a:gdLst>
              <a:gd name="connsiteX0" fmla="*/ 637836 w 1023095"/>
              <a:gd name="connsiteY0" fmla="*/ 660892 h 925573"/>
              <a:gd name="connsiteX1" fmla="*/ 519541 w 1023095"/>
              <a:gd name="connsiteY1" fmla="*/ 701488 h 925573"/>
              <a:gd name="connsiteX2" fmla="*/ 394851 w 1023095"/>
              <a:gd name="connsiteY2" fmla="*/ 656021 h 925573"/>
              <a:gd name="connsiteX3" fmla="*/ 407640 w 1023095"/>
              <a:gd name="connsiteY3" fmla="*/ 566711 h 925573"/>
              <a:gd name="connsiteX4" fmla="*/ 436414 w 1023095"/>
              <a:gd name="connsiteY4" fmla="*/ 561839 h 925573"/>
              <a:gd name="connsiteX5" fmla="*/ 453999 w 1023095"/>
              <a:gd name="connsiteY5" fmla="*/ 574830 h 925573"/>
              <a:gd name="connsiteX6" fmla="*/ 509949 w 1023095"/>
              <a:gd name="connsiteY6" fmla="*/ 612178 h 925573"/>
              <a:gd name="connsiteX7" fmla="*/ 517942 w 1023095"/>
              <a:gd name="connsiteY7" fmla="*/ 639783 h 925573"/>
              <a:gd name="connsiteX8" fmla="*/ 572294 w 1023095"/>
              <a:gd name="connsiteY8" fmla="*/ 646278 h 925573"/>
              <a:gd name="connsiteX9" fmla="*/ 580287 w 1023095"/>
              <a:gd name="connsiteY9" fmla="*/ 636535 h 925573"/>
              <a:gd name="connsiteX10" fmla="*/ 655420 w 1023095"/>
              <a:gd name="connsiteY10" fmla="*/ 644654 h 925573"/>
              <a:gd name="connsiteX11" fmla="*/ 637836 w 1023095"/>
              <a:gd name="connsiteY11" fmla="*/ 660892 h 925573"/>
              <a:gd name="connsiteX12" fmla="*/ 359682 w 1023095"/>
              <a:gd name="connsiteY12" fmla="*/ 391339 h 925573"/>
              <a:gd name="connsiteX13" fmla="*/ 367675 w 1023095"/>
              <a:gd name="connsiteY13" fmla="*/ 470906 h 925573"/>
              <a:gd name="connsiteX14" fmla="*/ 367675 w 1023095"/>
              <a:gd name="connsiteY14" fmla="*/ 542354 h 925573"/>
              <a:gd name="connsiteX15" fmla="*/ 372471 w 1023095"/>
              <a:gd name="connsiteY15" fmla="*/ 547225 h 925573"/>
              <a:gd name="connsiteX16" fmla="*/ 361281 w 1023095"/>
              <a:gd name="connsiteY16" fmla="*/ 615425 h 925573"/>
              <a:gd name="connsiteX17" fmla="*/ 359682 w 1023095"/>
              <a:gd name="connsiteY17" fmla="*/ 391339 h 925573"/>
              <a:gd name="connsiteX18" fmla="*/ 401245 w 1023095"/>
              <a:gd name="connsiteY18" fmla="*/ 347496 h 925573"/>
              <a:gd name="connsiteX19" fmla="*/ 433217 w 1023095"/>
              <a:gd name="connsiteY19" fmla="*/ 326387 h 925573"/>
              <a:gd name="connsiteX20" fmla="*/ 485970 w 1023095"/>
              <a:gd name="connsiteY20" fmla="*/ 392963 h 925573"/>
              <a:gd name="connsiteX21" fmla="*/ 431618 w 1023095"/>
              <a:gd name="connsiteY21" fmla="*/ 440053 h 925573"/>
              <a:gd name="connsiteX22" fmla="*/ 425224 w 1023095"/>
              <a:gd name="connsiteY22" fmla="*/ 448173 h 925573"/>
              <a:gd name="connsiteX23" fmla="*/ 393252 w 1023095"/>
              <a:gd name="connsiteY23" fmla="*/ 449796 h 925573"/>
              <a:gd name="connsiteX24" fmla="*/ 378865 w 1023095"/>
              <a:gd name="connsiteY24" fmla="*/ 363734 h 925573"/>
              <a:gd name="connsiteX25" fmla="*/ 401245 w 1023095"/>
              <a:gd name="connsiteY25" fmla="*/ 347496 h 925573"/>
              <a:gd name="connsiteX26" fmla="*/ 645829 w 1023095"/>
              <a:gd name="connsiteY26" fmla="*/ 352368 h 925573"/>
              <a:gd name="connsiteX27" fmla="*/ 516343 w 1023095"/>
              <a:gd name="connsiteY27" fmla="*/ 376725 h 925573"/>
              <a:gd name="connsiteX28" fmla="*/ 461991 w 1023095"/>
              <a:gd name="connsiteY28" fmla="*/ 316644 h 925573"/>
              <a:gd name="connsiteX29" fmla="*/ 522738 w 1023095"/>
              <a:gd name="connsiteY29" fmla="*/ 306901 h 925573"/>
              <a:gd name="connsiteX30" fmla="*/ 645829 w 1023095"/>
              <a:gd name="connsiteY30" fmla="*/ 352368 h 925573"/>
              <a:gd name="connsiteX31" fmla="*/ 585083 w 1023095"/>
              <a:gd name="connsiteY31" fmla="*/ 608930 h 925573"/>
              <a:gd name="connsiteX32" fmla="*/ 578688 w 1023095"/>
              <a:gd name="connsiteY32" fmla="*/ 592692 h 925573"/>
              <a:gd name="connsiteX33" fmla="*/ 527534 w 1023095"/>
              <a:gd name="connsiteY33" fmla="*/ 582949 h 925573"/>
              <a:gd name="connsiteX34" fmla="*/ 474780 w 1023095"/>
              <a:gd name="connsiteY34" fmla="*/ 547225 h 925573"/>
              <a:gd name="connsiteX35" fmla="*/ 463590 w 1023095"/>
              <a:gd name="connsiteY35" fmla="*/ 537482 h 925573"/>
              <a:gd name="connsiteX36" fmla="*/ 465189 w 1023095"/>
              <a:gd name="connsiteY36" fmla="*/ 477401 h 925573"/>
              <a:gd name="connsiteX37" fmla="*/ 471583 w 1023095"/>
              <a:gd name="connsiteY37" fmla="*/ 470906 h 925573"/>
              <a:gd name="connsiteX38" fmla="*/ 522738 w 1023095"/>
              <a:gd name="connsiteY38" fmla="*/ 428687 h 925573"/>
              <a:gd name="connsiteX39" fmla="*/ 597871 w 1023095"/>
              <a:gd name="connsiteY39" fmla="*/ 492016 h 925573"/>
              <a:gd name="connsiteX40" fmla="*/ 602667 w 1023095"/>
              <a:gd name="connsiteY40" fmla="*/ 535859 h 925573"/>
              <a:gd name="connsiteX41" fmla="*/ 663413 w 1023095"/>
              <a:gd name="connsiteY41" fmla="*/ 543978 h 925573"/>
              <a:gd name="connsiteX42" fmla="*/ 666611 w 1023095"/>
              <a:gd name="connsiteY42" fmla="*/ 542354 h 925573"/>
              <a:gd name="connsiteX43" fmla="*/ 706575 w 1023095"/>
              <a:gd name="connsiteY43" fmla="*/ 569959 h 925573"/>
              <a:gd name="connsiteX44" fmla="*/ 684195 w 1023095"/>
              <a:gd name="connsiteY44" fmla="*/ 613802 h 925573"/>
              <a:gd name="connsiteX45" fmla="*/ 585083 w 1023095"/>
              <a:gd name="connsiteY45" fmla="*/ 608930 h 925573"/>
              <a:gd name="connsiteX46" fmla="*/ 708174 w 1023095"/>
              <a:gd name="connsiteY46" fmla="*/ 555344 h 925573"/>
              <a:gd name="connsiteX47" fmla="*/ 674603 w 1023095"/>
              <a:gd name="connsiteY47" fmla="*/ 529363 h 925573"/>
              <a:gd name="connsiteX48" fmla="*/ 668209 w 1023095"/>
              <a:gd name="connsiteY48" fmla="*/ 488768 h 925573"/>
              <a:gd name="connsiteX49" fmla="*/ 613857 w 1023095"/>
              <a:gd name="connsiteY49" fmla="*/ 477401 h 925573"/>
              <a:gd name="connsiteX50" fmla="*/ 549914 w 1023095"/>
              <a:gd name="connsiteY50" fmla="*/ 414072 h 925573"/>
              <a:gd name="connsiteX51" fmla="*/ 673005 w 1023095"/>
              <a:gd name="connsiteY51" fmla="*/ 379972 h 925573"/>
              <a:gd name="connsiteX52" fmla="*/ 676202 w 1023095"/>
              <a:gd name="connsiteY52" fmla="*/ 383220 h 925573"/>
              <a:gd name="connsiteX53" fmla="*/ 708174 w 1023095"/>
              <a:gd name="connsiteY53" fmla="*/ 555344 h 925573"/>
              <a:gd name="connsiteX54" fmla="*/ 696984 w 1023095"/>
              <a:gd name="connsiteY54" fmla="*/ 366982 h 925573"/>
              <a:gd name="connsiteX55" fmla="*/ 519541 w 1023095"/>
              <a:gd name="connsiteY55" fmla="*/ 277672 h 925573"/>
              <a:gd name="connsiteX56" fmla="*/ 383661 w 1023095"/>
              <a:gd name="connsiteY56" fmla="*/ 324763 h 925573"/>
              <a:gd name="connsiteX57" fmla="*/ 342097 w 1023095"/>
              <a:gd name="connsiteY57" fmla="*/ 643030 h 925573"/>
              <a:gd name="connsiteX58" fmla="*/ 519541 w 1023095"/>
              <a:gd name="connsiteY58" fmla="*/ 732340 h 925573"/>
              <a:gd name="connsiteX59" fmla="*/ 655420 w 1023095"/>
              <a:gd name="connsiteY59" fmla="*/ 685249 h 925573"/>
              <a:gd name="connsiteX60" fmla="*/ 696984 w 1023095"/>
              <a:gd name="connsiteY60" fmla="*/ 366982 h 925573"/>
              <a:gd name="connsiteX61" fmla="*/ 137478 w 1023095"/>
              <a:gd name="connsiteY61" fmla="*/ 725845 h 925573"/>
              <a:gd name="connsiteX62" fmla="*/ 206218 w 1023095"/>
              <a:gd name="connsiteY62" fmla="*/ 768064 h 925573"/>
              <a:gd name="connsiteX63" fmla="*/ 206218 w 1023095"/>
              <a:gd name="connsiteY63" fmla="*/ 682002 h 925573"/>
              <a:gd name="connsiteX64" fmla="*/ 137478 w 1023095"/>
              <a:gd name="connsiteY64" fmla="*/ 641406 h 925573"/>
              <a:gd name="connsiteX65" fmla="*/ 137478 w 1023095"/>
              <a:gd name="connsiteY65" fmla="*/ 725845 h 925573"/>
              <a:gd name="connsiteX66" fmla="*/ 800892 w 1023095"/>
              <a:gd name="connsiteY66" fmla="*/ 682002 h 925573"/>
              <a:gd name="connsiteX67" fmla="*/ 800892 w 1023095"/>
              <a:gd name="connsiteY67" fmla="*/ 768064 h 925573"/>
              <a:gd name="connsiteX68" fmla="*/ 869631 w 1023095"/>
              <a:gd name="connsiteY68" fmla="*/ 725845 h 925573"/>
              <a:gd name="connsiteX69" fmla="*/ 869631 w 1023095"/>
              <a:gd name="connsiteY69" fmla="*/ 641406 h 925573"/>
              <a:gd name="connsiteX70" fmla="*/ 800892 w 1023095"/>
              <a:gd name="connsiteY70" fmla="*/ 682002 h 925573"/>
              <a:gd name="connsiteX71" fmla="*/ 503555 w 1023095"/>
              <a:gd name="connsiteY71" fmla="*/ 73072 h 925573"/>
              <a:gd name="connsiteX72" fmla="*/ 431618 w 1023095"/>
              <a:gd name="connsiteY72" fmla="*/ 110419 h 925573"/>
              <a:gd name="connsiteX73" fmla="*/ 503555 w 1023095"/>
              <a:gd name="connsiteY73" fmla="*/ 155886 h 925573"/>
              <a:gd name="connsiteX74" fmla="*/ 575491 w 1023095"/>
              <a:gd name="connsiteY74" fmla="*/ 110419 h 925573"/>
              <a:gd name="connsiteX75" fmla="*/ 503555 w 1023095"/>
              <a:gd name="connsiteY75" fmla="*/ 73072 h 925573"/>
              <a:gd name="connsiteX76" fmla="*/ 755652 w 1023095"/>
              <a:gd name="connsiteY76" fmla="*/ 641569 h 925573"/>
              <a:gd name="connsiteX77" fmla="*/ 791300 w 1023095"/>
              <a:gd name="connsiteY77" fmla="*/ 664140 h 925573"/>
              <a:gd name="connsiteX78" fmla="*/ 863237 w 1023095"/>
              <a:gd name="connsiteY78" fmla="*/ 618673 h 925573"/>
              <a:gd name="connsiteX79" fmla="*/ 791300 w 1023095"/>
              <a:gd name="connsiteY79" fmla="*/ 582949 h 925573"/>
              <a:gd name="connsiteX80" fmla="*/ 778352 w 1023095"/>
              <a:gd name="connsiteY80" fmla="*/ 589444 h 925573"/>
              <a:gd name="connsiteX81" fmla="*/ 755652 w 1023095"/>
              <a:gd name="connsiteY81" fmla="*/ 641569 h 925573"/>
              <a:gd name="connsiteX82" fmla="*/ 712970 w 1023095"/>
              <a:gd name="connsiteY82" fmla="*/ 698889 h 925573"/>
              <a:gd name="connsiteX83" fmla="*/ 712970 w 1023095"/>
              <a:gd name="connsiteY83" fmla="*/ 725845 h 925573"/>
              <a:gd name="connsiteX84" fmla="*/ 781709 w 1023095"/>
              <a:gd name="connsiteY84" fmla="*/ 768064 h 925573"/>
              <a:gd name="connsiteX85" fmla="*/ 781709 w 1023095"/>
              <a:gd name="connsiteY85" fmla="*/ 682002 h 925573"/>
              <a:gd name="connsiteX86" fmla="*/ 744462 w 1023095"/>
              <a:gd name="connsiteY86" fmla="*/ 659918 h 925573"/>
              <a:gd name="connsiteX87" fmla="*/ 712970 w 1023095"/>
              <a:gd name="connsiteY87" fmla="*/ 698889 h 925573"/>
              <a:gd name="connsiteX88" fmla="*/ 575491 w 1023095"/>
              <a:gd name="connsiteY88" fmla="*/ 775209 h 925573"/>
              <a:gd name="connsiteX89" fmla="*/ 575491 w 1023095"/>
              <a:gd name="connsiteY89" fmla="*/ 816778 h 925573"/>
              <a:gd name="connsiteX90" fmla="*/ 599470 w 1023095"/>
              <a:gd name="connsiteY90" fmla="*/ 842759 h 925573"/>
              <a:gd name="connsiteX91" fmla="*/ 735350 w 1023095"/>
              <a:gd name="connsiteY91" fmla="*/ 842759 h 925573"/>
              <a:gd name="connsiteX92" fmla="*/ 642632 w 1023095"/>
              <a:gd name="connsiteY92" fmla="*/ 904464 h 925573"/>
              <a:gd name="connsiteX93" fmla="*/ 642632 w 1023095"/>
              <a:gd name="connsiteY93" fmla="*/ 932069 h 925573"/>
              <a:gd name="connsiteX94" fmla="*/ 939969 w 1023095"/>
              <a:gd name="connsiteY94" fmla="*/ 932069 h 925573"/>
              <a:gd name="connsiteX95" fmla="*/ 939969 w 1023095"/>
              <a:gd name="connsiteY95" fmla="*/ 902840 h 925573"/>
              <a:gd name="connsiteX96" fmla="*/ 858441 w 1023095"/>
              <a:gd name="connsiteY96" fmla="*/ 842759 h 925573"/>
              <a:gd name="connsiteX97" fmla="*/ 995919 w 1023095"/>
              <a:gd name="connsiteY97" fmla="*/ 842759 h 925573"/>
              <a:gd name="connsiteX98" fmla="*/ 1023095 w 1023095"/>
              <a:gd name="connsiteY98" fmla="*/ 816778 h 925573"/>
              <a:gd name="connsiteX99" fmla="*/ 1023095 w 1023095"/>
              <a:gd name="connsiteY99" fmla="*/ 534235 h 925573"/>
              <a:gd name="connsiteX100" fmla="*/ 997518 w 1023095"/>
              <a:gd name="connsiteY100" fmla="*/ 508254 h 925573"/>
              <a:gd name="connsiteX101" fmla="*/ 791300 w 1023095"/>
              <a:gd name="connsiteY101" fmla="*/ 508254 h 925573"/>
              <a:gd name="connsiteX102" fmla="*/ 788423 w 1023095"/>
              <a:gd name="connsiteY102" fmla="*/ 545601 h 925573"/>
              <a:gd name="connsiteX103" fmla="*/ 989525 w 1023095"/>
              <a:gd name="connsiteY103" fmla="*/ 545601 h 925573"/>
              <a:gd name="connsiteX104" fmla="*/ 989525 w 1023095"/>
              <a:gd name="connsiteY104" fmla="*/ 808659 h 925573"/>
              <a:gd name="connsiteX105" fmla="*/ 610660 w 1023095"/>
              <a:gd name="connsiteY105" fmla="*/ 808659 h 925573"/>
              <a:gd name="connsiteX106" fmla="*/ 610660 w 1023095"/>
              <a:gd name="connsiteY106" fmla="*/ 765141 h 925573"/>
              <a:gd name="connsiteX107" fmla="*/ 575491 w 1023095"/>
              <a:gd name="connsiteY107" fmla="*/ 775209 h 925573"/>
              <a:gd name="connsiteX108" fmla="*/ 285667 w 1023095"/>
              <a:gd name="connsiteY108" fmla="*/ 645466 h 925573"/>
              <a:gd name="connsiteX109" fmla="*/ 223802 w 1023095"/>
              <a:gd name="connsiteY109" fmla="*/ 682002 h 925573"/>
              <a:gd name="connsiteX110" fmla="*/ 223802 w 1023095"/>
              <a:gd name="connsiteY110" fmla="*/ 768064 h 925573"/>
              <a:gd name="connsiteX111" fmla="*/ 292541 w 1023095"/>
              <a:gd name="connsiteY111" fmla="*/ 725845 h 925573"/>
              <a:gd name="connsiteX112" fmla="*/ 292541 w 1023095"/>
              <a:gd name="connsiteY112" fmla="*/ 656833 h 925573"/>
              <a:gd name="connsiteX113" fmla="*/ 285667 w 1023095"/>
              <a:gd name="connsiteY113" fmla="*/ 645466 h 925573"/>
              <a:gd name="connsiteX114" fmla="*/ 267763 w 1023095"/>
              <a:gd name="connsiteY114" fmla="*/ 608768 h 925573"/>
              <a:gd name="connsiteX115" fmla="*/ 215809 w 1023095"/>
              <a:gd name="connsiteY115" fmla="*/ 582949 h 925573"/>
              <a:gd name="connsiteX116" fmla="*/ 142274 w 1023095"/>
              <a:gd name="connsiteY116" fmla="*/ 618673 h 925573"/>
              <a:gd name="connsiteX117" fmla="*/ 215809 w 1023095"/>
              <a:gd name="connsiteY117" fmla="*/ 664140 h 925573"/>
              <a:gd name="connsiteX118" fmla="*/ 275436 w 1023095"/>
              <a:gd name="connsiteY118" fmla="*/ 626467 h 925573"/>
              <a:gd name="connsiteX119" fmla="*/ 267763 w 1023095"/>
              <a:gd name="connsiteY119" fmla="*/ 608768 h 925573"/>
              <a:gd name="connsiteX120" fmla="*/ 247781 w 1023095"/>
              <a:gd name="connsiteY120" fmla="*/ 508254 h 925573"/>
              <a:gd name="connsiteX121" fmla="*/ 23979 w 1023095"/>
              <a:gd name="connsiteY121" fmla="*/ 508254 h 925573"/>
              <a:gd name="connsiteX122" fmla="*/ 0 w 1023095"/>
              <a:gd name="connsiteY122" fmla="*/ 534235 h 925573"/>
              <a:gd name="connsiteX123" fmla="*/ 0 w 1023095"/>
              <a:gd name="connsiteY123" fmla="*/ 816778 h 925573"/>
              <a:gd name="connsiteX124" fmla="*/ 23979 w 1023095"/>
              <a:gd name="connsiteY124" fmla="*/ 842759 h 925573"/>
              <a:gd name="connsiteX125" fmla="*/ 159859 w 1023095"/>
              <a:gd name="connsiteY125" fmla="*/ 842759 h 925573"/>
              <a:gd name="connsiteX126" fmla="*/ 67141 w 1023095"/>
              <a:gd name="connsiteY126" fmla="*/ 904464 h 925573"/>
              <a:gd name="connsiteX127" fmla="*/ 67141 w 1023095"/>
              <a:gd name="connsiteY127" fmla="*/ 932069 h 925573"/>
              <a:gd name="connsiteX128" fmla="*/ 364478 w 1023095"/>
              <a:gd name="connsiteY128" fmla="*/ 932069 h 925573"/>
              <a:gd name="connsiteX129" fmla="*/ 364478 w 1023095"/>
              <a:gd name="connsiteY129" fmla="*/ 902840 h 925573"/>
              <a:gd name="connsiteX130" fmla="*/ 282950 w 1023095"/>
              <a:gd name="connsiteY130" fmla="*/ 842759 h 925573"/>
              <a:gd name="connsiteX131" fmla="*/ 420428 w 1023095"/>
              <a:gd name="connsiteY131" fmla="*/ 842759 h 925573"/>
              <a:gd name="connsiteX132" fmla="*/ 447604 w 1023095"/>
              <a:gd name="connsiteY132" fmla="*/ 816778 h 925573"/>
              <a:gd name="connsiteX133" fmla="*/ 447604 w 1023095"/>
              <a:gd name="connsiteY133" fmla="*/ 771149 h 925573"/>
              <a:gd name="connsiteX134" fmla="*/ 414034 w 1023095"/>
              <a:gd name="connsiteY134" fmla="*/ 759458 h 925573"/>
              <a:gd name="connsiteX135" fmla="*/ 414034 w 1023095"/>
              <a:gd name="connsiteY135" fmla="*/ 808659 h 925573"/>
              <a:gd name="connsiteX136" fmla="*/ 35169 w 1023095"/>
              <a:gd name="connsiteY136" fmla="*/ 808659 h 925573"/>
              <a:gd name="connsiteX137" fmla="*/ 35169 w 1023095"/>
              <a:gd name="connsiteY137" fmla="*/ 545601 h 925573"/>
              <a:gd name="connsiteX138" fmla="*/ 250658 w 1023095"/>
              <a:gd name="connsiteY138" fmla="*/ 545601 h 925573"/>
              <a:gd name="connsiteX139" fmla="*/ 247781 w 1023095"/>
              <a:gd name="connsiteY139" fmla="*/ 508254 h 925573"/>
              <a:gd name="connsiteX140" fmla="*/ 493963 w 1023095"/>
              <a:gd name="connsiteY140" fmla="*/ 230257 h 925573"/>
              <a:gd name="connsiteX141" fmla="*/ 493963 w 1023095"/>
              <a:gd name="connsiteY141" fmla="*/ 172124 h 925573"/>
              <a:gd name="connsiteX142" fmla="*/ 425224 w 1023095"/>
              <a:gd name="connsiteY142" fmla="*/ 131529 h 925573"/>
              <a:gd name="connsiteX143" fmla="*/ 425224 w 1023095"/>
              <a:gd name="connsiteY143" fmla="*/ 217591 h 925573"/>
              <a:gd name="connsiteX144" fmla="*/ 457036 w 1023095"/>
              <a:gd name="connsiteY144" fmla="*/ 236427 h 925573"/>
              <a:gd name="connsiteX145" fmla="*/ 493963 w 1023095"/>
              <a:gd name="connsiteY145" fmla="*/ 230257 h 925573"/>
              <a:gd name="connsiteX146" fmla="*/ 556628 w 1023095"/>
              <a:gd name="connsiteY146" fmla="*/ 231556 h 925573"/>
              <a:gd name="connsiteX147" fmla="*/ 580287 w 1023095"/>
              <a:gd name="connsiteY147" fmla="*/ 217591 h 925573"/>
              <a:gd name="connsiteX148" fmla="*/ 580287 w 1023095"/>
              <a:gd name="connsiteY148" fmla="*/ 133153 h 925573"/>
              <a:gd name="connsiteX149" fmla="*/ 511548 w 1023095"/>
              <a:gd name="connsiteY149" fmla="*/ 172124 h 925573"/>
              <a:gd name="connsiteX150" fmla="*/ 511548 w 1023095"/>
              <a:gd name="connsiteY150" fmla="*/ 229120 h 925573"/>
              <a:gd name="connsiteX151" fmla="*/ 556628 w 1023095"/>
              <a:gd name="connsiteY151" fmla="*/ 231556 h 925573"/>
              <a:gd name="connsiteX152" fmla="*/ 725439 w 1023095"/>
              <a:gd name="connsiteY152" fmla="*/ 324763 h 925573"/>
              <a:gd name="connsiteX153" fmla="*/ 735350 w 1023095"/>
              <a:gd name="connsiteY153" fmla="*/ 305277 h 925573"/>
              <a:gd name="connsiteX154" fmla="*/ 735350 w 1023095"/>
              <a:gd name="connsiteY154" fmla="*/ 22733 h 925573"/>
              <a:gd name="connsiteX155" fmla="*/ 709772 w 1023095"/>
              <a:gd name="connsiteY155" fmla="*/ 0 h 925573"/>
              <a:gd name="connsiteX156" fmla="*/ 311724 w 1023095"/>
              <a:gd name="connsiteY156" fmla="*/ 0 h 925573"/>
              <a:gd name="connsiteX157" fmla="*/ 287746 w 1023095"/>
              <a:gd name="connsiteY157" fmla="*/ 25981 h 925573"/>
              <a:gd name="connsiteX158" fmla="*/ 287746 w 1023095"/>
              <a:gd name="connsiteY158" fmla="*/ 308525 h 925573"/>
              <a:gd name="connsiteX159" fmla="*/ 306289 w 1023095"/>
              <a:gd name="connsiteY159" fmla="*/ 333856 h 925573"/>
              <a:gd name="connsiteX160" fmla="*/ 338900 w 1023095"/>
              <a:gd name="connsiteY160" fmla="*/ 298782 h 925573"/>
              <a:gd name="connsiteX161" fmla="*/ 322914 w 1023095"/>
              <a:gd name="connsiteY161" fmla="*/ 298782 h 925573"/>
              <a:gd name="connsiteX162" fmla="*/ 322914 w 1023095"/>
              <a:gd name="connsiteY162" fmla="*/ 35724 h 925573"/>
              <a:gd name="connsiteX163" fmla="*/ 701779 w 1023095"/>
              <a:gd name="connsiteY163" fmla="*/ 35724 h 925573"/>
              <a:gd name="connsiteX164" fmla="*/ 701779 w 1023095"/>
              <a:gd name="connsiteY164" fmla="*/ 298782 h 925573"/>
              <a:gd name="connsiteX165" fmla="*/ 700181 w 1023095"/>
              <a:gd name="connsiteY165" fmla="*/ 298782 h 925573"/>
              <a:gd name="connsiteX166" fmla="*/ 725439 w 1023095"/>
              <a:gd name="connsiteY166" fmla="*/ 324763 h 92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1023095" h="925573">
                <a:moveTo>
                  <a:pt x="637836" y="660892"/>
                </a:moveTo>
                <a:cubicBezTo>
                  <a:pt x="602667" y="688497"/>
                  <a:pt x="561104" y="701488"/>
                  <a:pt x="519541" y="701488"/>
                </a:cubicBezTo>
                <a:cubicBezTo>
                  <a:pt x="474780" y="701488"/>
                  <a:pt x="431618" y="685249"/>
                  <a:pt x="394851" y="656021"/>
                </a:cubicBezTo>
                <a:cubicBezTo>
                  <a:pt x="393252" y="634911"/>
                  <a:pt x="394851" y="600811"/>
                  <a:pt x="407640" y="566711"/>
                </a:cubicBezTo>
                <a:cubicBezTo>
                  <a:pt x="417231" y="566711"/>
                  <a:pt x="425224" y="566711"/>
                  <a:pt x="436414" y="561839"/>
                </a:cubicBezTo>
                <a:cubicBezTo>
                  <a:pt x="441210" y="566711"/>
                  <a:pt x="446006" y="571582"/>
                  <a:pt x="453999" y="574830"/>
                </a:cubicBezTo>
                <a:cubicBezTo>
                  <a:pt x="473182" y="589444"/>
                  <a:pt x="493963" y="602435"/>
                  <a:pt x="509949" y="612178"/>
                </a:cubicBezTo>
                <a:cubicBezTo>
                  <a:pt x="508350" y="621921"/>
                  <a:pt x="511548" y="631664"/>
                  <a:pt x="517942" y="639783"/>
                </a:cubicBezTo>
                <a:cubicBezTo>
                  <a:pt x="530731" y="657645"/>
                  <a:pt x="556308" y="660892"/>
                  <a:pt x="572294" y="646278"/>
                </a:cubicBezTo>
                <a:cubicBezTo>
                  <a:pt x="575491" y="643030"/>
                  <a:pt x="578688" y="639783"/>
                  <a:pt x="580287" y="636535"/>
                </a:cubicBezTo>
                <a:cubicBezTo>
                  <a:pt x="610660" y="643030"/>
                  <a:pt x="636237" y="644654"/>
                  <a:pt x="655420" y="644654"/>
                </a:cubicBezTo>
                <a:cubicBezTo>
                  <a:pt x="649026" y="651149"/>
                  <a:pt x="645829" y="656021"/>
                  <a:pt x="637836" y="660892"/>
                </a:cubicBezTo>
                <a:close/>
                <a:moveTo>
                  <a:pt x="359682" y="391339"/>
                </a:moveTo>
                <a:cubicBezTo>
                  <a:pt x="354886" y="410825"/>
                  <a:pt x="353288" y="438430"/>
                  <a:pt x="367675" y="470906"/>
                </a:cubicBezTo>
                <a:cubicBezTo>
                  <a:pt x="350090" y="492016"/>
                  <a:pt x="350090" y="521244"/>
                  <a:pt x="367675" y="542354"/>
                </a:cubicBezTo>
                <a:lnTo>
                  <a:pt x="372471" y="547225"/>
                </a:lnTo>
                <a:cubicBezTo>
                  <a:pt x="366076" y="571582"/>
                  <a:pt x="362879" y="595940"/>
                  <a:pt x="361281" y="615425"/>
                </a:cubicBezTo>
                <a:cubicBezTo>
                  <a:pt x="311724" y="547225"/>
                  <a:pt x="314922" y="457915"/>
                  <a:pt x="359682" y="391339"/>
                </a:cubicBezTo>
                <a:close/>
                <a:moveTo>
                  <a:pt x="401245" y="347496"/>
                </a:moveTo>
                <a:cubicBezTo>
                  <a:pt x="410837" y="339377"/>
                  <a:pt x="422027" y="332882"/>
                  <a:pt x="433217" y="326387"/>
                </a:cubicBezTo>
                <a:cubicBezTo>
                  <a:pt x="447604" y="349120"/>
                  <a:pt x="465189" y="371853"/>
                  <a:pt x="485970" y="392963"/>
                </a:cubicBezTo>
                <a:cubicBezTo>
                  <a:pt x="468386" y="405953"/>
                  <a:pt x="450801" y="420568"/>
                  <a:pt x="431618" y="440053"/>
                </a:cubicBezTo>
                <a:cubicBezTo>
                  <a:pt x="430020" y="443301"/>
                  <a:pt x="426823" y="444925"/>
                  <a:pt x="425224" y="448173"/>
                </a:cubicBezTo>
                <a:cubicBezTo>
                  <a:pt x="414034" y="446549"/>
                  <a:pt x="404442" y="446549"/>
                  <a:pt x="393252" y="449796"/>
                </a:cubicBezTo>
                <a:cubicBezTo>
                  <a:pt x="375668" y="412449"/>
                  <a:pt x="375668" y="381596"/>
                  <a:pt x="378865" y="363734"/>
                </a:cubicBezTo>
                <a:cubicBezTo>
                  <a:pt x="386858" y="358863"/>
                  <a:pt x="391654" y="353991"/>
                  <a:pt x="401245" y="347496"/>
                </a:cubicBezTo>
                <a:close/>
                <a:moveTo>
                  <a:pt x="645829" y="352368"/>
                </a:moveTo>
                <a:cubicBezTo>
                  <a:pt x="615456" y="345872"/>
                  <a:pt x="569097" y="347496"/>
                  <a:pt x="516343" y="376725"/>
                </a:cubicBezTo>
                <a:cubicBezTo>
                  <a:pt x="498759" y="357239"/>
                  <a:pt x="481175" y="336129"/>
                  <a:pt x="461991" y="316644"/>
                </a:cubicBezTo>
                <a:cubicBezTo>
                  <a:pt x="481175" y="310148"/>
                  <a:pt x="501956" y="306901"/>
                  <a:pt x="522738" y="306901"/>
                </a:cubicBezTo>
                <a:cubicBezTo>
                  <a:pt x="564301" y="306901"/>
                  <a:pt x="607463" y="323139"/>
                  <a:pt x="645829" y="352368"/>
                </a:cubicBezTo>
                <a:close/>
                <a:moveTo>
                  <a:pt x="585083" y="608930"/>
                </a:moveTo>
                <a:cubicBezTo>
                  <a:pt x="583484" y="604059"/>
                  <a:pt x="581885" y="597563"/>
                  <a:pt x="578688" y="592692"/>
                </a:cubicBezTo>
                <a:cubicBezTo>
                  <a:pt x="565900" y="576454"/>
                  <a:pt x="543519" y="573206"/>
                  <a:pt x="527534" y="582949"/>
                </a:cubicBezTo>
                <a:cubicBezTo>
                  <a:pt x="509949" y="573206"/>
                  <a:pt x="492365" y="561839"/>
                  <a:pt x="474780" y="547225"/>
                </a:cubicBezTo>
                <a:cubicBezTo>
                  <a:pt x="471583" y="543978"/>
                  <a:pt x="468386" y="540730"/>
                  <a:pt x="463590" y="537482"/>
                </a:cubicBezTo>
                <a:cubicBezTo>
                  <a:pt x="474780" y="519620"/>
                  <a:pt x="476379" y="496887"/>
                  <a:pt x="465189" y="477401"/>
                </a:cubicBezTo>
                <a:lnTo>
                  <a:pt x="471583" y="470906"/>
                </a:lnTo>
                <a:cubicBezTo>
                  <a:pt x="489167" y="453044"/>
                  <a:pt x="506752" y="440053"/>
                  <a:pt x="522738" y="428687"/>
                </a:cubicBezTo>
                <a:cubicBezTo>
                  <a:pt x="546717" y="451420"/>
                  <a:pt x="573893" y="472530"/>
                  <a:pt x="597871" y="492016"/>
                </a:cubicBezTo>
                <a:cubicBezTo>
                  <a:pt x="591477" y="506630"/>
                  <a:pt x="593076" y="522868"/>
                  <a:pt x="602667" y="535859"/>
                </a:cubicBezTo>
                <a:cubicBezTo>
                  <a:pt x="617054" y="555344"/>
                  <a:pt x="642632" y="558592"/>
                  <a:pt x="663413" y="543978"/>
                </a:cubicBezTo>
                <a:cubicBezTo>
                  <a:pt x="665012" y="543978"/>
                  <a:pt x="665012" y="542354"/>
                  <a:pt x="666611" y="542354"/>
                </a:cubicBezTo>
                <a:cubicBezTo>
                  <a:pt x="684195" y="555344"/>
                  <a:pt x="698582" y="565087"/>
                  <a:pt x="706575" y="569959"/>
                </a:cubicBezTo>
                <a:cubicBezTo>
                  <a:pt x="701779" y="584573"/>
                  <a:pt x="693787" y="599187"/>
                  <a:pt x="684195" y="613802"/>
                </a:cubicBezTo>
                <a:cubicBezTo>
                  <a:pt x="668209" y="618673"/>
                  <a:pt x="634639" y="623544"/>
                  <a:pt x="585083" y="608930"/>
                </a:cubicBezTo>
                <a:close/>
                <a:moveTo>
                  <a:pt x="708174" y="555344"/>
                </a:moveTo>
                <a:cubicBezTo>
                  <a:pt x="700181" y="548849"/>
                  <a:pt x="688991" y="540730"/>
                  <a:pt x="674603" y="529363"/>
                </a:cubicBezTo>
                <a:cubicBezTo>
                  <a:pt x="679399" y="516373"/>
                  <a:pt x="677801" y="500135"/>
                  <a:pt x="668209" y="488768"/>
                </a:cubicBezTo>
                <a:cubicBezTo>
                  <a:pt x="655420" y="470906"/>
                  <a:pt x="629843" y="467658"/>
                  <a:pt x="613857" y="477401"/>
                </a:cubicBezTo>
                <a:cubicBezTo>
                  <a:pt x="594674" y="459539"/>
                  <a:pt x="572294" y="436806"/>
                  <a:pt x="549914" y="414072"/>
                </a:cubicBezTo>
                <a:cubicBezTo>
                  <a:pt x="617054" y="376725"/>
                  <a:pt x="668209" y="379972"/>
                  <a:pt x="673005" y="379972"/>
                </a:cubicBezTo>
                <a:cubicBezTo>
                  <a:pt x="673005" y="381596"/>
                  <a:pt x="674603" y="381596"/>
                  <a:pt x="676202" y="383220"/>
                </a:cubicBezTo>
                <a:cubicBezTo>
                  <a:pt x="712970" y="433558"/>
                  <a:pt x="722561" y="498511"/>
                  <a:pt x="708174" y="555344"/>
                </a:cubicBezTo>
                <a:close/>
                <a:moveTo>
                  <a:pt x="696984" y="366982"/>
                </a:moveTo>
                <a:cubicBezTo>
                  <a:pt x="653822" y="308525"/>
                  <a:pt x="585083" y="277672"/>
                  <a:pt x="519541" y="277672"/>
                </a:cubicBezTo>
                <a:cubicBezTo>
                  <a:pt x="469984" y="277672"/>
                  <a:pt x="423625" y="292286"/>
                  <a:pt x="383661" y="324763"/>
                </a:cubicBezTo>
                <a:cubicBezTo>
                  <a:pt x="286147" y="401082"/>
                  <a:pt x="265365" y="543978"/>
                  <a:pt x="342097" y="643030"/>
                </a:cubicBezTo>
                <a:cubicBezTo>
                  <a:pt x="386858" y="701488"/>
                  <a:pt x="453999" y="732340"/>
                  <a:pt x="519541" y="732340"/>
                </a:cubicBezTo>
                <a:cubicBezTo>
                  <a:pt x="569097" y="732340"/>
                  <a:pt x="615456" y="717726"/>
                  <a:pt x="655420" y="685249"/>
                </a:cubicBezTo>
                <a:cubicBezTo>
                  <a:pt x="752934" y="608930"/>
                  <a:pt x="772117" y="464411"/>
                  <a:pt x="696984" y="366982"/>
                </a:cubicBezTo>
                <a:close/>
                <a:moveTo>
                  <a:pt x="137478" y="725845"/>
                </a:moveTo>
                <a:lnTo>
                  <a:pt x="206218" y="768064"/>
                </a:lnTo>
                <a:lnTo>
                  <a:pt x="206218" y="682002"/>
                </a:lnTo>
                <a:lnTo>
                  <a:pt x="137478" y="641406"/>
                </a:lnTo>
                <a:lnTo>
                  <a:pt x="137478" y="725845"/>
                </a:lnTo>
                <a:close/>
                <a:moveTo>
                  <a:pt x="800892" y="682002"/>
                </a:moveTo>
                <a:lnTo>
                  <a:pt x="800892" y="768064"/>
                </a:lnTo>
                <a:lnTo>
                  <a:pt x="869631" y="725845"/>
                </a:lnTo>
                <a:lnTo>
                  <a:pt x="869631" y="641406"/>
                </a:lnTo>
                <a:lnTo>
                  <a:pt x="800892" y="682002"/>
                </a:lnTo>
                <a:close/>
                <a:moveTo>
                  <a:pt x="503555" y="73072"/>
                </a:moveTo>
                <a:lnTo>
                  <a:pt x="431618" y="110419"/>
                </a:lnTo>
                <a:lnTo>
                  <a:pt x="503555" y="155886"/>
                </a:lnTo>
                <a:lnTo>
                  <a:pt x="575491" y="110419"/>
                </a:lnTo>
                <a:lnTo>
                  <a:pt x="503555" y="73072"/>
                </a:lnTo>
                <a:close/>
                <a:moveTo>
                  <a:pt x="755652" y="641569"/>
                </a:moveTo>
                <a:lnTo>
                  <a:pt x="791300" y="664140"/>
                </a:lnTo>
                <a:lnTo>
                  <a:pt x="863237" y="618673"/>
                </a:lnTo>
                <a:lnTo>
                  <a:pt x="791300" y="582949"/>
                </a:lnTo>
                <a:lnTo>
                  <a:pt x="778352" y="589444"/>
                </a:lnTo>
                <a:cubicBezTo>
                  <a:pt x="772576" y="607568"/>
                  <a:pt x="764968" y="625037"/>
                  <a:pt x="755652" y="641569"/>
                </a:cubicBezTo>
                <a:close/>
                <a:moveTo>
                  <a:pt x="712970" y="698889"/>
                </a:moveTo>
                <a:lnTo>
                  <a:pt x="712970" y="725845"/>
                </a:lnTo>
                <a:lnTo>
                  <a:pt x="781709" y="768064"/>
                </a:lnTo>
                <a:lnTo>
                  <a:pt x="781709" y="682002"/>
                </a:lnTo>
                <a:lnTo>
                  <a:pt x="744462" y="659918"/>
                </a:lnTo>
                <a:cubicBezTo>
                  <a:pt x="735156" y="673857"/>
                  <a:pt x="724615" y="686902"/>
                  <a:pt x="712970" y="698889"/>
                </a:cubicBezTo>
                <a:close/>
                <a:moveTo>
                  <a:pt x="575491" y="775209"/>
                </a:moveTo>
                <a:lnTo>
                  <a:pt x="575491" y="816778"/>
                </a:lnTo>
                <a:cubicBezTo>
                  <a:pt x="575491" y="831393"/>
                  <a:pt x="586681" y="842759"/>
                  <a:pt x="599470" y="842759"/>
                </a:cubicBezTo>
                <a:lnTo>
                  <a:pt x="735350" y="842759"/>
                </a:lnTo>
                <a:cubicBezTo>
                  <a:pt x="751336" y="896345"/>
                  <a:pt x="730554" y="904464"/>
                  <a:pt x="642632" y="904464"/>
                </a:cubicBezTo>
                <a:lnTo>
                  <a:pt x="642632" y="932069"/>
                </a:lnTo>
                <a:lnTo>
                  <a:pt x="939969" y="932069"/>
                </a:lnTo>
                <a:lnTo>
                  <a:pt x="939969" y="902840"/>
                </a:lnTo>
                <a:cubicBezTo>
                  <a:pt x="853645" y="902840"/>
                  <a:pt x="844054" y="894721"/>
                  <a:pt x="858441" y="842759"/>
                </a:cubicBezTo>
                <a:lnTo>
                  <a:pt x="995919" y="842759"/>
                </a:lnTo>
                <a:cubicBezTo>
                  <a:pt x="1010307" y="842759"/>
                  <a:pt x="1023095" y="829769"/>
                  <a:pt x="1023095" y="816778"/>
                </a:cubicBezTo>
                <a:lnTo>
                  <a:pt x="1023095" y="534235"/>
                </a:lnTo>
                <a:cubicBezTo>
                  <a:pt x="1024694" y="521244"/>
                  <a:pt x="1010307" y="508254"/>
                  <a:pt x="997518" y="508254"/>
                </a:cubicBezTo>
                <a:lnTo>
                  <a:pt x="791300" y="508254"/>
                </a:lnTo>
                <a:cubicBezTo>
                  <a:pt x="791174" y="520755"/>
                  <a:pt x="790213" y="533233"/>
                  <a:pt x="788423" y="545601"/>
                </a:cubicBezTo>
                <a:lnTo>
                  <a:pt x="989525" y="545601"/>
                </a:lnTo>
                <a:lnTo>
                  <a:pt x="989525" y="808659"/>
                </a:lnTo>
                <a:lnTo>
                  <a:pt x="610660" y="808659"/>
                </a:lnTo>
                <a:lnTo>
                  <a:pt x="610660" y="765141"/>
                </a:lnTo>
                <a:cubicBezTo>
                  <a:pt x="599173" y="769295"/>
                  <a:pt x="587423" y="772658"/>
                  <a:pt x="575491" y="775209"/>
                </a:cubicBezTo>
                <a:close/>
                <a:moveTo>
                  <a:pt x="285667" y="645466"/>
                </a:moveTo>
                <a:lnTo>
                  <a:pt x="223802" y="682002"/>
                </a:lnTo>
                <a:lnTo>
                  <a:pt x="223802" y="768064"/>
                </a:lnTo>
                <a:lnTo>
                  <a:pt x="292541" y="725845"/>
                </a:lnTo>
                <a:lnTo>
                  <a:pt x="292541" y="656833"/>
                </a:lnTo>
                <a:cubicBezTo>
                  <a:pt x="290159" y="653101"/>
                  <a:pt x="287869" y="649311"/>
                  <a:pt x="285667" y="645466"/>
                </a:cubicBezTo>
                <a:close/>
                <a:moveTo>
                  <a:pt x="267763" y="608768"/>
                </a:moveTo>
                <a:lnTo>
                  <a:pt x="215809" y="582949"/>
                </a:lnTo>
                <a:lnTo>
                  <a:pt x="142274" y="618673"/>
                </a:lnTo>
                <a:lnTo>
                  <a:pt x="215809" y="664140"/>
                </a:lnTo>
                <a:lnTo>
                  <a:pt x="275436" y="626467"/>
                </a:lnTo>
                <a:cubicBezTo>
                  <a:pt x="272676" y="620661"/>
                  <a:pt x="270116" y="614756"/>
                  <a:pt x="267763" y="608768"/>
                </a:cubicBezTo>
                <a:close/>
                <a:moveTo>
                  <a:pt x="247781" y="508254"/>
                </a:moveTo>
                <a:lnTo>
                  <a:pt x="23979" y="508254"/>
                </a:lnTo>
                <a:cubicBezTo>
                  <a:pt x="11190" y="508254"/>
                  <a:pt x="0" y="519620"/>
                  <a:pt x="0" y="534235"/>
                </a:cubicBezTo>
                <a:lnTo>
                  <a:pt x="0" y="816778"/>
                </a:lnTo>
                <a:cubicBezTo>
                  <a:pt x="0" y="831393"/>
                  <a:pt x="11190" y="842759"/>
                  <a:pt x="23979" y="842759"/>
                </a:cubicBezTo>
                <a:lnTo>
                  <a:pt x="159859" y="842759"/>
                </a:lnTo>
                <a:cubicBezTo>
                  <a:pt x="175845" y="896345"/>
                  <a:pt x="155063" y="904464"/>
                  <a:pt x="67141" y="904464"/>
                </a:cubicBezTo>
                <a:lnTo>
                  <a:pt x="67141" y="932069"/>
                </a:lnTo>
                <a:lnTo>
                  <a:pt x="364478" y="932069"/>
                </a:lnTo>
                <a:lnTo>
                  <a:pt x="364478" y="902840"/>
                </a:lnTo>
                <a:cubicBezTo>
                  <a:pt x="278154" y="902840"/>
                  <a:pt x="268563" y="894721"/>
                  <a:pt x="282950" y="842759"/>
                </a:cubicBezTo>
                <a:lnTo>
                  <a:pt x="420428" y="842759"/>
                </a:lnTo>
                <a:cubicBezTo>
                  <a:pt x="434816" y="842759"/>
                  <a:pt x="447604" y="829769"/>
                  <a:pt x="447604" y="816778"/>
                </a:cubicBezTo>
                <a:lnTo>
                  <a:pt x="447604" y="771149"/>
                </a:lnTo>
                <a:cubicBezTo>
                  <a:pt x="436176" y="767999"/>
                  <a:pt x="424962" y="764094"/>
                  <a:pt x="414034" y="759458"/>
                </a:cubicBezTo>
                <a:lnTo>
                  <a:pt x="414034" y="808659"/>
                </a:lnTo>
                <a:lnTo>
                  <a:pt x="35169" y="808659"/>
                </a:lnTo>
                <a:lnTo>
                  <a:pt x="35169" y="545601"/>
                </a:lnTo>
                <a:lnTo>
                  <a:pt x="250658" y="545601"/>
                </a:lnTo>
                <a:cubicBezTo>
                  <a:pt x="248868" y="533233"/>
                  <a:pt x="247906" y="520755"/>
                  <a:pt x="247781" y="508254"/>
                </a:cubicBezTo>
                <a:close/>
                <a:moveTo>
                  <a:pt x="493963" y="230257"/>
                </a:moveTo>
                <a:lnTo>
                  <a:pt x="493963" y="172124"/>
                </a:lnTo>
                <a:lnTo>
                  <a:pt x="425224" y="131529"/>
                </a:lnTo>
                <a:lnTo>
                  <a:pt x="425224" y="217591"/>
                </a:lnTo>
                <a:lnTo>
                  <a:pt x="457036" y="236427"/>
                </a:lnTo>
                <a:cubicBezTo>
                  <a:pt x="469192" y="233511"/>
                  <a:pt x="481529" y="231449"/>
                  <a:pt x="493963" y="230257"/>
                </a:cubicBezTo>
                <a:close/>
                <a:moveTo>
                  <a:pt x="556628" y="231556"/>
                </a:moveTo>
                <a:lnTo>
                  <a:pt x="580287" y="217591"/>
                </a:lnTo>
                <a:lnTo>
                  <a:pt x="580287" y="133153"/>
                </a:lnTo>
                <a:lnTo>
                  <a:pt x="511548" y="172124"/>
                </a:lnTo>
                <a:lnTo>
                  <a:pt x="511548" y="229120"/>
                </a:lnTo>
                <a:cubicBezTo>
                  <a:pt x="526614" y="228661"/>
                  <a:pt x="541694" y="229476"/>
                  <a:pt x="556628" y="231556"/>
                </a:cubicBezTo>
                <a:close/>
                <a:moveTo>
                  <a:pt x="725439" y="324763"/>
                </a:moveTo>
                <a:cubicBezTo>
                  <a:pt x="731353" y="319729"/>
                  <a:pt x="735350" y="312584"/>
                  <a:pt x="735350" y="305277"/>
                </a:cubicBezTo>
                <a:lnTo>
                  <a:pt x="735350" y="22733"/>
                </a:lnTo>
                <a:cubicBezTo>
                  <a:pt x="736948" y="11367"/>
                  <a:pt x="722561" y="0"/>
                  <a:pt x="709772" y="0"/>
                </a:cubicBezTo>
                <a:lnTo>
                  <a:pt x="311724" y="0"/>
                </a:lnTo>
                <a:cubicBezTo>
                  <a:pt x="298936" y="0"/>
                  <a:pt x="287746" y="11367"/>
                  <a:pt x="287746" y="25981"/>
                </a:cubicBezTo>
                <a:lnTo>
                  <a:pt x="287746" y="308525"/>
                </a:lnTo>
                <a:cubicBezTo>
                  <a:pt x="287746" y="321028"/>
                  <a:pt x="295898" y="331096"/>
                  <a:pt x="306289" y="333856"/>
                </a:cubicBezTo>
                <a:cubicBezTo>
                  <a:pt x="316132" y="321220"/>
                  <a:pt x="327044" y="309484"/>
                  <a:pt x="338900" y="298782"/>
                </a:cubicBezTo>
                <a:lnTo>
                  <a:pt x="322914" y="298782"/>
                </a:lnTo>
                <a:lnTo>
                  <a:pt x="322914" y="35724"/>
                </a:lnTo>
                <a:lnTo>
                  <a:pt x="701779" y="35724"/>
                </a:lnTo>
                <a:lnTo>
                  <a:pt x="701779" y="298782"/>
                </a:lnTo>
                <a:lnTo>
                  <a:pt x="700181" y="298782"/>
                </a:lnTo>
                <a:cubicBezTo>
                  <a:pt x="709155" y="306867"/>
                  <a:pt x="717593" y="315546"/>
                  <a:pt x="725439" y="324763"/>
                </a:cubicBezTo>
                <a:close/>
              </a:path>
            </a:pathLst>
          </a:custGeom>
          <a:solidFill>
            <a:schemeClr val="tx1"/>
          </a:solidFill>
          <a:ln w="11906" cap="flat">
            <a:noFill/>
            <a:prstDash val="solid"/>
            <a:miter/>
          </a:ln>
        </p:spPr>
        <p:txBody>
          <a:bodyPr rtlCol="0" anchor="ctr"/>
          <a:lstStyle/>
          <a:p>
            <a:pPr defTabSz="932418">
              <a:defRPr/>
            </a:pPr>
            <a:endParaRPr lang="en-US" sz="1836">
              <a:ln>
                <a:solidFill>
                  <a:sysClr val="windowText" lastClr="000000"/>
                </a:solidFill>
              </a:ln>
              <a:solidFill>
                <a:sysClr val="windowText" lastClr="000000"/>
              </a:solidFill>
              <a:latin typeface="Segoe UI"/>
            </a:endParaRPr>
          </a:p>
        </p:txBody>
      </p:sp>
      <p:cxnSp>
        <p:nvCxnSpPr>
          <p:cNvPr id="49" name="Straight Arrow Connector 48">
            <a:extLst>
              <a:ext uri="{FF2B5EF4-FFF2-40B4-BE49-F238E27FC236}">
                <a16:creationId xmlns:a16="http://schemas.microsoft.com/office/drawing/2014/main" id="{2403816C-F2B1-4A80-A359-0A993AFE4273}"/>
              </a:ext>
            </a:extLst>
          </p:cNvPr>
          <p:cNvCxnSpPr>
            <a:cxnSpLocks/>
          </p:cNvCxnSpPr>
          <p:nvPr/>
        </p:nvCxnSpPr>
        <p:spPr>
          <a:xfrm flipH="1">
            <a:off x="6881446" y="3695227"/>
            <a:ext cx="2109613" cy="1699219"/>
          </a:xfrm>
          <a:prstGeom prst="straightConnector1">
            <a:avLst/>
          </a:prstGeom>
          <a:ln w="19050">
            <a:solidFill>
              <a:srgbClr val="0F75C3"/>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DE5CEAD3-8A8D-4FF5-B62A-1A5C88B057D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59756" y="6108235"/>
            <a:ext cx="1014306" cy="287069"/>
          </a:xfrm>
          <a:prstGeom prst="rect">
            <a:avLst/>
          </a:prstGeom>
        </p:spPr>
      </p:pic>
      <p:pic>
        <p:nvPicPr>
          <p:cNvPr id="21" name="Graphic 20" descr="Web design">
            <a:extLst>
              <a:ext uri="{FF2B5EF4-FFF2-40B4-BE49-F238E27FC236}">
                <a16:creationId xmlns:a16="http://schemas.microsoft.com/office/drawing/2014/main" id="{7BE0EF04-1FB8-4CA9-B190-C44A393CDB7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89145" y="1928552"/>
            <a:ext cx="577351" cy="577351"/>
          </a:xfrm>
          <a:prstGeom prst="rect">
            <a:avLst/>
          </a:prstGeom>
        </p:spPr>
      </p:pic>
      <p:pic>
        <p:nvPicPr>
          <p:cNvPr id="23" name="Graphic 22">
            <a:extLst>
              <a:ext uri="{FF2B5EF4-FFF2-40B4-BE49-F238E27FC236}">
                <a16:creationId xmlns:a16="http://schemas.microsoft.com/office/drawing/2014/main" id="{DD791B2E-BC99-4F14-ADBC-D2F926E9272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84463" y="4712183"/>
            <a:ext cx="527078" cy="527078"/>
          </a:xfrm>
          <a:prstGeom prst="rect">
            <a:avLst/>
          </a:prstGeom>
        </p:spPr>
      </p:pic>
      <p:pic>
        <p:nvPicPr>
          <p:cNvPr id="19" name="Picture 2" descr="Tomcat Logo">
            <a:extLst>
              <a:ext uri="{FF2B5EF4-FFF2-40B4-BE49-F238E27FC236}">
                <a16:creationId xmlns:a16="http://schemas.microsoft.com/office/drawing/2014/main" id="{23C14D88-761B-4013-871E-5C5477EFB57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813316" y="2602584"/>
            <a:ext cx="345867" cy="345867"/>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Connector: Elbow 54">
            <a:extLst>
              <a:ext uri="{FF2B5EF4-FFF2-40B4-BE49-F238E27FC236}">
                <a16:creationId xmlns:a16="http://schemas.microsoft.com/office/drawing/2014/main" id="{39EA54E9-1063-4591-BDAA-E28A412F7996}"/>
              </a:ext>
            </a:extLst>
          </p:cNvPr>
          <p:cNvCxnSpPr>
            <a:cxnSpLocks/>
          </p:cNvCxnSpPr>
          <p:nvPr/>
        </p:nvCxnSpPr>
        <p:spPr>
          <a:xfrm>
            <a:off x="3331172" y="4877536"/>
            <a:ext cx="3084898" cy="533689"/>
          </a:xfrm>
          <a:prstGeom prst="bentConnector3">
            <a:avLst>
              <a:gd name="adj1" fmla="val 18947"/>
            </a:avLst>
          </a:prstGeom>
          <a:ln w="19050">
            <a:solidFill>
              <a:srgbClr val="0F75C3"/>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491A2AA3-783A-4A74-8CB4-E1413DCF50D8}"/>
              </a:ext>
            </a:extLst>
          </p:cNvPr>
          <p:cNvGrpSpPr/>
          <p:nvPr/>
        </p:nvGrpSpPr>
        <p:grpSpPr>
          <a:xfrm>
            <a:off x="2858105" y="4631574"/>
            <a:ext cx="569500" cy="542239"/>
            <a:chOff x="3766802" y="4848214"/>
            <a:chExt cx="569500" cy="542239"/>
          </a:xfrm>
        </p:grpSpPr>
        <p:pic>
          <p:nvPicPr>
            <p:cNvPr id="15" name="Picture 14">
              <a:extLst>
                <a:ext uri="{FF2B5EF4-FFF2-40B4-BE49-F238E27FC236}">
                  <a16:creationId xmlns:a16="http://schemas.microsoft.com/office/drawing/2014/main" id="{EB77FB62-9239-42BC-8E8B-17E0EA78D2C5}"/>
                </a:ext>
              </a:extLst>
            </p:cNvPr>
            <p:cNvPicPr>
              <a:picLocks noChangeAspect="1"/>
            </p:cNvPicPr>
            <p:nvPr/>
          </p:nvPicPr>
          <p:blipFill>
            <a:blip r:embed="rId12"/>
            <a:stretch>
              <a:fillRect/>
            </a:stretch>
          </p:blipFill>
          <p:spPr>
            <a:xfrm>
              <a:off x="3831094" y="4848214"/>
              <a:ext cx="421483" cy="542239"/>
            </a:xfrm>
            <a:prstGeom prst="rect">
              <a:avLst/>
            </a:prstGeom>
          </p:spPr>
        </p:pic>
        <p:grpSp>
          <p:nvGrpSpPr>
            <p:cNvPr id="32" name="Group 31">
              <a:extLst>
                <a:ext uri="{FF2B5EF4-FFF2-40B4-BE49-F238E27FC236}">
                  <a16:creationId xmlns:a16="http://schemas.microsoft.com/office/drawing/2014/main" id="{31F6DCAE-11D4-4543-A3CE-85B19FB5E64F}"/>
                </a:ext>
              </a:extLst>
            </p:cNvPr>
            <p:cNvGrpSpPr/>
            <p:nvPr/>
          </p:nvGrpSpPr>
          <p:grpSpPr>
            <a:xfrm>
              <a:off x="3766802" y="4881721"/>
              <a:ext cx="569500" cy="399422"/>
              <a:chOff x="4235097" y="6355537"/>
              <a:chExt cx="569500" cy="399422"/>
            </a:xfrm>
          </p:grpSpPr>
          <p:sp>
            <p:nvSpPr>
              <p:cNvPr id="25" name="Rectangle 24">
                <a:extLst>
                  <a:ext uri="{FF2B5EF4-FFF2-40B4-BE49-F238E27FC236}">
                    <a16:creationId xmlns:a16="http://schemas.microsoft.com/office/drawing/2014/main" id="{951FA90D-E0F9-4E8C-B5AB-431EB1DDF73C}"/>
                  </a:ext>
                </a:extLst>
              </p:cNvPr>
              <p:cNvSpPr/>
              <p:nvPr/>
            </p:nvSpPr>
            <p:spPr bwMode="auto">
              <a:xfrm>
                <a:off x="4376786" y="6470721"/>
                <a:ext cx="283407" cy="194675"/>
              </a:xfrm>
              <a:prstGeom prst="rect">
                <a:avLst/>
              </a:prstGeom>
              <a:solidFill>
                <a:srgbClr val="0F75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A0F69D8E-AF64-47CA-9341-127F8409BF52}"/>
                  </a:ext>
                </a:extLst>
              </p:cNvPr>
              <p:cNvSpPr/>
              <p:nvPr/>
            </p:nvSpPr>
            <p:spPr bwMode="auto">
              <a:xfrm>
                <a:off x="4235097" y="6355537"/>
                <a:ext cx="569500" cy="3994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100" b="1">
                    <a:solidFill>
                      <a:schemeClr val="bg1"/>
                    </a:solidFill>
                    <a:ea typeface="Segoe UI" pitchFamily="34" charset="0"/>
                    <a:cs typeface="Segoe UI" pitchFamily="34" charset="0"/>
                  </a:rPr>
                  <a:t>DB</a:t>
                </a:r>
              </a:p>
            </p:txBody>
          </p:sp>
        </p:grpSp>
      </p:grpSp>
      <p:grpSp>
        <p:nvGrpSpPr>
          <p:cNvPr id="63" name="Group 62">
            <a:extLst>
              <a:ext uri="{FF2B5EF4-FFF2-40B4-BE49-F238E27FC236}">
                <a16:creationId xmlns:a16="http://schemas.microsoft.com/office/drawing/2014/main" id="{1D7BA00D-7E46-4997-B755-FF15A4197B5C}"/>
              </a:ext>
            </a:extLst>
          </p:cNvPr>
          <p:cNvGrpSpPr/>
          <p:nvPr/>
        </p:nvGrpSpPr>
        <p:grpSpPr>
          <a:xfrm>
            <a:off x="6371195" y="5167318"/>
            <a:ext cx="569500" cy="542239"/>
            <a:chOff x="3512742" y="4848214"/>
            <a:chExt cx="569500" cy="542239"/>
          </a:xfrm>
        </p:grpSpPr>
        <p:pic>
          <p:nvPicPr>
            <p:cNvPr id="65" name="Picture 64">
              <a:extLst>
                <a:ext uri="{FF2B5EF4-FFF2-40B4-BE49-F238E27FC236}">
                  <a16:creationId xmlns:a16="http://schemas.microsoft.com/office/drawing/2014/main" id="{F86E896B-EAAB-4275-A0E8-DF1B3ED6A3ED}"/>
                </a:ext>
              </a:extLst>
            </p:cNvPr>
            <p:cNvPicPr>
              <a:picLocks noChangeAspect="1"/>
            </p:cNvPicPr>
            <p:nvPr/>
          </p:nvPicPr>
          <p:blipFill>
            <a:blip r:embed="rId12"/>
            <a:stretch>
              <a:fillRect/>
            </a:stretch>
          </p:blipFill>
          <p:spPr>
            <a:xfrm>
              <a:off x="3577034" y="4848214"/>
              <a:ext cx="421483" cy="542239"/>
            </a:xfrm>
            <a:prstGeom prst="rect">
              <a:avLst/>
            </a:prstGeom>
          </p:spPr>
        </p:pic>
        <p:grpSp>
          <p:nvGrpSpPr>
            <p:cNvPr id="66" name="Group 65">
              <a:extLst>
                <a:ext uri="{FF2B5EF4-FFF2-40B4-BE49-F238E27FC236}">
                  <a16:creationId xmlns:a16="http://schemas.microsoft.com/office/drawing/2014/main" id="{15F9FC9B-056F-4E55-B546-D9A50E1AE64A}"/>
                </a:ext>
              </a:extLst>
            </p:cNvPr>
            <p:cNvGrpSpPr/>
            <p:nvPr/>
          </p:nvGrpSpPr>
          <p:grpSpPr>
            <a:xfrm>
              <a:off x="3512742" y="4881721"/>
              <a:ext cx="569500" cy="399422"/>
              <a:chOff x="3981037" y="6355537"/>
              <a:chExt cx="569500" cy="399422"/>
            </a:xfrm>
          </p:grpSpPr>
          <p:sp>
            <p:nvSpPr>
              <p:cNvPr id="67" name="Rectangle 66">
                <a:extLst>
                  <a:ext uri="{FF2B5EF4-FFF2-40B4-BE49-F238E27FC236}">
                    <a16:creationId xmlns:a16="http://schemas.microsoft.com/office/drawing/2014/main" id="{107EF031-015F-40E1-AE15-B5578E00F795}"/>
                  </a:ext>
                </a:extLst>
              </p:cNvPr>
              <p:cNvSpPr/>
              <p:nvPr/>
            </p:nvSpPr>
            <p:spPr bwMode="auto">
              <a:xfrm>
                <a:off x="4115528" y="6470721"/>
                <a:ext cx="283407" cy="194675"/>
              </a:xfrm>
              <a:prstGeom prst="rect">
                <a:avLst/>
              </a:prstGeom>
              <a:solidFill>
                <a:srgbClr val="0F75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8" name="Rectangle 67">
                <a:extLst>
                  <a:ext uri="{FF2B5EF4-FFF2-40B4-BE49-F238E27FC236}">
                    <a16:creationId xmlns:a16="http://schemas.microsoft.com/office/drawing/2014/main" id="{126C8A63-3729-49CB-8337-611D54D95914}"/>
                  </a:ext>
                </a:extLst>
              </p:cNvPr>
              <p:cNvSpPr/>
              <p:nvPr/>
            </p:nvSpPr>
            <p:spPr bwMode="auto">
              <a:xfrm>
                <a:off x="3981037" y="6355537"/>
                <a:ext cx="569500" cy="3994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100" b="1">
                    <a:solidFill>
                      <a:schemeClr val="bg1"/>
                    </a:solidFill>
                    <a:ea typeface="Segoe UI" pitchFamily="34" charset="0"/>
                    <a:cs typeface="Segoe UI" pitchFamily="34" charset="0"/>
                  </a:rPr>
                  <a:t>DB</a:t>
                </a:r>
              </a:p>
            </p:txBody>
          </p:sp>
        </p:grpSp>
      </p:grpSp>
      <p:sp>
        <p:nvSpPr>
          <p:cNvPr id="60" name="TextBox 59">
            <a:extLst>
              <a:ext uri="{FF2B5EF4-FFF2-40B4-BE49-F238E27FC236}">
                <a16:creationId xmlns:a16="http://schemas.microsoft.com/office/drawing/2014/main" id="{2924ADEB-5756-E44E-BF00-943C4BD29C92}"/>
              </a:ext>
            </a:extLst>
          </p:cNvPr>
          <p:cNvSpPr txBox="1"/>
          <p:nvPr/>
        </p:nvSpPr>
        <p:spPr>
          <a:xfrm>
            <a:off x="2243367" y="1537819"/>
            <a:ext cx="1118740" cy="492435"/>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400">
                <a:latin typeface="Segoe UI Semibold"/>
              </a:rPr>
              <a:t>LOB App</a:t>
            </a:r>
            <a:endParaRPr lang="en-US" sz="1200">
              <a:latin typeface="Segoe UI Semibold"/>
            </a:endParaRPr>
          </a:p>
        </p:txBody>
      </p:sp>
      <p:sp>
        <p:nvSpPr>
          <p:cNvPr id="61" name="TextBox 60">
            <a:extLst>
              <a:ext uri="{FF2B5EF4-FFF2-40B4-BE49-F238E27FC236}">
                <a16:creationId xmlns:a16="http://schemas.microsoft.com/office/drawing/2014/main" id="{69BE2516-B7A6-F940-83DB-5DCF77966A9E}"/>
              </a:ext>
            </a:extLst>
          </p:cNvPr>
          <p:cNvSpPr txBox="1"/>
          <p:nvPr/>
        </p:nvSpPr>
        <p:spPr>
          <a:xfrm>
            <a:off x="2224065" y="3062283"/>
            <a:ext cx="1268080" cy="492435"/>
          </a:xfrm>
          <a:prstGeom prst="rect">
            <a:avLst/>
          </a:prstGeom>
          <a:noFill/>
        </p:spPr>
        <p:txBody>
          <a:bodyPr wrap="square" lIns="182880" tIns="146304" rIns="182880" bIns="146304" rtlCol="0">
            <a:spAutoFit/>
          </a:bodyPr>
          <a:lstStyle/>
          <a:p>
            <a:pPr defTabSz="932742">
              <a:lnSpc>
                <a:spcPct val="90000"/>
              </a:lnSpc>
              <a:spcAft>
                <a:spcPts val="600"/>
              </a:spcAft>
            </a:pPr>
            <a:r>
              <a:rPr lang="en-US" sz="1400">
                <a:latin typeface="Segoe UI Semibold"/>
              </a:rPr>
              <a:t>Web layer</a:t>
            </a:r>
            <a:endParaRPr lang="en-US" sz="1200">
              <a:latin typeface="Segoe UI Semibold"/>
            </a:endParaRPr>
          </a:p>
        </p:txBody>
      </p:sp>
      <p:sp>
        <p:nvSpPr>
          <p:cNvPr id="62" name="TextBox 61">
            <a:extLst>
              <a:ext uri="{FF2B5EF4-FFF2-40B4-BE49-F238E27FC236}">
                <a16:creationId xmlns:a16="http://schemas.microsoft.com/office/drawing/2014/main" id="{DB384AA3-7D1B-464A-AD6C-769C70CB1E3A}"/>
              </a:ext>
            </a:extLst>
          </p:cNvPr>
          <p:cNvSpPr txBox="1"/>
          <p:nvPr/>
        </p:nvSpPr>
        <p:spPr>
          <a:xfrm>
            <a:off x="2373736" y="4978415"/>
            <a:ext cx="1268080" cy="492435"/>
          </a:xfrm>
          <a:prstGeom prst="rect">
            <a:avLst/>
          </a:prstGeom>
          <a:noFill/>
        </p:spPr>
        <p:txBody>
          <a:bodyPr wrap="square" lIns="182880" tIns="146304" rIns="182880" bIns="146304" rtlCol="0">
            <a:spAutoFit/>
          </a:bodyPr>
          <a:lstStyle/>
          <a:p>
            <a:pPr defTabSz="932742">
              <a:lnSpc>
                <a:spcPct val="90000"/>
              </a:lnSpc>
              <a:spcAft>
                <a:spcPts val="600"/>
              </a:spcAft>
            </a:pPr>
            <a:r>
              <a:rPr lang="en-US" sz="1400">
                <a:latin typeface="Segoe UI Semibold"/>
              </a:rPr>
              <a:t>Data layer</a:t>
            </a:r>
            <a:endParaRPr lang="en-US" sz="1200">
              <a:latin typeface="Segoe UI Semibold"/>
            </a:endParaRPr>
          </a:p>
        </p:txBody>
      </p:sp>
      <p:sp>
        <p:nvSpPr>
          <p:cNvPr id="69" name="TextBox 68">
            <a:extLst>
              <a:ext uri="{FF2B5EF4-FFF2-40B4-BE49-F238E27FC236}">
                <a16:creationId xmlns:a16="http://schemas.microsoft.com/office/drawing/2014/main" id="{AA0F089D-EFA9-C946-A929-3759F70E4DD1}"/>
              </a:ext>
            </a:extLst>
          </p:cNvPr>
          <p:cNvSpPr txBox="1"/>
          <p:nvPr/>
        </p:nvSpPr>
        <p:spPr>
          <a:xfrm>
            <a:off x="3621284" y="2347959"/>
            <a:ext cx="1699072" cy="877163"/>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400">
                <a:latin typeface="Segoe UI Semibold"/>
              </a:rPr>
              <a:t>App containerization helper</a:t>
            </a:r>
            <a:endParaRPr lang="en-US" sz="1200">
              <a:latin typeface="Segoe UI Semibold"/>
            </a:endParaRPr>
          </a:p>
        </p:txBody>
      </p:sp>
      <p:sp>
        <p:nvSpPr>
          <p:cNvPr id="72" name="TextBox 71">
            <a:extLst>
              <a:ext uri="{FF2B5EF4-FFF2-40B4-BE49-F238E27FC236}">
                <a16:creationId xmlns:a16="http://schemas.microsoft.com/office/drawing/2014/main" id="{486C1494-2A2B-FA43-9F4E-EC6A0F299C22}"/>
              </a:ext>
            </a:extLst>
          </p:cNvPr>
          <p:cNvSpPr txBox="1"/>
          <p:nvPr/>
        </p:nvSpPr>
        <p:spPr>
          <a:xfrm>
            <a:off x="5907814" y="2156053"/>
            <a:ext cx="2461123" cy="489365"/>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400">
                <a:latin typeface="Segoe UI Semibold"/>
              </a:rPr>
              <a:t>Azure Container Registry</a:t>
            </a:r>
            <a:endParaRPr lang="en-US" sz="1200">
              <a:latin typeface="Segoe UI Semibold"/>
            </a:endParaRPr>
          </a:p>
        </p:txBody>
      </p:sp>
      <p:sp>
        <p:nvSpPr>
          <p:cNvPr id="73" name="TextBox 72">
            <a:extLst>
              <a:ext uri="{FF2B5EF4-FFF2-40B4-BE49-F238E27FC236}">
                <a16:creationId xmlns:a16="http://schemas.microsoft.com/office/drawing/2014/main" id="{F1A33107-4489-6241-8668-9397688FE929}"/>
              </a:ext>
            </a:extLst>
          </p:cNvPr>
          <p:cNvSpPr txBox="1"/>
          <p:nvPr/>
        </p:nvSpPr>
        <p:spPr>
          <a:xfrm>
            <a:off x="3393165" y="5356026"/>
            <a:ext cx="2235126" cy="461665"/>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200">
                <a:latin typeface="Segoe UI Semibold"/>
              </a:rPr>
              <a:t>DB migration or test copy</a:t>
            </a:r>
          </a:p>
        </p:txBody>
      </p:sp>
      <p:sp>
        <p:nvSpPr>
          <p:cNvPr id="74" name="TextBox 73">
            <a:extLst>
              <a:ext uri="{FF2B5EF4-FFF2-40B4-BE49-F238E27FC236}">
                <a16:creationId xmlns:a16="http://schemas.microsoft.com/office/drawing/2014/main" id="{9659C1C1-85C2-9642-908B-1FA45E749597}"/>
              </a:ext>
            </a:extLst>
          </p:cNvPr>
          <p:cNvSpPr txBox="1"/>
          <p:nvPr/>
        </p:nvSpPr>
        <p:spPr>
          <a:xfrm>
            <a:off x="5863956" y="3577353"/>
            <a:ext cx="1020835" cy="627864"/>
          </a:xfrm>
          <a:prstGeom prst="rect">
            <a:avLst/>
          </a:prstGeom>
          <a:noFill/>
        </p:spPr>
        <p:txBody>
          <a:bodyPr wrap="square" lIns="182880" tIns="146304" rIns="182880" bIns="146304" rtlCol="0">
            <a:spAutoFit/>
          </a:bodyPr>
          <a:lstStyle/>
          <a:p>
            <a:pPr defTabSz="932742">
              <a:lnSpc>
                <a:spcPct val="90000"/>
              </a:lnSpc>
              <a:spcAft>
                <a:spcPts val="600"/>
              </a:spcAft>
            </a:pPr>
            <a:r>
              <a:rPr lang="en-US" sz="1200">
                <a:latin typeface="Segoe UI Semibold"/>
              </a:rPr>
              <a:t>Publish image</a:t>
            </a:r>
          </a:p>
        </p:txBody>
      </p:sp>
      <p:sp>
        <p:nvSpPr>
          <p:cNvPr id="77" name="TextBox 76">
            <a:extLst>
              <a:ext uri="{FF2B5EF4-FFF2-40B4-BE49-F238E27FC236}">
                <a16:creationId xmlns:a16="http://schemas.microsoft.com/office/drawing/2014/main" id="{F4F75379-3723-DB4D-ABF2-842905389FD5}"/>
              </a:ext>
            </a:extLst>
          </p:cNvPr>
          <p:cNvSpPr txBox="1"/>
          <p:nvPr/>
        </p:nvSpPr>
        <p:spPr>
          <a:xfrm>
            <a:off x="5898323" y="4289705"/>
            <a:ext cx="1444381" cy="461665"/>
          </a:xfrm>
          <a:prstGeom prst="rect">
            <a:avLst/>
          </a:prstGeom>
          <a:noFill/>
        </p:spPr>
        <p:txBody>
          <a:bodyPr wrap="square" lIns="182880" tIns="146304" rIns="182880" bIns="146304" rtlCol="0">
            <a:spAutoFit/>
          </a:bodyPr>
          <a:lstStyle/>
          <a:p>
            <a:pPr defTabSz="932742">
              <a:lnSpc>
                <a:spcPct val="90000"/>
              </a:lnSpc>
              <a:spcAft>
                <a:spcPts val="600"/>
              </a:spcAft>
            </a:pPr>
            <a:r>
              <a:rPr lang="en-US" sz="1200">
                <a:latin typeface="Segoe UI Semibold"/>
              </a:rPr>
              <a:t>Deploy to AKS</a:t>
            </a:r>
          </a:p>
        </p:txBody>
      </p:sp>
      <p:sp>
        <p:nvSpPr>
          <p:cNvPr id="78" name="TextBox 77">
            <a:extLst>
              <a:ext uri="{FF2B5EF4-FFF2-40B4-BE49-F238E27FC236}">
                <a16:creationId xmlns:a16="http://schemas.microsoft.com/office/drawing/2014/main" id="{24E5D56F-C7D1-894D-992A-879ACC86D180}"/>
              </a:ext>
            </a:extLst>
          </p:cNvPr>
          <p:cNvSpPr txBox="1"/>
          <p:nvPr/>
        </p:nvSpPr>
        <p:spPr>
          <a:xfrm rot="19248315">
            <a:off x="6648461" y="4283164"/>
            <a:ext cx="3153696" cy="461665"/>
          </a:xfrm>
          <a:prstGeom prst="rect">
            <a:avLst/>
          </a:prstGeom>
          <a:noFill/>
          <a:ln w="19050">
            <a:noFill/>
            <a:prstDash val="sysDot"/>
            <a:headEnd type="none" w="med" len="med"/>
            <a:tailEnd type="arrow" w="med" len="med"/>
          </a:ln>
        </p:spPr>
        <p:txBody>
          <a:bodyPr wrap="square" lIns="182880" tIns="146304" rIns="182880" bIns="146304" rtlCol="0">
            <a:spAutoFit/>
          </a:bodyPr>
          <a:lstStyle/>
          <a:p>
            <a:pPr defTabSz="932742">
              <a:lnSpc>
                <a:spcPct val="90000"/>
              </a:lnSpc>
              <a:spcAft>
                <a:spcPts val="600"/>
              </a:spcAft>
            </a:pPr>
            <a:r>
              <a:rPr lang="en-US" sz="1200">
                <a:latin typeface="Segoe UI Semibold"/>
              </a:rPr>
              <a:t>Parameterized configuration</a:t>
            </a:r>
          </a:p>
        </p:txBody>
      </p:sp>
      <p:sp>
        <p:nvSpPr>
          <p:cNvPr id="79" name="TextBox 78">
            <a:extLst>
              <a:ext uri="{FF2B5EF4-FFF2-40B4-BE49-F238E27FC236}">
                <a16:creationId xmlns:a16="http://schemas.microsoft.com/office/drawing/2014/main" id="{357301D8-6CFD-AE40-9697-E0B4320E09E1}"/>
              </a:ext>
            </a:extLst>
          </p:cNvPr>
          <p:cNvSpPr txBox="1"/>
          <p:nvPr/>
        </p:nvSpPr>
        <p:spPr>
          <a:xfrm>
            <a:off x="9328838" y="5138150"/>
            <a:ext cx="1534844" cy="627864"/>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200">
                <a:latin typeface="Segoe UI Semibold"/>
              </a:rPr>
              <a:t>PV through Azure File Share</a:t>
            </a:r>
          </a:p>
        </p:txBody>
      </p:sp>
      <p:sp>
        <p:nvSpPr>
          <p:cNvPr id="80" name="TextBox 79">
            <a:extLst>
              <a:ext uri="{FF2B5EF4-FFF2-40B4-BE49-F238E27FC236}">
                <a16:creationId xmlns:a16="http://schemas.microsoft.com/office/drawing/2014/main" id="{DCF889B1-7005-344C-88DB-DAAA72E6BF17}"/>
              </a:ext>
            </a:extLst>
          </p:cNvPr>
          <p:cNvSpPr txBox="1"/>
          <p:nvPr/>
        </p:nvSpPr>
        <p:spPr>
          <a:xfrm>
            <a:off x="9330557" y="2427199"/>
            <a:ext cx="1434890" cy="489365"/>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400">
                <a:latin typeface="Segoe UI Semibold"/>
              </a:rPr>
              <a:t>AKS Cluster</a:t>
            </a:r>
            <a:endParaRPr lang="en-US" sz="1200">
              <a:latin typeface="Segoe UI Semibold"/>
            </a:endParaRPr>
          </a:p>
        </p:txBody>
      </p:sp>
      <p:sp>
        <p:nvSpPr>
          <p:cNvPr id="81" name="Rectangle: Rounded Corners 43">
            <a:extLst>
              <a:ext uri="{FF2B5EF4-FFF2-40B4-BE49-F238E27FC236}">
                <a16:creationId xmlns:a16="http://schemas.microsoft.com/office/drawing/2014/main" id="{BA268724-CB5B-F44A-AD34-8EA06E034087}"/>
              </a:ext>
            </a:extLst>
          </p:cNvPr>
          <p:cNvSpPr/>
          <p:nvPr/>
        </p:nvSpPr>
        <p:spPr bwMode="auto">
          <a:xfrm>
            <a:off x="9083413" y="2987333"/>
            <a:ext cx="1967764" cy="944848"/>
          </a:xfrm>
          <a:prstGeom prst="roundRect">
            <a:avLst>
              <a:gd name="adj" fmla="val 0"/>
            </a:avLst>
          </a:prstGeom>
          <a:solidFill>
            <a:schemeClr val="bg1"/>
          </a:solidFill>
          <a:ln w="12700" cap="flat" cmpd="sng" algn="ctr">
            <a:solidFill>
              <a:srgbClr val="0078D3"/>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C8D9411A-78F8-3A43-8EF7-5AED8732B5BF}"/>
              </a:ext>
            </a:extLst>
          </p:cNvPr>
          <p:cNvSpPr/>
          <p:nvPr/>
        </p:nvSpPr>
        <p:spPr>
          <a:xfrm>
            <a:off x="9234534" y="3167862"/>
            <a:ext cx="760953" cy="592241"/>
          </a:xfrm>
          <a:prstGeom prst="rect">
            <a:avLst/>
          </a:prstGeom>
          <a:solidFill>
            <a:schemeClr val="bg1">
              <a:lumMod val="95000"/>
            </a:schemeClr>
          </a:solidFill>
          <a:ln>
            <a:noFill/>
          </a:ln>
        </p:spPr>
        <p:style>
          <a:lnRef idx="1">
            <a:schemeClr val="accent1"/>
          </a:lnRef>
          <a:fillRef idx="2">
            <a:schemeClr val="accent1"/>
          </a:fillRef>
          <a:effectRef idx="1">
            <a:schemeClr val="accent1"/>
          </a:effectRef>
          <a:fontRef idx="minor">
            <a:schemeClr val="dk1"/>
          </a:fontRef>
        </p:style>
        <p:txBody>
          <a:bodyPr wrap="square" lIns="91414" tIns="0" rIns="91414" bIns="0" rtlCol="0" anchor="ctr" anchorCtr="0">
            <a:noAutofit/>
          </a:bodyPr>
          <a:lstStyle/>
          <a:p>
            <a:pPr algn="ctr" defTabSz="914015">
              <a:defRPr/>
            </a:pPr>
            <a:endParaRPr lang="en-US" sz="1400">
              <a:gradFill>
                <a:gsLst>
                  <a:gs pos="23466">
                    <a:srgbClr val="FFFFFF"/>
                  </a:gs>
                  <a:gs pos="56000">
                    <a:srgbClr val="FFFFFF"/>
                  </a:gs>
                </a:gsLst>
                <a:lin ang="0" scaled="1"/>
              </a:gradFill>
              <a:latin typeface="Segoe UI"/>
            </a:endParaRPr>
          </a:p>
        </p:txBody>
      </p:sp>
      <p:sp>
        <p:nvSpPr>
          <p:cNvPr id="87" name="TextBox 86">
            <a:extLst>
              <a:ext uri="{FF2B5EF4-FFF2-40B4-BE49-F238E27FC236}">
                <a16:creationId xmlns:a16="http://schemas.microsoft.com/office/drawing/2014/main" id="{AC730E35-C05E-0C40-9432-43BD9CA8DF00}"/>
              </a:ext>
            </a:extLst>
          </p:cNvPr>
          <p:cNvSpPr txBox="1"/>
          <p:nvPr/>
        </p:nvSpPr>
        <p:spPr>
          <a:xfrm>
            <a:off x="9234534" y="3389002"/>
            <a:ext cx="760953" cy="153888"/>
          </a:xfrm>
          <a:prstGeom prst="rect">
            <a:avLst/>
          </a:prstGeom>
          <a:noFill/>
        </p:spPr>
        <p:txBody>
          <a:bodyPr wrap="square" lIns="0" tIns="0" rIns="0" bIns="0" rtlCol="0">
            <a:spAutoFit/>
          </a:bodyPr>
          <a:lstStyle/>
          <a:p>
            <a:pPr algn="ctr" defTabSz="932563">
              <a:defRPr/>
            </a:pPr>
            <a:r>
              <a:rPr lang="en-US" sz="1000" b="1"/>
              <a:t>Pod</a:t>
            </a:r>
          </a:p>
        </p:txBody>
      </p:sp>
      <p:sp>
        <p:nvSpPr>
          <p:cNvPr id="89" name="Rectangle 88">
            <a:extLst>
              <a:ext uri="{FF2B5EF4-FFF2-40B4-BE49-F238E27FC236}">
                <a16:creationId xmlns:a16="http://schemas.microsoft.com/office/drawing/2014/main" id="{D1CF0DB6-B219-E843-8DD6-822B8C5C7226}"/>
              </a:ext>
            </a:extLst>
          </p:cNvPr>
          <p:cNvSpPr/>
          <p:nvPr/>
        </p:nvSpPr>
        <p:spPr>
          <a:xfrm>
            <a:off x="10148934" y="3167862"/>
            <a:ext cx="760953" cy="592241"/>
          </a:xfrm>
          <a:prstGeom prst="rect">
            <a:avLst/>
          </a:prstGeom>
          <a:solidFill>
            <a:schemeClr val="bg1">
              <a:lumMod val="95000"/>
            </a:schemeClr>
          </a:solidFill>
          <a:ln>
            <a:noFill/>
          </a:ln>
        </p:spPr>
        <p:style>
          <a:lnRef idx="1">
            <a:schemeClr val="accent1"/>
          </a:lnRef>
          <a:fillRef idx="2">
            <a:schemeClr val="accent1"/>
          </a:fillRef>
          <a:effectRef idx="1">
            <a:schemeClr val="accent1"/>
          </a:effectRef>
          <a:fontRef idx="minor">
            <a:schemeClr val="dk1"/>
          </a:fontRef>
        </p:style>
        <p:txBody>
          <a:bodyPr wrap="square" lIns="91414" tIns="0" rIns="91414" bIns="0" rtlCol="0" anchor="ctr" anchorCtr="0">
            <a:noAutofit/>
          </a:bodyPr>
          <a:lstStyle/>
          <a:p>
            <a:pPr algn="ctr" defTabSz="914015">
              <a:defRPr/>
            </a:pPr>
            <a:endParaRPr lang="en-US" sz="1400">
              <a:gradFill>
                <a:gsLst>
                  <a:gs pos="23466">
                    <a:srgbClr val="FFFFFF"/>
                  </a:gs>
                  <a:gs pos="56000">
                    <a:srgbClr val="FFFFFF"/>
                  </a:gs>
                </a:gsLst>
                <a:lin ang="0" scaled="1"/>
              </a:gradFill>
              <a:latin typeface="Segoe UI"/>
            </a:endParaRPr>
          </a:p>
        </p:txBody>
      </p:sp>
      <p:sp>
        <p:nvSpPr>
          <p:cNvPr id="91" name="TextBox 90">
            <a:extLst>
              <a:ext uri="{FF2B5EF4-FFF2-40B4-BE49-F238E27FC236}">
                <a16:creationId xmlns:a16="http://schemas.microsoft.com/office/drawing/2014/main" id="{F1E1E026-CED4-8947-990B-CCE2193E5521}"/>
              </a:ext>
            </a:extLst>
          </p:cNvPr>
          <p:cNvSpPr txBox="1"/>
          <p:nvPr/>
        </p:nvSpPr>
        <p:spPr>
          <a:xfrm>
            <a:off x="10148934" y="3389002"/>
            <a:ext cx="760953" cy="153888"/>
          </a:xfrm>
          <a:prstGeom prst="rect">
            <a:avLst/>
          </a:prstGeom>
          <a:noFill/>
        </p:spPr>
        <p:txBody>
          <a:bodyPr wrap="square" lIns="0" tIns="0" rIns="0" bIns="0" rtlCol="0">
            <a:spAutoFit/>
          </a:bodyPr>
          <a:lstStyle/>
          <a:p>
            <a:pPr algn="ctr" defTabSz="932563">
              <a:defRPr/>
            </a:pPr>
            <a:r>
              <a:rPr lang="en-US" sz="1000" b="1"/>
              <a:t>Pod</a:t>
            </a:r>
          </a:p>
        </p:txBody>
      </p:sp>
      <p:grpSp>
        <p:nvGrpSpPr>
          <p:cNvPr id="13" name="Group 12">
            <a:extLst>
              <a:ext uri="{FF2B5EF4-FFF2-40B4-BE49-F238E27FC236}">
                <a16:creationId xmlns:a16="http://schemas.microsoft.com/office/drawing/2014/main" id="{672B2B1A-D145-8449-9F78-35418B2365D9}"/>
              </a:ext>
            </a:extLst>
          </p:cNvPr>
          <p:cNvGrpSpPr/>
          <p:nvPr/>
        </p:nvGrpSpPr>
        <p:grpSpPr>
          <a:xfrm>
            <a:off x="10724619" y="3491557"/>
            <a:ext cx="329218" cy="329218"/>
            <a:chOff x="10724619" y="3491557"/>
            <a:chExt cx="329218" cy="329218"/>
          </a:xfrm>
        </p:grpSpPr>
        <p:sp>
          <p:nvSpPr>
            <p:cNvPr id="93" name="Oval 92">
              <a:extLst>
                <a:ext uri="{FF2B5EF4-FFF2-40B4-BE49-F238E27FC236}">
                  <a16:creationId xmlns:a16="http://schemas.microsoft.com/office/drawing/2014/main" id="{235466E3-C594-7F47-BBB2-484D258058CA}"/>
                </a:ext>
              </a:extLst>
            </p:cNvPr>
            <p:cNvSpPr/>
            <p:nvPr/>
          </p:nvSpPr>
          <p:spPr bwMode="auto">
            <a:xfrm>
              <a:off x="10798628" y="3577353"/>
              <a:ext cx="178289" cy="24342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2" name="Picture 2">
              <a:extLst>
                <a:ext uri="{FF2B5EF4-FFF2-40B4-BE49-F238E27FC236}">
                  <a16:creationId xmlns:a16="http://schemas.microsoft.com/office/drawing/2014/main" id="{E1B32B4F-3AF8-B441-9418-6DC1DE23F37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724619" y="3491557"/>
              <a:ext cx="329218" cy="32921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4" name="Straight Arrow Connector 93">
            <a:extLst>
              <a:ext uri="{FF2B5EF4-FFF2-40B4-BE49-F238E27FC236}">
                <a16:creationId xmlns:a16="http://schemas.microsoft.com/office/drawing/2014/main" id="{195B7CC1-DF5B-7344-8065-4B22466AE454}"/>
              </a:ext>
            </a:extLst>
          </p:cNvPr>
          <p:cNvCxnSpPr>
            <a:cxnSpLocks/>
          </p:cNvCxnSpPr>
          <p:nvPr/>
        </p:nvCxnSpPr>
        <p:spPr>
          <a:xfrm flipH="1">
            <a:off x="10176852" y="4002950"/>
            <a:ext cx="234373" cy="654572"/>
          </a:xfrm>
          <a:prstGeom prst="straightConnector1">
            <a:avLst/>
          </a:prstGeom>
          <a:solidFill>
            <a:schemeClr val="bg1"/>
          </a:solidFill>
          <a:ln w="19050" cap="flat" cmpd="sng" algn="ctr">
            <a:solidFill>
              <a:srgbClr val="0078D3"/>
            </a:solidFill>
            <a:prstDash val="sysDot"/>
            <a:headEnd type="arrow" w="med" len="med"/>
            <a:tailEnd type="arrow" w="med" len="med"/>
          </a:ln>
          <a:effectLst/>
        </p:spPr>
      </p:cxnSp>
      <p:cxnSp>
        <p:nvCxnSpPr>
          <p:cNvPr id="95" name="Straight Arrow Connector 94">
            <a:extLst>
              <a:ext uri="{FF2B5EF4-FFF2-40B4-BE49-F238E27FC236}">
                <a16:creationId xmlns:a16="http://schemas.microsoft.com/office/drawing/2014/main" id="{5E6D6B0D-2F2A-704C-8C30-9AB6DB63D887}"/>
              </a:ext>
            </a:extLst>
          </p:cNvPr>
          <p:cNvCxnSpPr>
            <a:cxnSpLocks/>
          </p:cNvCxnSpPr>
          <p:nvPr/>
        </p:nvCxnSpPr>
        <p:spPr>
          <a:xfrm>
            <a:off x="2813316" y="3429431"/>
            <a:ext cx="0" cy="771858"/>
          </a:xfrm>
          <a:prstGeom prst="straightConnector1">
            <a:avLst/>
          </a:prstGeom>
          <a:solidFill>
            <a:schemeClr val="bg1"/>
          </a:solidFill>
          <a:ln w="19050" cap="flat" cmpd="sng" algn="ctr">
            <a:solidFill>
              <a:srgbClr val="0078D3"/>
            </a:solidFill>
            <a:prstDash val="sysDot"/>
            <a:headEnd type="arrow" w="med" len="med"/>
            <a:tailEnd type="arrow" w="med" len="med"/>
          </a:ln>
          <a:effectLst/>
        </p:spPr>
      </p:cxnSp>
      <p:cxnSp>
        <p:nvCxnSpPr>
          <p:cNvPr id="97" name="Straight Arrow Connector 96">
            <a:extLst>
              <a:ext uri="{FF2B5EF4-FFF2-40B4-BE49-F238E27FC236}">
                <a16:creationId xmlns:a16="http://schemas.microsoft.com/office/drawing/2014/main" id="{C7220CA0-03B3-8142-8159-3E295A49E33F}"/>
              </a:ext>
            </a:extLst>
          </p:cNvPr>
          <p:cNvCxnSpPr>
            <a:cxnSpLocks/>
          </p:cNvCxnSpPr>
          <p:nvPr/>
        </p:nvCxnSpPr>
        <p:spPr>
          <a:xfrm>
            <a:off x="9731635" y="4002950"/>
            <a:ext cx="276158" cy="654572"/>
          </a:xfrm>
          <a:prstGeom prst="straightConnector1">
            <a:avLst/>
          </a:prstGeom>
          <a:solidFill>
            <a:schemeClr val="bg1"/>
          </a:solidFill>
          <a:ln w="19050" cap="flat" cmpd="sng" algn="ctr">
            <a:solidFill>
              <a:srgbClr val="0078D3"/>
            </a:solidFill>
            <a:prstDash val="sysDot"/>
            <a:headEnd type="arrow" w="med" len="med"/>
            <a:tailEnd type="arrow" w="med" len="med"/>
          </a:ln>
          <a:effectLst/>
        </p:spPr>
      </p:cxnSp>
      <p:grpSp>
        <p:nvGrpSpPr>
          <p:cNvPr id="75" name="Group 74">
            <a:extLst>
              <a:ext uri="{FF2B5EF4-FFF2-40B4-BE49-F238E27FC236}">
                <a16:creationId xmlns:a16="http://schemas.microsoft.com/office/drawing/2014/main" id="{CD880526-67F6-9849-BD85-317E3CF011D6}"/>
              </a:ext>
            </a:extLst>
          </p:cNvPr>
          <p:cNvGrpSpPr/>
          <p:nvPr/>
        </p:nvGrpSpPr>
        <p:grpSpPr>
          <a:xfrm>
            <a:off x="465954" y="3357448"/>
            <a:ext cx="1886111" cy="2875150"/>
            <a:chOff x="362154" y="3357448"/>
            <a:chExt cx="1886111" cy="2875150"/>
          </a:xfrm>
        </p:grpSpPr>
        <p:pic>
          <p:nvPicPr>
            <p:cNvPr id="76" name="Graphic 75">
              <a:extLst>
                <a:ext uri="{FF2B5EF4-FFF2-40B4-BE49-F238E27FC236}">
                  <a16:creationId xmlns:a16="http://schemas.microsoft.com/office/drawing/2014/main" id="{E6848800-65E2-4041-A3A7-2FFA2E6743CD}"/>
                </a:ext>
              </a:extLst>
            </p:cNvPr>
            <p:cNvPicPr>
              <a:picLocks noChangeAspect="1"/>
            </p:cNvPicPr>
            <p:nvPr/>
          </p:nvPicPr>
          <p:blipFill>
            <a:blip r:embed="rId5">
              <a:extLst>
                <a:ext uri="{96DAC541-7B7A-43D3-8B79-37D633B846F1}">
                  <asvg:svgBlip xmlns:asvg="http://schemas.microsoft.com/office/drawing/2016/SVG/main" r:embed="rId14"/>
                </a:ext>
              </a:extLst>
            </a:blip>
            <a:stretch>
              <a:fillRect/>
            </a:stretch>
          </p:blipFill>
          <p:spPr>
            <a:xfrm>
              <a:off x="686353" y="4498585"/>
              <a:ext cx="939781" cy="265977"/>
            </a:xfrm>
            <a:prstGeom prst="rect">
              <a:avLst/>
            </a:prstGeom>
          </p:spPr>
        </p:pic>
        <p:sp>
          <p:nvSpPr>
            <p:cNvPr id="82" name="AutoShape 3">
              <a:extLst>
                <a:ext uri="{FF2B5EF4-FFF2-40B4-BE49-F238E27FC236}">
                  <a16:creationId xmlns:a16="http://schemas.microsoft.com/office/drawing/2014/main" id="{23DD5FAB-63B8-574F-B327-6A39E4A4DD82}"/>
                </a:ext>
              </a:extLst>
            </p:cNvPr>
            <p:cNvSpPr>
              <a:spLocks noChangeAspect="1" noChangeArrowheads="1" noTextEdit="1"/>
            </p:cNvSpPr>
            <p:nvPr/>
          </p:nvSpPr>
          <p:spPr bwMode="auto">
            <a:xfrm>
              <a:off x="695475" y="3700034"/>
              <a:ext cx="1552790" cy="1426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pic>
          <p:nvPicPr>
            <p:cNvPr id="83" name="Picture 82">
              <a:extLst>
                <a:ext uri="{FF2B5EF4-FFF2-40B4-BE49-F238E27FC236}">
                  <a16:creationId xmlns:a16="http://schemas.microsoft.com/office/drawing/2014/main" id="{876A2255-EC6E-EF41-843C-726AF25ACE96}"/>
                </a:ext>
              </a:extLst>
            </p:cNvPr>
            <p:cNvPicPr>
              <a:picLocks noChangeAspect="1"/>
            </p:cNvPicPr>
            <p:nvPr/>
          </p:nvPicPr>
          <p:blipFill>
            <a:blip r:embed="rId15"/>
            <a:stretch>
              <a:fillRect/>
            </a:stretch>
          </p:blipFill>
          <p:spPr>
            <a:xfrm>
              <a:off x="644009" y="3357448"/>
              <a:ext cx="1024468" cy="258547"/>
            </a:xfrm>
            <a:prstGeom prst="rect">
              <a:avLst/>
            </a:prstGeom>
          </p:spPr>
        </p:pic>
        <p:pic>
          <p:nvPicPr>
            <p:cNvPr id="84" name="Picture 83">
              <a:extLst>
                <a:ext uri="{FF2B5EF4-FFF2-40B4-BE49-F238E27FC236}">
                  <a16:creationId xmlns:a16="http://schemas.microsoft.com/office/drawing/2014/main" id="{90B294F2-77B7-7144-89FC-F152E02860E8}"/>
                </a:ext>
              </a:extLst>
            </p:cNvPr>
            <p:cNvPicPr>
              <a:picLocks noChangeAspect="1"/>
            </p:cNvPicPr>
            <p:nvPr/>
          </p:nvPicPr>
          <p:blipFill>
            <a:blip r:embed="rId16"/>
            <a:stretch>
              <a:fillRect/>
            </a:stretch>
          </p:blipFill>
          <p:spPr>
            <a:xfrm>
              <a:off x="584419" y="3744397"/>
              <a:ext cx="1143649" cy="487164"/>
            </a:xfrm>
            <a:prstGeom prst="rect">
              <a:avLst/>
            </a:prstGeom>
          </p:spPr>
        </p:pic>
        <p:pic>
          <p:nvPicPr>
            <p:cNvPr id="88" name="Picture 87">
              <a:extLst>
                <a:ext uri="{FF2B5EF4-FFF2-40B4-BE49-F238E27FC236}">
                  <a16:creationId xmlns:a16="http://schemas.microsoft.com/office/drawing/2014/main" id="{816B9DA2-EA34-6D46-943A-2E638FA57BFF}"/>
                </a:ext>
              </a:extLst>
            </p:cNvPr>
            <p:cNvPicPr>
              <a:picLocks noChangeAspect="1"/>
            </p:cNvPicPr>
            <p:nvPr/>
          </p:nvPicPr>
          <p:blipFill>
            <a:blip r:embed="rId17"/>
            <a:stretch>
              <a:fillRect/>
            </a:stretch>
          </p:blipFill>
          <p:spPr>
            <a:xfrm>
              <a:off x="709972" y="4925889"/>
              <a:ext cx="892542" cy="501852"/>
            </a:xfrm>
            <a:prstGeom prst="rect">
              <a:avLst/>
            </a:prstGeom>
          </p:spPr>
        </p:pic>
        <p:pic>
          <p:nvPicPr>
            <p:cNvPr id="96" name="Picture 95">
              <a:extLst>
                <a:ext uri="{FF2B5EF4-FFF2-40B4-BE49-F238E27FC236}">
                  <a16:creationId xmlns:a16="http://schemas.microsoft.com/office/drawing/2014/main" id="{AD92809A-7F8E-8147-9673-AEB3753C6945}"/>
                </a:ext>
              </a:extLst>
            </p:cNvPr>
            <p:cNvPicPr>
              <a:picLocks noChangeAspect="1"/>
            </p:cNvPicPr>
            <p:nvPr/>
          </p:nvPicPr>
          <p:blipFill>
            <a:blip r:embed="rId18"/>
            <a:stretch>
              <a:fillRect/>
            </a:stretch>
          </p:blipFill>
          <p:spPr>
            <a:xfrm>
              <a:off x="362154" y="5173813"/>
              <a:ext cx="1588178" cy="1058785"/>
            </a:xfrm>
            <a:prstGeom prst="rect">
              <a:avLst/>
            </a:prstGeom>
          </p:spPr>
        </p:pic>
      </p:grpSp>
      <p:sp>
        <p:nvSpPr>
          <p:cNvPr id="6" name="Rectangle 5">
            <a:extLst>
              <a:ext uri="{FF2B5EF4-FFF2-40B4-BE49-F238E27FC236}">
                <a16:creationId xmlns:a16="http://schemas.microsoft.com/office/drawing/2014/main" id="{3C0B8A66-B63B-47EE-8CCE-AED6BD7F48B9}"/>
              </a:ext>
            </a:extLst>
          </p:cNvPr>
          <p:cNvSpPr/>
          <p:nvPr/>
        </p:nvSpPr>
        <p:spPr bwMode="auto">
          <a:xfrm>
            <a:off x="3213162" y="2596386"/>
            <a:ext cx="345867" cy="34839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2" descr="ASP.NET file extensions">
            <a:extLst>
              <a:ext uri="{FF2B5EF4-FFF2-40B4-BE49-F238E27FC236}">
                <a16:creationId xmlns:a16="http://schemas.microsoft.com/office/drawing/2014/main" id="{8D9DEE01-38E5-4ED3-8F5F-1B9E949847FB}"/>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228908" y="2607183"/>
            <a:ext cx="330470" cy="33047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76CA405C-FDBB-4E13-8D9A-B96FB3F1B1D6}"/>
              </a:ext>
            </a:extLst>
          </p:cNvPr>
          <p:cNvSpPr txBox="1">
            <a:spLocks/>
          </p:cNvSpPr>
          <p:nvPr/>
        </p:nvSpPr>
        <p:spPr>
          <a:xfrm>
            <a:off x="601652" y="45092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sp>
        <p:nvSpPr>
          <p:cNvPr id="90" name="Title 14">
            <a:extLst>
              <a:ext uri="{FF2B5EF4-FFF2-40B4-BE49-F238E27FC236}">
                <a16:creationId xmlns:a16="http://schemas.microsoft.com/office/drawing/2014/main" id="{B1EE1DA2-F9B7-4BFB-A0C9-00EF330642E5}"/>
              </a:ext>
            </a:extLst>
          </p:cNvPr>
          <p:cNvSpPr>
            <a:spLocks noGrp="1"/>
          </p:cNvSpPr>
          <p:nvPr>
            <p:ph type="title"/>
          </p:nvPr>
        </p:nvSpPr>
        <p:spPr>
          <a:xfrm>
            <a:off x="465138" y="441332"/>
            <a:ext cx="11530584" cy="830020"/>
          </a:xfrm>
        </p:spPr>
        <p:txBody>
          <a:bodyPr/>
          <a:lstStyle/>
          <a:p>
            <a:r>
              <a:rPr lang="en-US"/>
              <a:t>App Containerization: Architecture</a:t>
            </a:r>
          </a:p>
        </p:txBody>
      </p:sp>
      <p:pic>
        <p:nvPicPr>
          <p:cNvPr id="12" name="Picture 11">
            <a:extLst>
              <a:ext uri="{FF2B5EF4-FFF2-40B4-BE49-F238E27FC236}">
                <a16:creationId xmlns:a16="http://schemas.microsoft.com/office/drawing/2014/main" id="{EB05061A-7E5C-45CA-9E31-A8B66870AAF6}"/>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9813551" y="3543004"/>
            <a:ext cx="261123" cy="281208"/>
          </a:xfrm>
          <a:prstGeom prst="rect">
            <a:avLst/>
          </a:prstGeom>
        </p:spPr>
      </p:pic>
    </p:spTree>
    <p:extLst>
      <p:ext uri="{BB962C8B-B14F-4D97-AF65-F5344CB8AC3E}">
        <p14:creationId xmlns:p14="http://schemas.microsoft.com/office/powerpoint/2010/main" val="32639440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0" presetClass="entr" presetSubtype="0" fill="hold" grpId="0" nodeType="withEffect">
                                  <p:stCondLst>
                                    <p:cond delay="0"/>
                                  </p:stCondLst>
                                  <p:childTnLst>
                                    <p:set>
                                      <p:cBhvr>
                                        <p:cTn id="28" dur="1" fill="hold">
                                          <p:stCondLst>
                                            <p:cond delay="0"/>
                                          </p:stCondLst>
                                        </p:cTn>
                                        <p:tgtEl>
                                          <p:spTgt spid="70"/>
                                        </p:tgtEl>
                                        <p:attrNameLst>
                                          <p:attrName>style.visibility</p:attrName>
                                        </p:attrNameLst>
                                      </p:cBhvr>
                                      <p:to>
                                        <p:strVal val="visible"/>
                                      </p:to>
                                    </p:set>
                                    <p:animEffect transition="in" filter="fade">
                                      <p:cBhvr>
                                        <p:cTn id="29" dur="500"/>
                                        <p:tgtEl>
                                          <p:spTgt spid="70"/>
                                        </p:tgtEl>
                                      </p:cBhvr>
                                    </p:animEffect>
                                  </p:childTnLst>
                                </p:cTn>
                              </p:par>
                              <p:par>
                                <p:cTn id="30" presetID="1" presetClass="entr" presetSubtype="0" fill="hold" grpId="0" nodeType="withEffect">
                                  <p:stCondLst>
                                    <p:cond delay="0"/>
                                  </p:stCondLst>
                                  <p:childTnLst>
                                    <p:set>
                                      <p:cBhvr>
                                        <p:cTn id="31" dur="1" fill="hold">
                                          <p:stCondLst>
                                            <p:cond delay="0"/>
                                          </p:stCondLst>
                                        </p:cTn>
                                        <p:tgtEl>
                                          <p:spTgt spid="129"/>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72"/>
                                        </p:tgtEl>
                                        <p:attrNameLst>
                                          <p:attrName>style.visibility</p:attrName>
                                        </p:attrNameLst>
                                      </p:cBhvr>
                                      <p:to>
                                        <p:strVal val="visible"/>
                                      </p:to>
                                    </p:set>
                                    <p:animEffect transition="in" filter="fade">
                                      <p:cBhvr>
                                        <p:cTn id="34" dur="500"/>
                                        <p:tgtEl>
                                          <p:spTgt spid="72"/>
                                        </p:tgtEl>
                                      </p:cBhvr>
                                    </p:animEffect>
                                  </p:childTnLst>
                                </p:cTn>
                              </p:par>
                              <p:par>
                                <p:cTn id="35" presetID="1" presetClass="entr" presetSubtype="0" fill="hold" nodeType="withEffect">
                                  <p:stCondLst>
                                    <p:cond delay="0"/>
                                  </p:stCondLst>
                                  <p:childTnLst>
                                    <p:set>
                                      <p:cBhvr>
                                        <p:cTn id="36" dur="1" fill="hold">
                                          <p:stCondLst>
                                            <p:cond delay="0"/>
                                          </p:stCondLst>
                                        </p:cTn>
                                        <p:tgtEl>
                                          <p:spTgt spid="2"/>
                                        </p:tgtEl>
                                        <p:attrNameLst>
                                          <p:attrName>style.visibility</p:attrName>
                                        </p:attrNameLst>
                                      </p:cBhvr>
                                      <p:to>
                                        <p:strVal val="visible"/>
                                      </p:to>
                                    </p:set>
                                  </p:childTnLst>
                                </p:cTn>
                              </p:par>
                              <p:par>
                                <p:cTn id="37" presetID="10" presetClass="entr" presetSubtype="0" fill="hold" grpId="0" nodeType="withEffect">
                                  <p:stCondLst>
                                    <p:cond delay="0"/>
                                  </p:stCondLst>
                                  <p:childTnLst>
                                    <p:set>
                                      <p:cBhvr>
                                        <p:cTn id="38" dur="1" fill="hold">
                                          <p:stCondLst>
                                            <p:cond delay="0"/>
                                          </p:stCondLst>
                                        </p:cTn>
                                        <p:tgtEl>
                                          <p:spTgt spid="80"/>
                                        </p:tgtEl>
                                        <p:attrNameLst>
                                          <p:attrName>style.visibility</p:attrName>
                                        </p:attrNameLst>
                                      </p:cBhvr>
                                      <p:to>
                                        <p:strVal val="visible"/>
                                      </p:to>
                                    </p:set>
                                    <p:animEffect transition="in" filter="fade">
                                      <p:cBhvr>
                                        <p:cTn id="39" dur="500"/>
                                        <p:tgtEl>
                                          <p:spTgt spid="80"/>
                                        </p:tgtEl>
                                      </p:cBhvr>
                                    </p:animEffect>
                                  </p:childTnLst>
                                </p:cTn>
                              </p:par>
                              <p:par>
                                <p:cTn id="40" presetID="10" presetClass="entr" presetSubtype="0" fill="hold"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
                                            <p:txEl>
                                              <p:pRg st="2" end="2"/>
                                            </p:txEl>
                                          </p:spTgt>
                                        </p:tgtEl>
                                        <p:attrNameLst>
                                          <p:attrName>style.visibility</p:attrName>
                                        </p:attrNameLst>
                                      </p:cBhvr>
                                      <p:to>
                                        <p:strVal val="visible"/>
                                      </p:to>
                                    </p:set>
                                  </p:childTnLst>
                                </p:cTn>
                              </p:par>
                              <p:par>
                                <p:cTn id="47" presetID="22" presetClass="entr" presetSubtype="4"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wipe(down)">
                                      <p:cBhvr>
                                        <p:cTn id="49" dur="500"/>
                                        <p:tgtEl>
                                          <p:spTgt spid="3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500"/>
                                        <p:tgtEl>
                                          <p:spTgt spid="74"/>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7">
                                            <p:txEl>
                                              <p:pRg st="3" end="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wipe(left)">
                                      <p:cBhvr>
                                        <p:cTn id="61" dur="500"/>
                                        <p:tgtEl>
                                          <p:spTgt spid="3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7"/>
                                        </p:tgtEl>
                                        <p:attrNameLst>
                                          <p:attrName>style.visibility</p:attrName>
                                        </p:attrNameLst>
                                      </p:cBhvr>
                                      <p:to>
                                        <p:strVal val="visible"/>
                                      </p:to>
                                    </p:set>
                                    <p:animEffect transition="in" filter="fade">
                                      <p:cBhvr>
                                        <p:cTn id="64" dur="500"/>
                                        <p:tgtEl>
                                          <p:spTgt spid="77"/>
                                        </p:tgtEl>
                                      </p:cBhvr>
                                    </p:animEffec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81"/>
                                        </p:tgtEl>
                                        <p:attrNameLst>
                                          <p:attrName>style.visibility</p:attrName>
                                        </p:attrNameLst>
                                      </p:cBhvr>
                                      <p:to>
                                        <p:strVal val="visible"/>
                                      </p:to>
                                    </p:set>
                                    <p:animEffect transition="in" filter="fade">
                                      <p:cBhvr>
                                        <p:cTn id="68" dur="500"/>
                                        <p:tgtEl>
                                          <p:spTgt spid="81"/>
                                        </p:tgtEl>
                                      </p:cBhvr>
                                    </p:animEffect>
                                  </p:childTnLst>
                                </p:cTn>
                              </p:par>
                              <p:par>
                                <p:cTn id="69" presetID="10" presetClass="entr" presetSubtype="0" fill="hold" nodeType="withEffect">
                                  <p:stCondLst>
                                    <p:cond delay="0"/>
                                  </p:stCondLst>
                                  <p:childTnLst>
                                    <p:set>
                                      <p:cBhvr>
                                        <p:cTn id="70" dur="1" fill="hold">
                                          <p:stCondLst>
                                            <p:cond delay="0"/>
                                          </p:stCondLst>
                                        </p:cTn>
                                        <p:tgtEl>
                                          <p:spTgt spid="12"/>
                                        </p:tgtEl>
                                        <p:attrNameLst>
                                          <p:attrName>style.visibility</p:attrName>
                                        </p:attrNameLst>
                                      </p:cBhvr>
                                      <p:to>
                                        <p:strVal val="visible"/>
                                      </p:to>
                                    </p:set>
                                    <p:animEffect transition="in" filter="fade">
                                      <p:cBhvr>
                                        <p:cTn id="71" dur="500"/>
                                        <p:tgtEl>
                                          <p:spTgt spid="1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86"/>
                                        </p:tgtEl>
                                        <p:attrNameLst>
                                          <p:attrName>style.visibility</p:attrName>
                                        </p:attrNameLst>
                                      </p:cBhvr>
                                      <p:to>
                                        <p:strVal val="visible"/>
                                      </p:to>
                                    </p:set>
                                    <p:animEffect transition="in" filter="fade">
                                      <p:cBhvr>
                                        <p:cTn id="74" dur="500"/>
                                        <p:tgtEl>
                                          <p:spTgt spid="8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89"/>
                                        </p:tgtEl>
                                        <p:attrNameLst>
                                          <p:attrName>style.visibility</p:attrName>
                                        </p:attrNameLst>
                                      </p:cBhvr>
                                      <p:to>
                                        <p:strVal val="visible"/>
                                      </p:to>
                                    </p:set>
                                    <p:animEffect transition="in" filter="fade">
                                      <p:cBhvr>
                                        <p:cTn id="77" dur="500"/>
                                        <p:tgtEl>
                                          <p:spTgt spid="8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91"/>
                                        </p:tgtEl>
                                        <p:attrNameLst>
                                          <p:attrName>style.visibility</p:attrName>
                                        </p:attrNameLst>
                                      </p:cBhvr>
                                      <p:to>
                                        <p:strVal val="visible"/>
                                      </p:to>
                                    </p:set>
                                    <p:animEffect transition="in" filter="fade">
                                      <p:cBhvr>
                                        <p:cTn id="80" dur="500"/>
                                        <p:tgtEl>
                                          <p:spTgt spid="91"/>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87"/>
                                        </p:tgtEl>
                                        <p:attrNameLst>
                                          <p:attrName>style.visibility</p:attrName>
                                        </p:attrNameLst>
                                      </p:cBhvr>
                                      <p:to>
                                        <p:strVal val="visible"/>
                                      </p:to>
                                    </p:set>
                                    <p:animEffect transition="in" filter="fade">
                                      <p:cBhvr>
                                        <p:cTn id="83" dur="500"/>
                                        <p:tgtEl>
                                          <p:spTgt spid="87"/>
                                        </p:tgtEl>
                                      </p:cBhvr>
                                    </p:animEffect>
                                  </p:childTnLst>
                                </p:cTn>
                              </p:par>
                              <p:par>
                                <p:cTn id="84" presetID="10" presetClass="entr" presetSubtype="0" fill="hold" nodeType="withEffect">
                                  <p:stCondLst>
                                    <p:cond delay="0"/>
                                  </p:stCondLst>
                                  <p:childTnLst>
                                    <p:set>
                                      <p:cBhvr>
                                        <p:cTn id="85" dur="1" fill="hold">
                                          <p:stCondLst>
                                            <p:cond delay="0"/>
                                          </p:stCondLst>
                                        </p:cTn>
                                        <p:tgtEl>
                                          <p:spTgt spid="13"/>
                                        </p:tgtEl>
                                        <p:attrNameLst>
                                          <p:attrName>style.visibility</p:attrName>
                                        </p:attrNameLst>
                                      </p:cBhvr>
                                      <p:to>
                                        <p:strVal val="visible"/>
                                      </p:to>
                                    </p:set>
                                    <p:animEffect transition="in" filter="fade">
                                      <p:cBhvr>
                                        <p:cTn id="86" dur="500"/>
                                        <p:tgtEl>
                                          <p:spTgt spid="1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73"/>
                                        </p:tgtEl>
                                        <p:attrNameLst>
                                          <p:attrName>style.visibility</p:attrName>
                                        </p:attrNameLst>
                                      </p:cBhvr>
                                      <p:to>
                                        <p:strVal val="visible"/>
                                      </p:to>
                                    </p:set>
                                    <p:animEffect transition="in" filter="fade">
                                      <p:cBhvr>
                                        <p:cTn id="91" dur="500"/>
                                        <p:tgtEl>
                                          <p:spTgt spid="73"/>
                                        </p:tgtEl>
                                      </p:cBhvr>
                                    </p:animEffect>
                                  </p:childTnLst>
                                </p:cTn>
                              </p:par>
                              <p:par>
                                <p:cTn id="92" presetID="22" presetClass="entr" presetSubtype="8" fill="hold" nodeType="withEffect">
                                  <p:stCondLst>
                                    <p:cond delay="0"/>
                                  </p:stCondLst>
                                  <p:childTnLst>
                                    <p:set>
                                      <p:cBhvr>
                                        <p:cTn id="93" dur="1" fill="hold">
                                          <p:stCondLst>
                                            <p:cond delay="0"/>
                                          </p:stCondLst>
                                        </p:cTn>
                                        <p:tgtEl>
                                          <p:spTgt spid="55"/>
                                        </p:tgtEl>
                                        <p:attrNameLst>
                                          <p:attrName>style.visibility</p:attrName>
                                        </p:attrNameLst>
                                      </p:cBhvr>
                                      <p:to>
                                        <p:strVal val="visible"/>
                                      </p:to>
                                    </p:set>
                                    <p:animEffect transition="in" filter="wipe(left)">
                                      <p:cBhvr>
                                        <p:cTn id="94" dur="500"/>
                                        <p:tgtEl>
                                          <p:spTgt spid="55"/>
                                        </p:tgtEl>
                                      </p:cBhvr>
                                    </p:animEffect>
                                  </p:childTnLst>
                                </p:cTn>
                              </p:par>
                              <p:par>
                                <p:cTn id="95" presetID="1" presetClass="entr" presetSubtype="0" fill="hold" nodeType="withEffect">
                                  <p:stCondLst>
                                    <p:cond delay="0"/>
                                  </p:stCondLst>
                                  <p:childTnLst>
                                    <p:set>
                                      <p:cBhvr>
                                        <p:cTn id="96" dur="1" fill="hold">
                                          <p:stCondLst>
                                            <p:cond delay="0"/>
                                          </p:stCondLst>
                                        </p:cTn>
                                        <p:tgtEl>
                                          <p:spTgt spid="63"/>
                                        </p:tgtEl>
                                        <p:attrNameLst>
                                          <p:attrName>style.visibility</p:attrName>
                                        </p:attrNameLst>
                                      </p:cBhvr>
                                      <p:to>
                                        <p:strVal val="visible"/>
                                      </p:to>
                                    </p:set>
                                  </p:childTnLst>
                                </p:cTn>
                              </p:par>
                            </p:childTnLst>
                          </p:cTn>
                        </p:par>
                        <p:par>
                          <p:cTn id="97" fill="hold">
                            <p:stCondLst>
                              <p:cond delay="500"/>
                            </p:stCondLst>
                            <p:childTnLst>
                              <p:par>
                                <p:cTn id="98" presetID="22" presetClass="entr" presetSubtype="2" fill="hold" nodeType="afterEffect">
                                  <p:stCondLst>
                                    <p:cond delay="0"/>
                                  </p:stCondLst>
                                  <p:childTnLst>
                                    <p:set>
                                      <p:cBhvr>
                                        <p:cTn id="99" dur="1" fill="hold">
                                          <p:stCondLst>
                                            <p:cond delay="0"/>
                                          </p:stCondLst>
                                        </p:cTn>
                                        <p:tgtEl>
                                          <p:spTgt spid="49"/>
                                        </p:tgtEl>
                                        <p:attrNameLst>
                                          <p:attrName>style.visibility</p:attrName>
                                        </p:attrNameLst>
                                      </p:cBhvr>
                                      <p:to>
                                        <p:strVal val="visible"/>
                                      </p:to>
                                    </p:set>
                                    <p:animEffect transition="in" filter="wipe(right)">
                                      <p:cBhvr>
                                        <p:cTn id="100" dur="500"/>
                                        <p:tgtEl>
                                          <p:spTgt spid="49"/>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8"/>
                                        </p:tgtEl>
                                        <p:attrNameLst>
                                          <p:attrName>style.visibility</p:attrName>
                                        </p:attrNameLst>
                                      </p:cBhvr>
                                      <p:to>
                                        <p:strVal val="visible"/>
                                      </p:to>
                                    </p:set>
                                    <p:animEffect transition="in" filter="fade">
                                      <p:cBhvr>
                                        <p:cTn id="103" dur="500"/>
                                        <p:tgtEl>
                                          <p:spTgt spid="78"/>
                                        </p:tgtEl>
                                      </p:cBhvr>
                                    </p:animEffec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nodeType="clickEffect">
                                  <p:stCondLst>
                                    <p:cond delay="0"/>
                                  </p:stCondLst>
                                  <p:childTnLst>
                                    <p:set>
                                      <p:cBhvr>
                                        <p:cTn id="107" dur="1" fill="hold">
                                          <p:stCondLst>
                                            <p:cond delay="0"/>
                                          </p:stCondLst>
                                        </p:cTn>
                                        <p:tgtEl>
                                          <p:spTgt spid="27">
                                            <p:txEl>
                                              <p:pRg st="4" end="4"/>
                                            </p:txEl>
                                          </p:spTgt>
                                        </p:tgtEl>
                                        <p:attrNameLst>
                                          <p:attrName>style.visibility</p:attrName>
                                        </p:attrNameLst>
                                      </p:cBhvr>
                                      <p:to>
                                        <p:strVal val="visible"/>
                                      </p:to>
                                    </p:set>
                                  </p:childTnLst>
                                </p:cTn>
                              </p:par>
                              <p:par>
                                <p:cTn id="108" presetID="16" presetClass="entr" presetSubtype="42" fill="hold" nodeType="withEffect">
                                  <p:stCondLst>
                                    <p:cond delay="0"/>
                                  </p:stCondLst>
                                  <p:childTnLst>
                                    <p:set>
                                      <p:cBhvr>
                                        <p:cTn id="109" dur="1" fill="hold">
                                          <p:stCondLst>
                                            <p:cond delay="0"/>
                                          </p:stCondLst>
                                        </p:cTn>
                                        <p:tgtEl>
                                          <p:spTgt spid="94"/>
                                        </p:tgtEl>
                                        <p:attrNameLst>
                                          <p:attrName>style.visibility</p:attrName>
                                        </p:attrNameLst>
                                      </p:cBhvr>
                                      <p:to>
                                        <p:strVal val="visible"/>
                                      </p:to>
                                    </p:set>
                                    <p:animEffect transition="in" filter="barn(outHorizontal)">
                                      <p:cBhvr>
                                        <p:cTn id="110" dur="500"/>
                                        <p:tgtEl>
                                          <p:spTgt spid="94"/>
                                        </p:tgtEl>
                                      </p:cBhvr>
                                    </p:animEffect>
                                  </p:childTnLst>
                                </p:cTn>
                              </p:par>
                              <p:par>
                                <p:cTn id="111" presetID="16" presetClass="entr" presetSubtype="42" fill="hold" nodeType="withEffect">
                                  <p:stCondLst>
                                    <p:cond delay="0"/>
                                  </p:stCondLst>
                                  <p:childTnLst>
                                    <p:set>
                                      <p:cBhvr>
                                        <p:cTn id="112" dur="1" fill="hold">
                                          <p:stCondLst>
                                            <p:cond delay="0"/>
                                          </p:stCondLst>
                                        </p:cTn>
                                        <p:tgtEl>
                                          <p:spTgt spid="97"/>
                                        </p:tgtEl>
                                        <p:attrNameLst>
                                          <p:attrName>style.visibility</p:attrName>
                                        </p:attrNameLst>
                                      </p:cBhvr>
                                      <p:to>
                                        <p:strVal val="visible"/>
                                      </p:to>
                                    </p:set>
                                    <p:animEffect transition="in" filter="barn(outHorizontal)">
                                      <p:cBhvr>
                                        <p:cTn id="113" dur="500"/>
                                        <p:tgtEl>
                                          <p:spTgt spid="97"/>
                                        </p:tgtEl>
                                      </p:cBhvr>
                                    </p:animEffect>
                                  </p:childTnLst>
                                </p:cTn>
                              </p:par>
                              <p:par>
                                <p:cTn id="114" presetID="1" presetClass="entr" presetSubtype="0" fill="hold" nodeType="withEffect">
                                  <p:stCondLst>
                                    <p:cond delay="0"/>
                                  </p:stCondLst>
                                  <p:childTnLst>
                                    <p:set>
                                      <p:cBhvr>
                                        <p:cTn id="115" dur="1" fill="hold">
                                          <p:stCondLst>
                                            <p:cond delay="0"/>
                                          </p:stCondLst>
                                        </p:cTn>
                                        <p:tgtEl>
                                          <p:spTgt spid="23"/>
                                        </p:tgtEl>
                                        <p:attrNameLst>
                                          <p:attrName>style.visibility</p:attrName>
                                        </p:attrNameLst>
                                      </p:cBhvr>
                                      <p:to>
                                        <p:strVal val="visible"/>
                                      </p:to>
                                    </p:set>
                                  </p:childTnLst>
                                </p:cTn>
                              </p:par>
                              <p:par>
                                <p:cTn id="116" presetID="10" presetClass="entr" presetSubtype="0" fill="hold" grpId="0" nodeType="withEffect">
                                  <p:stCondLst>
                                    <p:cond delay="0"/>
                                  </p:stCondLst>
                                  <p:childTnLst>
                                    <p:set>
                                      <p:cBhvr>
                                        <p:cTn id="117" dur="1" fill="hold">
                                          <p:stCondLst>
                                            <p:cond delay="0"/>
                                          </p:stCondLst>
                                        </p:cTn>
                                        <p:tgtEl>
                                          <p:spTgt spid="79"/>
                                        </p:tgtEl>
                                        <p:attrNameLst>
                                          <p:attrName>style.visibility</p:attrName>
                                        </p:attrNameLst>
                                      </p:cBhvr>
                                      <p:to>
                                        <p:strVal val="visible"/>
                                      </p:to>
                                    </p:set>
                                    <p:animEffect transition="in" filter="fade">
                                      <p:cBhvr>
                                        <p:cTn id="118"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129" grpId="0" animBg="1"/>
      <p:bldP spid="27" grpId="0" animBg="1"/>
      <p:bldP spid="69" grpId="0"/>
      <p:bldP spid="72" grpId="0"/>
      <p:bldP spid="73" grpId="0"/>
      <p:bldP spid="74" grpId="0"/>
      <p:bldP spid="77" grpId="0"/>
      <p:bldP spid="78" grpId="0"/>
      <p:bldP spid="79" grpId="0"/>
      <p:bldP spid="80" grpId="0"/>
      <p:bldP spid="81" grpId="0" animBg="1"/>
      <p:bldP spid="86" grpId="0" animBg="1"/>
      <p:bldP spid="87" grpId="0"/>
      <p:bldP spid="89" grpId="0" animBg="1"/>
      <p:bldP spid="91"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But my customer has this scenario… </a:t>
            </a:r>
          </a:p>
        </p:txBody>
      </p:sp>
    </p:spTree>
    <p:extLst>
      <p:ext uri="{BB962C8B-B14F-4D97-AF65-F5344CB8AC3E}">
        <p14:creationId xmlns:p14="http://schemas.microsoft.com/office/powerpoint/2010/main" val="2654679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5D058-435E-4F71-938B-A3458E13F352}"/>
              </a:ext>
            </a:extLst>
          </p:cNvPr>
          <p:cNvSpPr>
            <a:spLocks noGrp="1"/>
          </p:cNvSpPr>
          <p:nvPr>
            <p:ph type="title"/>
          </p:nvPr>
        </p:nvSpPr>
        <p:spPr/>
        <p:txBody>
          <a:bodyPr/>
          <a:lstStyle/>
          <a:p>
            <a:r>
              <a:rPr lang="en-GB" dirty="0"/>
              <a:t>Customer Scenario - VMware</a:t>
            </a:r>
          </a:p>
        </p:txBody>
      </p:sp>
      <p:grpSp>
        <p:nvGrpSpPr>
          <p:cNvPr id="33" name="Group 32">
            <a:extLst>
              <a:ext uri="{FF2B5EF4-FFF2-40B4-BE49-F238E27FC236}">
                <a16:creationId xmlns:a16="http://schemas.microsoft.com/office/drawing/2014/main" id="{892D50B9-8AAF-49E5-A171-C51E510FD64E}"/>
              </a:ext>
              <a:ext uri="{C183D7F6-B498-43B3-948B-1728B52AA6E4}">
                <adec:decorative xmlns:adec="http://schemas.microsoft.com/office/drawing/2017/decorative" val="1"/>
              </a:ext>
            </a:extLst>
          </p:cNvPr>
          <p:cNvGrpSpPr/>
          <p:nvPr/>
        </p:nvGrpSpPr>
        <p:grpSpPr>
          <a:xfrm>
            <a:off x="337529" y="2002708"/>
            <a:ext cx="11550067" cy="2678505"/>
            <a:chOff x="200722" y="1762896"/>
            <a:chExt cx="11324623" cy="2626224"/>
          </a:xfrm>
        </p:grpSpPr>
        <p:pic>
          <p:nvPicPr>
            <p:cNvPr id="4" name="Graphic 3" descr="City outline">
              <a:extLst>
                <a:ext uri="{FF2B5EF4-FFF2-40B4-BE49-F238E27FC236}">
                  <a16:creationId xmlns:a16="http://schemas.microsoft.com/office/drawing/2014/main" id="{98A6CD10-E970-4859-A536-5340D6A9C5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39979" y="1799146"/>
              <a:ext cx="914400" cy="914400"/>
            </a:xfrm>
            <a:prstGeom prst="rect">
              <a:avLst/>
            </a:prstGeom>
          </p:spPr>
        </p:pic>
        <p:pic>
          <p:nvPicPr>
            <p:cNvPr id="6" name="Graphic 5" descr="City outline">
              <a:extLst>
                <a:ext uri="{FF2B5EF4-FFF2-40B4-BE49-F238E27FC236}">
                  <a16:creationId xmlns:a16="http://schemas.microsoft.com/office/drawing/2014/main" id="{7B963223-5CAA-4CB3-9A4D-1F9B39678A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67231" y="1762899"/>
              <a:ext cx="914400" cy="914400"/>
            </a:xfrm>
            <a:prstGeom prst="rect">
              <a:avLst/>
            </a:prstGeom>
          </p:spPr>
        </p:pic>
        <p:pic>
          <p:nvPicPr>
            <p:cNvPr id="8" name="Graphic 7" descr="City outline">
              <a:extLst>
                <a:ext uri="{FF2B5EF4-FFF2-40B4-BE49-F238E27FC236}">
                  <a16:creationId xmlns:a16="http://schemas.microsoft.com/office/drawing/2014/main" id="{E1A82C33-0187-424F-9A3A-4B61CC259D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57687" y="1799146"/>
              <a:ext cx="914400" cy="914400"/>
            </a:xfrm>
            <a:prstGeom prst="rect">
              <a:avLst/>
            </a:prstGeom>
          </p:spPr>
        </p:pic>
        <p:pic>
          <p:nvPicPr>
            <p:cNvPr id="10" name="Graphic 9" descr="City outline">
              <a:extLst>
                <a:ext uri="{FF2B5EF4-FFF2-40B4-BE49-F238E27FC236}">
                  <a16:creationId xmlns:a16="http://schemas.microsoft.com/office/drawing/2014/main" id="{A867B1D0-DAF6-4746-B87D-BA3FBD14376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6065" y="1762899"/>
              <a:ext cx="914400" cy="914400"/>
            </a:xfrm>
            <a:prstGeom prst="rect">
              <a:avLst/>
            </a:prstGeom>
          </p:spPr>
        </p:pic>
        <p:pic>
          <p:nvPicPr>
            <p:cNvPr id="12" name="Graphic 11" descr="City outline">
              <a:extLst>
                <a:ext uri="{FF2B5EF4-FFF2-40B4-BE49-F238E27FC236}">
                  <a16:creationId xmlns:a16="http://schemas.microsoft.com/office/drawing/2014/main" id="{2F80591C-E069-4073-9203-847FA0A360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5725" y="1762899"/>
              <a:ext cx="914400" cy="914400"/>
            </a:xfrm>
            <a:prstGeom prst="rect">
              <a:avLst/>
            </a:prstGeom>
          </p:spPr>
        </p:pic>
        <p:pic>
          <p:nvPicPr>
            <p:cNvPr id="3" name="Picture 2">
              <a:extLst>
                <a:ext uri="{FF2B5EF4-FFF2-40B4-BE49-F238E27FC236}">
                  <a16:creationId xmlns:a16="http://schemas.microsoft.com/office/drawing/2014/main" id="{5D1C2D8B-878F-493F-81D3-3D8577B57ED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74463" y="3222489"/>
              <a:ext cx="594360" cy="558010"/>
            </a:xfrm>
            <a:prstGeom prst="rect">
              <a:avLst/>
            </a:prstGeom>
          </p:spPr>
        </p:pic>
        <p:pic>
          <p:nvPicPr>
            <p:cNvPr id="5" name="Picture 4">
              <a:extLst>
                <a:ext uri="{FF2B5EF4-FFF2-40B4-BE49-F238E27FC236}">
                  <a16:creationId xmlns:a16="http://schemas.microsoft.com/office/drawing/2014/main" id="{0ED98F39-0160-4DC1-B110-4FC94622EDE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46085" y="3222489"/>
              <a:ext cx="594360" cy="558010"/>
            </a:xfrm>
            <a:prstGeom prst="rect">
              <a:avLst/>
            </a:prstGeom>
          </p:spPr>
        </p:pic>
        <p:pic>
          <p:nvPicPr>
            <p:cNvPr id="7" name="Picture 6">
              <a:extLst>
                <a:ext uri="{FF2B5EF4-FFF2-40B4-BE49-F238E27FC236}">
                  <a16:creationId xmlns:a16="http://schemas.microsoft.com/office/drawing/2014/main" id="{0BDBA5E4-4195-4F1E-9367-13608F3A3FF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417707" y="3222489"/>
              <a:ext cx="594360" cy="558010"/>
            </a:xfrm>
            <a:prstGeom prst="rect">
              <a:avLst/>
            </a:prstGeom>
          </p:spPr>
        </p:pic>
        <p:pic>
          <p:nvPicPr>
            <p:cNvPr id="14" name="Picture 13">
              <a:extLst>
                <a:ext uri="{FF2B5EF4-FFF2-40B4-BE49-F238E27FC236}">
                  <a16:creationId xmlns:a16="http://schemas.microsoft.com/office/drawing/2014/main" id="{C6E1A7F9-435D-45F8-8948-6CAA8B3C061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827251" y="3208037"/>
              <a:ext cx="594360" cy="558010"/>
            </a:xfrm>
            <a:prstGeom prst="rect">
              <a:avLst/>
            </a:prstGeom>
          </p:spPr>
        </p:pic>
        <p:pic>
          <p:nvPicPr>
            <p:cNvPr id="16" name="Picture 15">
              <a:extLst>
                <a:ext uri="{FF2B5EF4-FFF2-40B4-BE49-F238E27FC236}">
                  <a16:creationId xmlns:a16="http://schemas.microsoft.com/office/drawing/2014/main" id="{A3BB030B-E026-4CAB-ABFD-A7956D9393B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099999" y="3171155"/>
              <a:ext cx="594360" cy="558010"/>
            </a:xfrm>
            <a:prstGeom prst="rect">
              <a:avLst/>
            </a:prstGeom>
          </p:spPr>
        </p:pic>
        <p:sp>
          <p:nvSpPr>
            <p:cNvPr id="18" name="TextBox 17">
              <a:extLst>
                <a:ext uri="{FF2B5EF4-FFF2-40B4-BE49-F238E27FC236}">
                  <a16:creationId xmlns:a16="http://schemas.microsoft.com/office/drawing/2014/main" id="{42E26531-79A1-45D2-81EE-CF440CAEEDDA}"/>
                </a:ext>
              </a:extLst>
            </p:cNvPr>
            <p:cNvSpPr txBox="1"/>
            <p:nvPr/>
          </p:nvSpPr>
          <p:spPr>
            <a:xfrm>
              <a:off x="470298" y="2588525"/>
              <a:ext cx="1445253" cy="188385"/>
            </a:xfrm>
            <a:prstGeom prst="rect">
              <a:avLst/>
            </a:prstGeom>
            <a:noFill/>
          </p:spPr>
          <p:txBody>
            <a:bodyPr wrap="square" lIns="0" tIns="0" rIns="0" bIns="0" rtlCol="0">
              <a:spAutoFit/>
            </a:bodyPr>
            <a:lstStyle/>
            <a:p>
              <a:pPr algn="ctr" defTabSz="932563"/>
              <a:r>
                <a:rPr lang="en-GB" sz="1224" dirty="0">
                  <a:gradFill>
                    <a:gsLst>
                      <a:gs pos="2917">
                        <a:srgbClr val="000000"/>
                      </a:gs>
                      <a:gs pos="30000">
                        <a:srgbClr val="000000"/>
                      </a:gs>
                    </a:gsLst>
                    <a:lin ang="5400000" scaled="0"/>
                  </a:gradFill>
                  <a:latin typeface="Segoe UI"/>
                </a:rPr>
                <a:t>Glasgow Datacentre</a:t>
              </a:r>
            </a:p>
          </p:txBody>
        </p:sp>
        <p:sp>
          <p:nvSpPr>
            <p:cNvPr id="21" name="TextBox 20">
              <a:extLst>
                <a:ext uri="{FF2B5EF4-FFF2-40B4-BE49-F238E27FC236}">
                  <a16:creationId xmlns:a16="http://schemas.microsoft.com/office/drawing/2014/main" id="{B294CDE1-D094-4F6B-9502-D9311219D4CA}"/>
                </a:ext>
              </a:extLst>
            </p:cNvPr>
            <p:cNvSpPr txBox="1"/>
            <p:nvPr/>
          </p:nvSpPr>
          <p:spPr>
            <a:xfrm>
              <a:off x="2648302" y="2538799"/>
              <a:ext cx="1661972" cy="275239"/>
            </a:xfrm>
            <a:prstGeom prst="rect">
              <a:avLst/>
            </a:prstGeom>
            <a:noFill/>
          </p:spPr>
          <p:txBody>
            <a:bodyPr wrap="square">
              <a:spAutoFit/>
            </a:bodyPr>
            <a:lstStyle/>
            <a:p>
              <a:pPr algn="ctr" defTabSz="932563"/>
              <a:r>
                <a:rPr lang="en-GB" sz="1224" dirty="0">
                  <a:gradFill>
                    <a:gsLst>
                      <a:gs pos="2917">
                        <a:srgbClr val="000000"/>
                      </a:gs>
                      <a:gs pos="30000">
                        <a:srgbClr val="000000"/>
                      </a:gs>
                    </a:gsLst>
                    <a:lin ang="5400000" scaled="0"/>
                  </a:gradFill>
                  <a:latin typeface="Segoe UI"/>
                </a:rPr>
                <a:t>Edinburgh Datacentre</a:t>
              </a:r>
            </a:p>
          </p:txBody>
        </p:sp>
        <p:sp>
          <p:nvSpPr>
            <p:cNvPr id="20" name="TextBox 19">
              <a:extLst>
                <a:ext uri="{FF2B5EF4-FFF2-40B4-BE49-F238E27FC236}">
                  <a16:creationId xmlns:a16="http://schemas.microsoft.com/office/drawing/2014/main" id="{DCCEBF8A-C1A6-4D96-95C8-7A83196C2929}"/>
                </a:ext>
              </a:extLst>
            </p:cNvPr>
            <p:cNvSpPr txBox="1"/>
            <p:nvPr/>
          </p:nvSpPr>
          <p:spPr>
            <a:xfrm>
              <a:off x="5257687" y="2587308"/>
              <a:ext cx="1503184" cy="18838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Dundee Datacentre</a:t>
              </a:r>
            </a:p>
          </p:txBody>
        </p:sp>
        <p:sp>
          <p:nvSpPr>
            <p:cNvPr id="22" name="TextBox 21">
              <a:extLst>
                <a:ext uri="{FF2B5EF4-FFF2-40B4-BE49-F238E27FC236}">
                  <a16:creationId xmlns:a16="http://schemas.microsoft.com/office/drawing/2014/main" id="{3F1F4660-2D31-4533-8E7E-4E04C7E05895}"/>
                </a:ext>
              </a:extLst>
            </p:cNvPr>
            <p:cNvSpPr txBox="1"/>
            <p:nvPr/>
          </p:nvSpPr>
          <p:spPr>
            <a:xfrm>
              <a:off x="7529309" y="2584965"/>
              <a:ext cx="1743539" cy="18838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Aberdeen Datacentre</a:t>
              </a:r>
            </a:p>
          </p:txBody>
        </p:sp>
        <p:sp>
          <p:nvSpPr>
            <p:cNvPr id="23" name="TextBox 22">
              <a:extLst>
                <a:ext uri="{FF2B5EF4-FFF2-40B4-BE49-F238E27FC236}">
                  <a16:creationId xmlns:a16="http://schemas.microsoft.com/office/drawing/2014/main" id="{760BD81C-39FA-4D04-8E72-A3EEE2502708}"/>
                </a:ext>
              </a:extLst>
            </p:cNvPr>
            <p:cNvSpPr txBox="1"/>
            <p:nvPr/>
          </p:nvSpPr>
          <p:spPr>
            <a:xfrm>
              <a:off x="9863373" y="2584965"/>
              <a:ext cx="1661972" cy="18838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Inverness Datacentre</a:t>
              </a:r>
            </a:p>
          </p:txBody>
        </p:sp>
        <p:sp>
          <p:nvSpPr>
            <p:cNvPr id="24" name="Rectangle 23">
              <a:extLst>
                <a:ext uri="{FF2B5EF4-FFF2-40B4-BE49-F238E27FC236}">
                  <a16:creationId xmlns:a16="http://schemas.microsoft.com/office/drawing/2014/main" id="{F82D2F38-24A2-40FE-87C5-8654631EAED2}"/>
                </a:ext>
              </a:extLst>
            </p:cNvPr>
            <p:cNvSpPr/>
            <p:nvPr/>
          </p:nvSpPr>
          <p:spPr bwMode="auto">
            <a:xfrm>
              <a:off x="200722" y="1762899"/>
              <a:ext cx="2094126" cy="2626221"/>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GB" sz="2040" dirty="0" err="1">
                <a:gradFill>
                  <a:gsLst>
                    <a:gs pos="0">
                      <a:srgbClr val="000000"/>
                    </a:gs>
                    <a:gs pos="100000">
                      <a:srgbClr val="000000"/>
                    </a:gs>
                  </a:gsLst>
                  <a:lin ang="5400000" scaled="0"/>
                </a:gradFill>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74968527-D492-47FE-84BB-CCB75878AABD}"/>
                </a:ext>
              </a:extLst>
            </p:cNvPr>
            <p:cNvSpPr/>
            <p:nvPr/>
          </p:nvSpPr>
          <p:spPr bwMode="auto">
            <a:xfrm>
              <a:off x="2523854" y="1762898"/>
              <a:ext cx="2094126" cy="2626221"/>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GB" sz="2040" dirty="0" err="1">
                <a:gradFill>
                  <a:gsLst>
                    <a:gs pos="0">
                      <a:srgbClr val="000000"/>
                    </a:gs>
                    <a:gs pos="100000">
                      <a:srgbClr val="000000"/>
                    </a:gs>
                  </a:gsLst>
                  <a:lin ang="5400000" scaled="0"/>
                </a:gradFill>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B946C6F4-43F2-404F-8632-A5452019588C}"/>
                </a:ext>
              </a:extLst>
            </p:cNvPr>
            <p:cNvSpPr/>
            <p:nvPr/>
          </p:nvSpPr>
          <p:spPr bwMode="auto">
            <a:xfrm>
              <a:off x="4778464" y="1762897"/>
              <a:ext cx="2094126" cy="2626221"/>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GB" sz="2040" dirty="0" err="1">
                <a:gradFill>
                  <a:gsLst>
                    <a:gs pos="0">
                      <a:srgbClr val="000000"/>
                    </a:gs>
                    <a:gs pos="100000">
                      <a:srgbClr val="000000"/>
                    </a:gs>
                  </a:gsLst>
                  <a:lin ang="5400000" scaled="0"/>
                </a:gradFill>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70FB5114-5063-4722-8BE2-431FE7D5B723}"/>
                </a:ext>
              </a:extLst>
            </p:cNvPr>
            <p:cNvSpPr/>
            <p:nvPr/>
          </p:nvSpPr>
          <p:spPr bwMode="auto">
            <a:xfrm>
              <a:off x="7090073" y="1762896"/>
              <a:ext cx="2094126" cy="2626221"/>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GB" sz="2040" dirty="0" err="1">
                <a:gradFill>
                  <a:gsLst>
                    <a:gs pos="0">
                      <a:srgbClr val="000000"/>
                    </a:gs>
                    <a:gs pos="100000">
                      <a:srgbClr val="000000"/>
                    </a:gs>
                  </a:gsLst>
                  <a:lin ang="5400000" scaled="0"/>
                </a:gradFill>
                <a:latin typeface="Segoe UI"/>
                <a:ea typeface="Segoe UI" pitchFamily="34" charset="0"/>
                <a:cs typeface="Segoe UI" pitchFamily="34" charset="0"/>
              </a:endParaRPr>
            </a:p>
          </p:txBody>
        </p:sp>
      </p:grpSp>
      <p:sp>
        <p:nvSpPr>
          <p:cNvPr id="31" name="Rectangle 30">
            <a:extLst>
              <a:ext uri="{FF2B5EF4-FFF2-40B4-BE49-F238E27FC236}">
                <a16:creationId xmlns:a16="http://schemas.microsoft.com/office/drawing/2014/main" id="{ACED7179-A6EC-4B30-B14B-9B895A2D5BF6}"/>
              </a:ext>
              <a:ext uri="{C183D7F6-B498-43B3-948B-1728B52AA6E4}">
                <adec:decorative xmlns:adec="http://schemas.microsoft.com/office/drawing/2017/decorative" val="1"/>
              </a:ext>
            </a:extLst>
          </p:cNvPr>
          <p:cNvSpPr/>
          <p:nvPr/>
        </p:nvSpPr>
        <p:spPr bwMode="auto">
          <a:xfrm>
            <a:off x="9783144" y="2002709"/>
            <a:ext cx="2135815" cy="2678502"/>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GB" sz="2040" dirty="0" err="1">
              <a:gradFill>
                <a:gsLst>
                  <a:gs pos="0">
                    <a:srgbClr val="000000"/>
                  </a:gs>
                  <a:gs pos="100000">
                    <a:srgbClr val="000000"/>
                  </a:gs>
                </a:gsLst>
                <a:lin ang="5400000" scaled="0"/>
              </a:gradFill>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0EE33A7F-B4CE-4A63-978C-842D2FB77BCB}"/>
              </a:ext>
            </a:extLst>
          </p:cNvPr>
          <p:cNvSpPr txBox="1"/>
          <p:nvPr/>
        </p:nvSpPr>
        <p:spPr>
          <a:xfrm>
            <a:off x="337529" y="4908678"/>
            <a:ext cx="11240527" cy="1536950"/>
          </a:xfrm>
          <a:prstGeom prst="rect">
            <a:avLst/>
          </a:prstGeom>
          <a:noFill/>
        </p:spPr>
        <p:txBody>
          <a:bodyPr wrap="square" lIns="0" tIns="0" rIns="0" bIns="0" rtlCol="0">
            <a:spAutoFit/>
          </a:bodyPr>
          <a:lstStyle/>
          <a:p>
            <a:pPr marL="349724" indent="-349724" defTabSz="932563">
              <a:buFontTx/>
              <a:buChar char="-"/>
            </a:pPr>
            <a:r>
              <a:rPr lang="en-GB" sz="3264" dirty="0">
                <a:gradFill>
                  <a:gsLst>
                    <a:gs pos="2917">
                      <a:srgbClr val="000000"/>
                    </a:gs>
                    <a:gs pos="30000">
                      <a:srgbClr val="000000"/>
                    </a:gs>
                  </a:gsLst>
                  <a:lin ang="5400000" scaled="0"/>
                </a:gradFill>
                <a:latin typeface="Segoe UI"/>
              </a:rPr>
              <a:t>5 different datacentres, 5 different vCenter servers</a:t>
            </a:r>
          </a:p>
          <a:p>
            <a:pPr defTabSz="932563"/>
            <a:endParaRPr lang="en-GB" sz="3264" dirty="0">
              <a:gradFill>
                <a:gsLst>
                  <a:gs pos="2917">
                    <a:srgbClr val="000000"/>
                  </a:gs>
                  <a:gs pos="30000">
                    <a:srgbClr val="000000"/>
                  </a:gs>
                </a:gsLst>
                <a:lin ang="5400000" scaled="0"/>
              </a:gradFill>
              <a:latin typeface="Segoe UI"/>
            </a:endParaRPr>
          </a:p>
          <a:p>
            <a:pPr marL="349724" indent="-349724" defTabSz="932563">
              <a:buFontTx/>
              <a:buChar char="-"/>
            </a:pPr>
            <a:r>
              <a:rPr lang="en-GB" sz="3264" dirty="0">
                <a:gradFill>
                  <a:gsLst>
                    <a:gs pos="2917">
                      <a:srgbClr val="000000"/>
                    </a:gs>
                    <a:gs pos="30000">
                      <a:srgbClr val="000000"/>
                    </a:gs>
                  </a:gsLst>
                  <a:lin ang="5400000" scaled="0"/>
                </a:gradFill>
                <a:latin typeface="Segoe UI"/>
              </a:rPr>
              <a:t>What should my Azure Migrate architecture look like?</a:t>
            </a:r>
          </a:p>
        </p:txBody>
      </p:sp>
      <p:sp>
        <p:nvSpPr>
          <p:cNvPr id="35" name="TextBox 34">
            <a:extLst>
              <a:ext uri="{FF2B5EF4-FFF2-40B4-BE49-F238E27FC236}">
                <a16:creationId xmlns:a16="http://schemas.microsoft.com/office/drawing/2014/main" id="{AFE117C3-BC06-48A0-8CEE-767DAF5555F7}"/>
              </a:ext>
              <a:ext uri="{C183D7F6-B498-43B3-948B-1728B52AA6E4}">
                <adec:decorative xmlns:adec="http://schemas.microsoft.com/office/drawing/2017/decorative" val="1"/>
              </a:ext>
            </a:extLst>
          </p:cNvPr>
          <p:cNvSpPr txBox="1"/>
          <p:nvPr/>
        </p:nvSpPr>
        <p:spPr>
          <a:xfrm>
            <a:off x="814985" y="4113246"/>
            <a:ext cx="1179510" cy="19213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vCenter server</a:t>
            </a:r>
          </a:p>
        </p:txBody>
      </p:sp>
      <p:sp>
        <p:nvSpPr>
          <p:cNvPr id="36" name="TextBox 35">
            <a:extLst>
              <a:ext uri="{FF2B5EF4-FFF2-40B4-BE49-F238E27FC236}">
                <a16:creationId xmlns:a16="http://schemas.microsoft.com/office/drawing/2014/main" id="{80184FF4-058A-43DE-A037-AA23CD698A2D}"/>
              </a:ext>
              <a:ext uri="{C183D7F6-B498-43B3-948B-1728B52AA6E4}">
                <adec:decorative xmlns:adec="http://schemas.microsoft.com/office/drawing/2017/decorative" val="1"/>
              </a:ext>
            </a:extLst>
          </p:cNvPr>
          <p:cNvSpPr txBox="1"/>
          <p:nvPr/>
        </p:nvSpPr>
        <p:spPr>
          <a:xfrm>
            <a:off x="3144242" y="4109043"/>
            <a:ext cx="1179510" cy="19213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vCenter server</a:t>
            </a:r>
          </a:p>
        </p:txBody>
      </p:sp>
      <p:sp>
        <p:nvSpPr>
          <p:cNvPr id="38" name="TextBox 37">
            <a:extLst>
              <a:ext uri="{FF2B5EF4-FFF2-40B4-BE49-F238E27FC236}">
                <a16:creationId xmlns:a16="http://schemas.microsoft.com/office/drawing/2014/main" id="{B71985C0-4A15-4FA3-8E0E-3221BC5B44CB}"/>
              </a:ext>
              <a:ext uri="{C183D7F6-B498-43B3-948B-1728B52AA6E4}">
                <adec:decorative xmlns:adec="http://schemas.microsoft.com/office/drawing/2017/decorative" val="1"/>
              </a:ext>
            </a:extLst>
          </p:cNvPr>
          <p:cNvSpPr txBox="1"/>
          <p:nvPr/>
        </p:nvSpPr>
        <p:spPr>
          <a:xfrm>
            <a:off x="5513621" y="4109043"/>
            <a:ext cx="1179510" cy="19213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vCenter server</a:t>
            </a:r>
          </a:p>
        </p:txBody>
      </p:sp>
      <p:sp>
        <p:nvSpPr>
          <p:cNvPr id="40" name="TextBox 39">
            <a:extLst>
              <a:ext uri="{FF2B5EF4-FFF2-40B4-BE49-F238E27FC236}">
                <a16:creationId xmlns:a16="http://schemas.microsoft.com/office/drawing/2014/main" id="{EDA681B8-1D10-4C92-B79F-5AC2DB35A52C}"/>
              </a:ext>
              <a:ext uri="{C183D7F6-B498-43B3-948B-1728B52AA6E4}">
                <adec:decorative xmlns:adec="http://schemas.microsoft.com/office/drawing/2017/decorative" val="1"/>
              </a:ext>
            </a:extLst>
          </p:cNvPr>
          <p:cNvSpPr txBox="1"/>
          <p:nvPr/>
        </p:nvSpPr>
        <p:spPr>
          <a:xfrm>
            <a:off x="7952677" y="4097910"/>
            <a:ext cx="1179510" cy="19213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vCenter server</a:t>
            </a:r>
          </a:p>
        </p:txBody>
      </p:sp>
      <p:sp>
        <p:nvSpPr>
          <p:cNvPr id="42" name="TextBox 41">
            <a:extLst>
              <a:ext uri="{FF2B5EF4-FFF2-40B4-BE49-F238E27FC236}">
                <a16:creationId xmlns:a16="http://schemas.microsoft.com/office/drawing/2014/main" id="{2A958D8D-CD47-4C46-B39C-E5D4AF2EB60B}"/>
              </a:ext>
              <a:ext uri="{C183D7F6-B498-43B3-948B-1728B52AA6E4}">
                <adec:decorative xmlns:adec="http://schemas.microsoft.com/office/drawing/2017/decorative" val="1"/>
              </a:ext>
            </a:extLst>
          </p:cNvPr>
          <p:cNvSpPr txBox="1"/>
          <p:nvPr/>
        </p:nvSpPr>
        <p:spPr>
          <a:xfrm>
            <a:off x="10261296" y="4081175"/>
            <a:ext cx="1179510" cy="19213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vCenter server</a:t>
            </a:r>
          </a:p>
        </p:txBody>
      </p:sp>
    </p:spTree>
    <p:extLst>
      <p:ext uri="{BB962C8B-B14F-4D97-AF65-F5344CB8AC3E}">
        <p14:creationId xmlns:p14="http://schemas.microsoft.com/office/powerpoint/2010/main" val="1262734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5D058-435E-4F71-938B-A3458E13F352}"/>
              </a:ext>
            </a:extLst>
          </p:cNvPr>
          <p:cNvSpPr>
            <a:spLocks noGrp="1"/>
          </p:cNvSpPr>
          <p:nvPr>
            <p:ph type="title"/>
          </p:nvPr>
        </p:nvSpPr>
        <p:spPr>
          <a:xfrm>
            <a:off x="494452" y="-895338"/>
            <a:ext cx="11240527" cy="565027"/>
          </a:xfrm>
        </p:spPr>
        <p:txBody>
          <a:bodyPr/>
          <a:lstStyle/>
          <a:p>
            <a:r>
              <a:rPr lang="en-GB" dirty="0"/>
              <a:t>Customer Scenario – VMware answer	</a:t>
            </a:r>
          </a:p>
        </p:txBody>
      </p:sp>
      <p:grpSp>
        <p:nvGrpSpPr>
          <p:cNvPr id="33" name="Group 32">
            <a:extLst>
              <a:ext uri="{FF2B5EF4-FFF2-40B4-BE49-F238E27FC236}">
                <a16:creationId xmlns:a16="http://schemas.microsoft.com/office/drawing/2014/main" id="{892D50B9-8AAF-49E5-A171-C51E510FD64E}"/>
              </a:ext>
              <a:ext uri="{C183D7F6-B498-43B3-948B-1728B52AA6E4}">
                <adec:decorative xmlns:adec="http://schemas.microsoft.com/office/drawing/2017/decorative" val="1"/>
              </a:ext>
            </a:extLst>
          </p:cNvPr>
          <p:cNvGrpSpPr/>
          <p:nvPr/>
        </p:nvGrpSpPr>
        <p:grpSpPr>
          <a:xfrm>
            <a:off x="342079" y="3799676"/>
            <a:ext cx="11550067" cy="2678505"/>
            <a:chOff x="200722" y="1762896"/>
            <a:chExt cx="11324623" cy="2626224"/>
          </a:xfrm>
        </p:grpSpPr>
        <p:pic>
          <p:nvPicPr>
            <p:cNvPr id="4" name="Graphic 3" descr="City outline">
              <a:extLst>
                <a:ext uri="{FF2B5EF4-FFF2-40B4-BE49-F238E27FC236}">
                  <a16:creationId xmlns:a16="http://schemas.microsoft.com/office/drawing/2014/main" id="{98A6CD10-E970-4859-A536-5340D6A9C5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39979" y="1799146"/>
              <a:ext cx="914400" cy="914400"/>
            </a:xfrm>
            <a:prstGeom prst="rect">
              <a:avLst/>
            </a:prstGeom>
          </p:spPr>
        </p:pic>
        <p:pic>
          <p:nvPicPr>
            <p:cNvPr id="6" name="Graphic 5" descr="City outline">
              <a:extLst>
                <a:ext uri="{FF2B5EF4-FFF2-40B4-BE49-F238E27FC236}">
                  <a16:creationId xmlns:a16="http://schemas.microsoft.com/office/drawing/2014/main" id="{7B963223-5CAA-4CB3-9A4D-1F9B39678A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67231" y="1762899"/>
              <a:ext cx="914400" cy="914400"/>
            </a:xfrm>
            <a:prstGeom prst="rect">
              <a:avLst/>
            </a:prstGeom>
          </p:spPr>
        </p:pic>
        <p:pic>
          <p:nvPicPr>
            <p:cNvPr id="8" name="Graphic 7" descr="City outline">
              <a:extLst>
                <a:ext uri="{FF2B5EF4-FFF2-40B4-BE49-F238E27FC236}">
                  <a16:creationId xmlns:a16="http://schemas.microsoft.com/office/drawing/2014/main" id="{E1A82C33-0187-424F-9A3A-4B61CC259D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57687" y="1799146"/>
              <a:ext cx="914400" cy="914400"/>
            </a:xfrm>
            <a:prstGeom prst="rect">
              <a:avLst/>
            </a:prstGeom>
          </p:spPr>
        </p:pic>
        <p:pic>
          <p:nvPicPr>
            <p:cNvPr id="10" name="Graphic 9" descr="City outline">
              <a:extLst>
                <a:ext uri="{FF2B5EF4-FFF2-40B4-BE49-F238E27FC236}">
                  <a16:creationId xmlns:a16="http://schemas.microsoft.com/office/drawing/2014/main" id="{A867B1D0-DAF6-4746-B87D-BA3FBD1437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86065" y="1762899"/>
              <a:ext cx="914400" cy="914400"/>
            </a:xfrm>
            <a:prstGeom prst="rect">
              <a:avLst/>
            </a:prstGeom>
          </p:spPr>
        </p:pic>
        <p:pic>
          <p:nvPicPr>
            <p:cNvPr id="12" name="Graphic 11" descr="City outline">
              <a:extLst>
                <a:ext uri="{FF2B5EF4-FFF2-40B4-BE49-F238E27FC236}">
                  <a16:creationId xmlns:a16="http://schemas.microsoft.com/office/drawing/2014/main" id="{2F80591C-E069-4073-9203-847FA0A360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725" y="1762899"/>
              <a:ext cx="914400" cy="914400"/>
            </a:xfrm>
            <a:prstGeom prst="rect">
              <a:avLst/>
            </a:prstGeom>
          </p:spPr>
        </p:pic>
        <p:pic>
          <p:nvPicPr>
            <p:cNvPr id="3" name="Picture 2">
              <a:extLst>
                <a:ext uri="{FF2B5EF4-FFF2-40B4-BE49-F238E27FC236}">
                  <a16:creationId xmlns:a16="http://schemas.microsoft.com/office/drawing/2014/main" id="{5D1C2D8B-878F-493F-81D3-3D8577B57ED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74463" y="3222489"/>
              <a:ext cx="594360" cy="558010"/>
            </a:xfrm>
            <a:prstGeom prst="rect">
              <a:avLst/>
            </a:prstGeom>
          </p:spPr>
        </p:pic>
        <p:pic>
          <p:nvPicPr>
            <p:cNvPr id="5" name="Picture 4">
              <a:extLst>
                <a:ext uri="{FF2B5EF4-FFF2-40B4-BE49-F238E27FC236}">
                  <a16:creationId xmlns:a16="http://schemas.microsoft.com/office/drawing/2014/main" id="{0ED98F39-0160-4DC1-B110-4FC94622EDE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46085" y="3222489"/>
              <a:ext cx="594360" cy="558010"/>
            </a:xfrm>
            <a:prstGeom prst="rect">
              <a:avLst/>
            </a:prstGeom>
          </p:spPr>
        </p:pic>
        <p:pic>
          <p:nvPicPr>
            <p:cNvPr id="7" name="Picture 6">
              <a:extLst>
                <a:ext uri="{FF2B5EF4-FFF2-40B4-BE49-F238E27FC236}">
                  <a16:creationId xmlns:a16="http://schemas.microsoft.com/office/drawing/2014/main" id="{0BDBA5E4-4195-4F1E-9367-13608F3A3FF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417707" y="3222489"/>
              <a:ext cx="594360" cy="558010"/>
            </a:xfrm>
            <a:prstGeom prst="rect">
              <a:avLst/>
            </a:prstGeom>
          </p:spPr>
        </p:pic>
        <p:pic>
          <p:nvPicPr>
            <p:cNvPr id="14" name="Picture 13">
              <a:extLst>
                <a:ext uri="{FF2B5EF4-FFF2-40B4-BE49-F238E27FC236}">
                  <a16:creationId xmlns:a16="http://schemas.microsoft.com/office/drawing/2014/main" id="{C6E1A7F9-435D-45F8-8948-6CAA8B3C061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855416" y="3219650"/>
              <a:ext cx="594360" cy="558010"/>
            </a:xfrm>
            <a:prstGeom prst="rect">
              <a:avLst/>
            </a:prstGeom>
          </p:spPr>
        </p:pic>
        <p:pic>
          <p:nvPicPr>
            <p:cNvPr id="16" name="Picture 15">
              <a:extLst>
                <a:ext uri="{FF2B5EF4-FFF2-40B4-BE49-F238E27FC236}">
                  <a16:creationId xmlns:a16="http://schemas.microsoft.com/office/drawing/2014/main" id="{A3BB030B-E026-4CAB-ABFD-A7956D9393B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105309" y="3203586"/>
              <a:ext cx="594360" cy="558010"/>
            </a:xfrm>
            <a:prstGeom prst="rect">
              <a:avLst/>
            </a:prstGeom>
          </p:spPr>
        </p:pic>
        <p:sp>
          <p:nvSpPr>
            <p:cNvPr id="18" name="TextBox 17">
              <a:extLst>
                <a:ext uri="{FF2B5EF4-FFF2-40B4-BE49-F238E27FC236}">
                  <a16:creationId xmlns:a16="http://schemas.microsoft.com/office/drawing/2014/main" id="{42E26531-79A1-45D2-81EE-CF440CAEEDDA}"/>
                </a:ext>
              </a:extLst>
            </p:cNvPr>
            <p:cNvSpPr txBox="1"/>
            <p:nvPr/>
          </p:nvSpPr>
          <p:spPr>
            <a:xfrm>
              <a:off x="470298" y="2588525"/>
              <a:ext cx="1445253" cy="188385"/>
            </a:xfrm>
            <a:prstGeom prst="rect">
              <a:avLst/>
            </a:prstGeom>
            <a:noFill/>
          </p:spPr>
          <p:txBody>
            <a:bodyPr wrap="square" lIns="0" tIns="0" rIns="0" bIns="0" rtlCol="0">
              <a:spAutoFit/>
            </a:bodyPr>
            <a:lstStyle/>
            <a:p>
              <a:pPr algn="ctr" defTabSz="932563"/>
              <a:r>
                <a:rPr lang="en-GB" sz="1224" dirty="0">
                  <a:gradFill>
                    <a:gsLst>
                      <a:gs pos="2917">
                        <a:srgbClr val="000000"/>
                      </a:gs>
                      <a:gs pos="30000">
                        <a:srgbClr val="000000"/>
                      </a:gs>
                    </a:gsLst>
                    <a:lin ang="5400000" scaled="0"/>
                  </a:gradFill>
                  <a:latin typeface="Segoe UI"/>
                </a:rPr>
                <a:t>Glasgow Datacentre</a:t>
              </a:r>
            </a:p>
          </p:txBody>
        </p:sp>
        <p:sp>
          <p:nvSpPr>
            <p:cNvPr id="21" name="TextBox 20">
              <a:extLst>
                <a:ext uri="{FF2B5EF4-FFF2-40B4-BE49-F238E27FC236}">
                  <a16:creationId xmlns:a16="http://schemas.microsoft.com/office/drawing/2014/main" id="{B294CDE1-D094-4F6B-9502-D9311219D4CA}"/>
                </a:ext>
              </a:extLst>
            </p:cNvPr>
            <p:cNvSpPr txBox="1"/>
            <p:nvPr/>
          </p:nvSpPr>
          <p:spPr>
            <a:xfrm>
              <a:off x="2648302" y="2538799"/>
              <a:ext cx="1661972" cy="275239"/>
            </a:xfrm>
            <a:prstGeom prst="rect">
              <a:avLst/>
            </a:prstGeom>
            <a:noFill/>
          </p:spPr>
          <p:txBody>
            <a:bodyPr wrap="square">
              <a:spAutoFit/>
            </a:bodyPr>
            <a:lstStyle/>
            <a:p>
              <a:pPr algn="ctr" defTabSz="932563"/>
              <a:r>
                <a:rPr lang="en-GB" sz="1224" dirty="0">
                  <a:gradFill>
                    <a:gsLst>
                      <a:gs pos="2917">
                        <a:srgbClr val="000000"/>
                      </a:gs>
                      <a:gs pos="30000">
                        <a:srgbClr val="000000"/>
                      </a:gs>
                    </a:gsLst>
                    <a:lin ang="5400000" scaled="0"/>
                  </a:gradFill>
                  <a:latin typeface="Segoe UI"/>
                </a:rPr>
                <a:t>Edinburgh Datacentre</a:t>
              </a:r>
            </a:p>
          </p:txBody>
        </p:sp>
        <p:sp>
          <p:nvSpPr>
            <p:cNvPr id="20" name="TextBox 19">
              <a:extLst>
                <a:ext uri="{FF2B5EF4-FFF2-40B4-BE49-F238E27FC236}">
                  <a16:creationId xmlns:a16="http://schemas.microsoft.com/office/drawing/2014/main" id="{DCCEBF8A-C1A6-4D96-95C8-7A83196C2929}"/>
                </a:ext>
              </a:extLst>
            </p:cNvPr>
            <p:cNvSpPr txBox="1"/>
            <p:nvPr/>
          </p:nvSpPr>
          <p:spPr>
            <a:xfrm>
              <a:off x="5257687" y="2587308"/>
              <a:ext cx="1503184" cy="18838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Dundee Datacentre</a:t>
              </a:r>
            </a:p>
          </p:txBody>
        </p:sp>
        <p:sp>
          <p:nvSpPr>
            <p:cNvPr id="22" name="TextBox 21">
              <a:extLst>
                <a:ext uri="{FF2B5EF4-FFF2-40B4-BE49-F238E27FC236}">
                  <a16:creationId xmlns:a16="http://schemas.microsoft.com/office/drawing/2014/main" id="{3F1F4660-2D31-4533-8E7E-4E04C7E05895}"/>
                </a:ext>
              </a:extLst>
            </p:cNvPr>
            <p:cNvSpPr txBox="1"/>
            <p:nvPr/>
          </p:nvSpPr>
          <p:spPr>
            <a:xfrm>
              <a:off x="7529309" y="2584965"/>
              <a:ext cx="1743539" cy="18838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Aberdeen Datacentre</a:t>
              </a:r>
            </a:p>
          </p:txBody>
        </p:sp>
        <p:sp>
          <p:nvSpPr>
            <p:cNvPr id="23" name="TextBox 22">
              <a:extLst>
                <a:ext uri="{FF2B5EF4-FFF2-40B4-BE49-F238E27FC236}">
                  <a16:creationId xmlns:a16="http://schemas.microsoft.com/office/drawing/2014/main" id="{760BD81C-39FA-4D04-8E72-A3EEE2502708}"/>
                </a:ext>
              </a:extLst>
            </p:cNvPr>
            <p:cNvSpPr txBox="1"/>
            <p:nvPr/>
          </p:nvSpPr>
          <p:spPr>
            <a:xfrm>
              <a:off x="9863373" y="2584965"/>
              <a:ext cx="1661972" cy="18838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Inverness Datacentre</a:t>
              </a:r>
            </a:p>
          </p:txBody>
        </p:sp>
        <p:sp>
          <p:nvSpPr>
            <p:cNvPr id="24" name="Rectangle 23">
              <a:extLst>
                <a:ext uri="{FF2B5EF4-FFF2-40B4-BE49-F238E27FC236}">
                  <a16:creationId xmlns:a16="http://schemas.microsoft.com/office/drawing/2014/main" id="{F82D2F38-24A2-40FE-87C5-8654631EAED2}"/>
                </a:ext>
              </a:extLst>
            </p:cNvPr>
            <p:cNvSpPr/>
            <p:nvPr/>
          </p:nvSpPr>
          <p:spPr bwMode="auto">
            <a:xfrm>
              <a:off x="200722" y="1762899"/>
              <a:ext cx="2094126" cy="2626221"/>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GB" sz="2040" dirty="0" err="1">
                <a:gradFill>
                  <a:gsLst>
                    <a:gs pos="0">
                      <a:srgbClr val="000000"/>
                    </a:gs>
                    <a:gs pos="100000">
                      <a:srgbClr val="000000"/>
                    </a:gs>
                  </a:gsLst>
                  <a:lin ang="5400000" scaled="0"/>
                </a:gradFill>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74968527-D492-47FE-84BB-CCB75878AABD}"/>
                </a:ext>
              </a:extLst>
            </p:cNvPr>
            <p:cNvSpPr/>
            <p:nvPr/>
          </p:nvSpPr>
          <p:spPr bwMode="auto">
            <a:xfrm>
              <a:off x="2523854" y="1762898"/>
              <a:ext cx="2094126" cy="2626221"/>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GB" sz="2040" dirty="0" err="1">
                <a:gradFill>
                  <a:gsLst>
                    <a:gs pos="0">
                      <a:srgbClr val="000000"/>
                    </a:gs>
                    <a:gs pos="100000">
                      <a:srgbClr val="000000"/>
                    </a:gs>
                  </a:gsLst>
                  <a:lin ang="5400000" scaled="0"/>
                </a:gradFill>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B946C6F4-43F2-404F-8632-A5452019588C}"/>
                </a:ext>
              </a:extLst>
            </p:cNvPr>
            <p:cNvSpPr/>
            <p:nvPr/>
          </p:nvSpPr>
          <p:spPr bwMode="auto">
            <a:xfrm>
              <a:off x="4778464" y="1762897"/>
              <a:ext cx="2094126" cy="2626221"/>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GB" sz="2040" dirty="0" err="1">
                <a:gradFill>
                  <a:gsLst>
                    <a:gs pos="0">
                      <a:srgbClr val="000000"/>
                    </a:gs>
                    <a:gs pos="100000">
                      <a:srgbClr val="000000"/>
                    </a:gs>
                  </a:gsLst>
                  <a:lin ang="5400000" scaled="0"/>
                </a:gradFill>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70FB5114-5063-4722-8BE2-431FE7D5B723}"/>
                </a:ext>
              </a:extLst>
            </p:cNvPr>
            <p:cNvSpPr/>
            <p:nvPr/>
          </p:nvSpPr>
          <p:spPr bwMode="auto">
            <a:xfrm>
              <a:off x="7090073" y="1762896"/>
              <a:ext cx="2094126" cy="2626221"/>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GB" sz="2040" dirty="0" err="1">
                <a:gradFill>
                  <a:gsLst>
                    <a:gs pos="0">
                      <a:srgbClr val="000000"/>
                    </a:gs>
                    <a:gs pos="100000">
                      <a:srgbClr val="000000"/>
                    </a:gs>
                  </a:gsLst>
                  <a:lin ang="5400000" scaled="0"/>
                </a:gradFill>
                <a:latin typeface="Segoe UI"/>
                <a:ea typeface="Segoe UI" pitchFamily="34" charset="0"/>
                <a:cs typeface="Segoe UI" pitchFamily="34" charset="0"/>
              </a:endParaRPr>
            </a:p>
          </p:txBody>
        </p:sp>
      </p:grpSp>
      <p:sp>
        <p:nvSpPr>
          <p:cNvPr id="31" name="Rectangle 30">
            <a:extLst>
              <a:ext uri="{FF2B5EF4-FFF2-40B4-BE49-F238E27FC236}">
                <a16:creationId xmlns:a16="http://schemas.microsoft.com/office/drawing/2014/main" id="{ACED7179-A6EC-4B30-B14B-9B895A2D5BF6}"/>
              </a:ext>
              <a:ext uri="{C183D7F6-B498-43B3-948B-1728B52AA6E4}">
                <adec:decorative xmlns:adec="http://schemas.microsoft.com/office/drawing/2017/decorative" val="1"/>
              </a:ext>
            </a:extLst>
          </p:cNvPr>
          <p:cNvSpPr/>
          <p:nvPr/>
        </p:nvSpPr>
        <p:spPr bwMode="auto">
          <a:xfrm>
            <a:off x="9787693" y="3799676"/>
            <a:ext cx="2135815" cy="2678502"/>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GB" sz="2040" dirty="0" err="1">
              <a:gradFill>
                <a:gsLst>
                  <a:gs pos="0">
                    <a:srgbClr val="000000"/>
                  </a:gs>
                  <a:gs pos="100000">
                    <a:srgbClr val="000000"/>
                  </a:gs>
                </a:gsLst>
                <a:lin ang="5400000" scaled="0"/>
              </a:gradFill>
              <a:latin typeface="Segoe UI"/>
              <a:ea typeface="Segoe UI" pitchFamily="34" charset="0"/>
              <a:cs typeface="Segoe UI" pitchFamily="34" charset="0"/>
            </a:endParaRPr>
          </a:p>
        </p:txBody>
      </p:sp>
      <p:grpSp>
        <p:nvGrpSpPr>
          <p:cNvPr id="26" name="Group 14">
            <a:extLst>
              <a:ext uri="{FF2B5EF4-FFF2-40B4-BE49-F238E27FC236}">
                <a16:creationId xmlns:a16="http://schemas.microsoft.com/office/drawing/2014/main" id="{6A61D311-AAD5-4BC6-9E07-27A9E0785F38}"/>
              </a:ext>
              <a:ext uri="{C183D7F6-B498-43B3-948B-1728B52AA6E4}">
                <adec:decorative xmlns:adec="http://schemas.microsoft.com/office/drawing/2017/decorative" val="1"/>
              </a:ext>
            </a:extLst>
          </p:cNvPr>
          <p:cNvGrpSpPr/>
          <p:nvPr/>
        </p:nvGrpSpPr>
        <p:grpSpPr>
          <a:xfrm>
            <a:off x="5017232" y="1441038"/>
            <a:ext cx="1291376" cy="1029054"/>
            <a:chOff x="6820486" y="2149436"/>
            <a:chExt cx="1228086" cy="1076484"/>
          </a:xfrm>
        </p:grpSpPr>
        <p:sp>
          <p:nvSpPr>
            <p:cNvPr id="28" name="Freeform 119">
              <a:extLst>
                <a:ext uri="{FF2B5EF4-FFF2-40B4-BE49-F238E27FC236}">
                  <a16:creationId xmlns:a16="http://schemas.microsoft.com/office/drawing/2014/main" id="{8E7E572F-BACF-457E-809A-370EE14F8092}"/>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5103" tIns="47551" rIns="95103" bIns="47551" numCol="1" anchor="t" anchorCtr="0" compatLnSpc="1">
              <a:prstTxWarp prst="textNoShape">
                <a:avLst/>
              </a:prstTxWarp>
            </a:bodyPr>
            <a:lstStyle/>
            <a:p>
              <a:pPr defTabSz="950973">
                <a:defRPr/>
              </a:pPr>
              <a:endParaRPr lang="en-US" sz="1873" kern="0" dirty="0">
                <a:solidFill>
                  <a:prstClr val="black"/>
                </a:solidFill>
                <a:latin typeface="Segoe UI Semilight"/>
              </a:endParaRPr>
            </a:p>
          </p:txBody>
        </p:sp>
        <p:pic>
          <p:nvPicPr>
            <p:cNvPr id="30" name="Graphic 6">
              <a:extLst>
                <a:ext uri="{FF2B5EF4-FFF2-40B4-BE49-F238E27FC236}">
                  <a16:creationId xmlns:a16="http://schemas.microsoft.com/office/drawing/2014/main" id="{C7971A61-C5EB-440E-8885-130B3F8EDBD1}"/>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159863" y="2337211"/>
              <a:ext cx="888709" cy="888709"/>
            </a:xfrm>
            <a:prstGeom prst="rect">
              <a:avLst/>
            </a:prstGeom>
          </p:spPr>
        </p:pic>
      </p:grpSp>
      <p:grpSp>
        <p:nvGrpSpPr>
          <p:cNvPr id="9" name="Group 8">
            <a:extLst>
              <a:ext uri="{FF2B5EF4-FFF2-40B4-BE49-F238E27FC236}">
                <a16:creationId xmlns:a16="http://schemas.microsoft.com/office/drawing/2014/main" id="{96FD6798-A1D2-44E7-AAE4-44EB519F9F65}"/>
              </a:ext>
              <a:ext uri="{C183D7F6-B498-43B3-948B-1728B52AA6E4}">
                <adec:decorative xmlns:adec="http://schemas.microsoft.com/office/drawing/2017/decorative" val="1"/>
              </a:ext>
            </a:extLst>
          </p:cNvPr>
          <p:cNvGrpSpPr/>
          <p:nvPr/>
        </p:nvGrpSpPr>
        <p:grpSpPr>
          <a:xfrm>
            <a:off x="4251105" y="5039434"/>
            <a:ext cx="445875" cy="452183"/>
            <a:chOff x="2511210" y="2246317"/>
            <a:chExt cx="1654886" cy="1433585"/>
          </a:xfrm>
        </p:grpSpPr>
        <p:grpSp>
          <p:nvGrpSpPr>
            <p:cNvPr id="32" name="Group 31">
              <a:extLst>
                <a:ext uri="{FF2B5EF4-FFF2-40B4-BE49-F238E27FC236}">
                  <a16:creationId xmlns:a16="http://schemas.microsoft.com/office/drawing/2014/main" id="{F0304BE1-7CDC-4E78-94CA-56E33F0886EE}"/>
                </a:ext>
              </a:extLst>
            </p:cNvPr>
            <p:cNvGrpSpPr/>
            <p:nvPr/>
          </p:nvGrpSpPr>
          <p:grpSpPr>
            <a:xfrm>
              <a:off x="2511210" y="2246317"/>
              <a:ext cx="1654886" cy="1433585"/>
              <a:chOff x="10709217" y="1469584"/>
              <a:chExt cx="427317" cy="386013"/>
            </a:xfrm>
          </p:grpSpPr>
          <p:sp>
            <p:nvSpPr>
              <p:cNvPr id="35" name="Rectangle 34">
                <a:extLst>
                  <a:ext uri="{FF2B5EF4-FFF2-40B4-BE49-F238E27FC236}">
                    <a16:creationId xmlns:a16="http://schemas.microsoft.com/office/drawing/2014/main" id="{37D3910F-6CF7-46D1-9B9D-018D6146FA91}"/>
                  </a:ext>
                </a:extLst>
              </p:cNvPr>
              <p:cNvSpPr/>
              <p:nvPr/>
            </p:nvSpPr>
            <p:spPr bwMode="auto">
              <a:xfrm>
                <a:off x="10724483" y="1491546"/>
                <a:ext cx="378858" cy="25559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90207" tIns="152166" rIns="190207" bIns="152166" numCol="1" spcCol="0" rtlCol="0" fromWordArt="0" anchor="t" anchorCtr="0" forceAA="0" compatLnSpc="1">
                <a:prstTxWarp prst="textNoShape">
                  <a:avLst/>
                </a:prstTxWarp>
                <a:noAutofit/>
              </a:bodyPr>
              <a:lstStyle/>
              <a:p>
                <a:pPr algn="ctr" defTabSz="969768" fontAlgn="base">
                  <a:lnSpc>
                    <a:spcPct val="90000"/>
                  </a:lnSpc>
                  <a:spcBef>
                    <a:spcPct val="0"/>
                  </a:spcBef>
                  <a:spcAft>
                    <a:spcPct val="0"/>
                  </a:spcAft>
                  <a:defRPr/>
                </a:pPr>
                <a:endParaRPr lang="en-US" sz="2497"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6" name="Group 4">
                <a:extLst>
                  <a:ext uri="{FF2B5EF4-FFF2-40B4-BE49-F238E27FC236}">
                    <a16:creationId xmlns:a16="http://schemas.microsoft.com/office/drawing/2014/main" id="{422F3B9F-CFDB-4AD6-B9E4-DBCBB21522A5}"/>
                  </a:ext>
                </a:extLst>
              </p:cNvPr>
              <p:cNvGrpSpPr>
                <a:grpSpLocks noChangeAspect="1"/>
              </p:cNvGrpSpPr>
              <p:nvPr/>
            </p:nvGrpSpPr>
            <p:grpSpPr bwMode="auto">
              <a:xfrm>
                <a:off x="10709217" y="1469584"/>
                <a:ext cx="427317" cy="386013"/>
                <a:chOff x="4030" y="1558"/>
                <a:chExt cx="341" cy="312"/>
              </a:xfrm>
              <a:solidFill>
                <a:srgbClr val="D83B01"/>
              </a:solidFill>
            </p:grpSpPr>
            <p:sp>
              <p:nvSpPr>
                <p:cNvPr id="37" name="Freeform 5">
                  <a:extLst>
                    <a:ext uri="{FF2B5EF4-FFF2-40B4-BE49-F238E27FC236}">
                      <a16:creationId xmlns:a16="http://schemas.microsoft.com/office/drawing/2014/main" id="{E0AB6CE1-1DC3-4690-9080-ACCC4368513D}"/>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B0F0"/>
                </a:solidFill>
                <a:ln w="0">
                  <a:noFill/>
                  <a:prstDash val="solid"/>
                  <a:round/>
                  <a:headEnd/>
                  <a:tailEnd/>
                </a:ln>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D83B01"/>
                    </a:solidFill>
                    <a:latin typeface="Segoe UI"/>
                  </a:endParaRPr>
                </a:p>
              </p:txBody>
            </p:sp>
            <p:sp>
              <p:nvSpPr>
                <p:cNvPr id="38" name="Freeform 6">
                  <a:extLst>
                    <a:ext uri="{FF2B5EF4-FFF2-40B4-BE49-F238E27FC236}">
                      <a16:creationId xmlns:a16="http://schemas.microsoft.com/office/drawing/2014/main" id="{1040041F-459E-4146-BA04-FE461ACB3B25}"/>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sp>
              <p:nvSpPr>
                <p:cNvPr id="39" name="Freeform 7">
                  <a:extLst>
                    <a:ext uri="{FF2B5EF4-FFF2-40B4-BE49-F238E27FC236}">
                      <a16:creationId xmlns:a16="http://schemas.microsoft.com/office/drawing/2014/main" id="{EAA1FC17-A704-4FDC-A9D1-97DD8C16E801}"/>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sp>
              <p:nvSpPr>
                <p:cNvPr id="40" name="Freeform 8">
                  <a:extLst>
                    <a:ext uri="{FF2B5EF4-FFF2-40B4-BE49-F238E27FC236}">
                      <a16:creationId xmlns:a16="http://schemas.microsoft.com/office/drawing/2014/main" id="{80DED433-9A5B-46B2-BA42-F06525575EC7}"/>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grpSp>
        </p:grpSp>
        <p:grpSp>
          <p:nvGrpSpPr>
            <p:cNvPr id="55" name="Group 14">
              <a:extLst>
                <a:ext uri="{FF2B5EF4-FFF2-40B4-BE49-F238E27FC236}">
                  <a16:creationId xmlns:a16="http://schemas.microsoft.com/office/drawing/2014/main" id="{D91B0FC0-85BD-46FA-A6AB-9B64FA235CBF}"/>
                </a:ext>
              </a:extLst>
            </p:cNvPr>
            <p:cNvGrpSpPr/>
            <p:nvPr/>
          </p:nvGrpSpPr>
          <p:grpSpPr>
            <a:xfrm>
              <a:off x="2755510" y="2426473"/>
              <a:ext cx="1118750" cy="892349"/>
              <a:chOff x="6820486" y="2149436"/>
              <a:chExt cx="1228086" cy="1076484"/>
            </a:xfrm>
          </p:grpSpPr>
          <p:sp>
            <p:nvSpPr>
              <p:cNvPr id="56" name="Freeform 119">
                <a:extLst>
                  <a:ext uri="{FF2B5EF4-FFF2-40B4-BE49-F238E27FC236}">
                    <a16:creationId xmlns:a16="http://schemas.microsoft.com/office/drawing/2014/main" id="{673D38F4-60F4-48F4-80B9-A7E1DF604796}"/>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5103" tIns="47551" rIns="95103" bIns="47551" numCol="1" anchor="t" anchorCtr="0" compatLnSpc="1">
                <a:prstTxWarp prst="textNoShape">
                  <a:avLst/>
                </a:prstTxWarp>
              </a:bodyPr>
              <a:lstStyle/>
              <a:p>
                <a:pPr defTabSz="950973">
                  <a:defRPr/>
                </a:pPr>
                <a:endParaRPr lang="en-US" sz="1873" kern="0" dirty="0">
                  <a:solidFill>
                    <a:prstClr val="black"/>
                  </a:solidFill>
                  <a:latin typeface="Segoe UI Semilight"/>
                </a:endParaRPr>
              </a:p>
            </p:txBody>
          </p:sp>
          <p:pic>
            <p:nvPicPr>
              <p:cNvPr id="57" name="Graphic 6">
                <a:extLst>
                  <a:ext uri="{FF2B5EF4-FFF2-40B4-BE49-F238E27FC236}">
                    <a16:creationId xmlns:a16="http://schemas.microsoft.com/office/drawing/2014/main" id="{B75148C9-A687-4E8B-9B4E-1DAE5C271499}"/>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159863" y="2337211"/>
                <a:ext cx="888709" cy="888709"/>
              </a:xfrm>
              <a:prstGeom prst="rect">
                <a:avLst/>
              </a:prstGeom>
            </p:spPr>
          </p:pic>
        </p:grpSp>
      </p:grpSp>
      <p:grpSp>
        <p:nvGrpSpPr>
          <p:cNvPr id="58" name="Group 57">
            <a:extLst>
              <a:ext uri="{FF2B5EF4-FFF2-40B4-BE49-F238E27FC236}">
                <a16:creationId xmlns:a16="http://schemas.microsoft.com/office/drawing/2014/main" id="{8FED3375-097A-4BDE-A497-4CFC43FC58D3}"/>
              </a:ext>
              <a:ext uri="{C183D7F6-B498-43B3-948B-1728B52AA6E4}">
                <adec:decorative xmlns:adec="http://schemas.microsoft.com/office/drawing/2017/decorative" val="1"/>
              </a:ext>
            </a:extLst>
          </p:cNvPr>
          <p:cNvGrpSpPr/>
          <p:nvPr/>
        </p:nvGrpSpPr>
        <p:grpSpPr>
          <a:xfrm>
            <a:off x="1859523" y="5009878"/>
            <a:ext cx="445875" cy="452183"/>
            <a:chOff x="2511210" y="2246317"/>
            <a:chExt cx="1654886" cy="1433585"/>
          </a:xfrm>
        </p:grpSpPr>
        <p:grpSp>
          <p:nvGrpSpPr>
            <p:cNvPr id="59" name="Group 58">
              <a:extLst>
                <a:ext uri="{FF2B5EF4-FFF2-40B4-BE49-F238E27FC236}">
                  <a16:creationId xmlns:a16="http://schemas.microsoft.com/office/drawing/2014/main" id="{23D01879-8292-4EE3-97A2-76EDFDA37D42}"/>
                </a:ext>
              </a:extLst>
            </p:cNvPr>
            <p:cNvGrpSpPr/>
            <p:nvPr/>
          </p:nvGrpSpPr>
          <p:grpSpPr>
            <a:xfrm>
              <a:off x="2511210" y="2246317"/>
              <a:ext cx="1654886" cy="1433585"/>
              <a:chOff x="10709217" y="1469584"/>
              <a:chExt cx="427317" cy="386013"/>
            </a:xfrm>
          </p:grpSpPr>
          <p:sp>
            <p:nvSpPr>
              <p:cNvPr id="63" name="Rectangle 62">
                <a:extLst>
                  <a:ext uri="{FF2B5EF4-FFF2-40B4-BE49-F238E27FC236}">
                    <a16:creationId xmlns:a16="http://schemas.microsoft.com/office/drawing/2014/main" id="{72277D6E-47C5-4497-9417-6109DAB7295D}"/>
                  </a:ext>
                </a:extLst>
              </p:cNvPr>
              <p:cNvSpPr/>
              <p:nvPr/>
            </p:nvSpPr>
            <p:spPr bwMode="auto">
              <a:xfrm>
                <a:off x="10724483" y="1491546"/>
                <a:ext cx="378858" cy="25559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90207" tIns="152166" rIns="190207" bIns="152166" numCol="1" spcCol="0" rtlCol="0" fromWordArt="0" anchor="t" anchorCtr="0" forceAA="0" compatLnSpc="1">
                <a:prstTxWarp prst="textNoShape">
                  <a:avLst/>
                </a:prstTxWarp>
                <a:noAutofit/>
              </a:bodyPr>
              <a:lstStyle/>
              <a:p>
                <a:pPr algn="ctr" defTabSz="969768" fontAlgn="base">
                  <a:lnSpc>
                    <a:spcPct val="90000"/>
                  </a:lnSpc>
                  <a:spcBef>
                    <a:spcPct val="0"/>
                  </a:spcBef>
                  <a:spcAft>
                    <a:spcPct val="0"/>
                  </a:spcAft>
                  <a:defRPr/>
                </a:pPr>
                <a:endParaRPr lang="en-US" sz="2497"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4" name="Group 4">
                <a:extLst>
                  <a:ext uri="{FF2B5EF4-FFF2-40B4-BE49-F238E27FC236}">
                    <a16:creationId xmlns:a16="http://schemas.microsoft.com/office/drawing/2014/main" id="{1ADEB646-2CD3-4152-A36B-9E9067DFADB7}"/>
                  </a:ext>
                </a:extLst>
              </p:cNvPr>
              <p:cNvGrpSpPr>
                <a:grpSpLocks noChangeAspect="1"/>
              </p:cNvGrpSpPr>
              <p:nvPr/>
            </p:nvGrpSpPr>
            <p:grpSpPr bwMode="auto">
              <a:xfrm>
                <a:off x="10709217" y="1469584"/>
                <a:ext cx="427317" cy="386013"/>
                <a:chOff x="4030" y="1558"/>
                <a:chExt cx="341" cy="312"/>
              </a:xfrm>
              <a:solidFill>
                <a:srgbClr val="D83B01"/>
              </a:solidFill>
            </p:grpSpPr>
            <p:sp>
              <p:nvSpPr>
                <p:cNvPr id="65" name="Freeform 5">
                  <a:extLst>
                    <a:ext uri="{FF2B5EF4-FFF2-40B4-BE49-F238E27FC236}">
                      <a16:creationId xmlns:a16="http://schemas.microsoft.com/office/drawing/2014/main" id="{114E20A6-B6CA-4D90-9F77-5CB5B8B6C684}"/>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B0F0"/>
                </a:solidFill>
                <a:ln w="0">
                  <a:noFill/>
                  <a:prstDash val="solid"/>
                  <a:round/>
                  <a:headEnd/>
                  <a:tailEnd/>
                </a:ln>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D83B01"/>
                    </a:solidFill>
                    <a:latin typeface="Segoe UI"/>
                  </a:endParaRPr>
                </a:p>
              </p:txBody>
            </p:sp>
            <p:sp>
              <p:nvSpPr>
                <p:cNvPr id="66" name="Freeform 6">
                  <a:extLst>
                    <a:ext uri="{FF2B5EF4-FFF2-40B4-BE49-F238E27FC236}">
                      <a16:creationId xmlns:a16="http://schemas.microsoft.com/office/drawing/2014/main" id="{5B86EA49-1DC3-4C3A-81F2-BF37944F3797}"/>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sp>
              <p:nvSpPr>
                <p:cNvPr id="67" name="Freeform 7">
                  <a:extLst>
                    <a:ext uri="{FF2B5EF4-FFF2-40B4-BE49-F238E27FC236}">
                      <a16:creationId xmlns:a16="http://schemas.microsoft.com/office/drawing/2014/main" id="{C6E12DCF-F835-4BB0-AF72-73A55BD7C148}"/>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sp>
              <p:nvSpPr>
                <p:cNvPr id="68" name="Freeform 8">
                  <a:extLst>
                    <a:ext uri="{FF2B5EF4-FFF2-40B4-BE49-F238E27FC236}">
                      <a16:creationId xmlns:a16="http://schemas.microsoft.com/office/drawing/2014/main" id="{B6BA8E89-1C8D-4615-90D2-C12FDE404676}"/>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grpSp>
        </p:grpSp>
        <p:grpSp>
          <p:nvGrpSpPr>
            <p:cNvPr id="60" name="Group 14">
              <a:extLst>
                <a:ext uri="{FF2B5EF4-FFF2-40B4-BE49-F238E27FC236}">
                  <a16:creationId xmlns:a16="http://schemas.microsoft.com/office/drawing/2014/main" id="{2E2CB917-5F67-4F5E-A4AA-8F0EA6E0EBA0}"/>
                </a:ext>
              </a:extLst>
            </p:cNvPr>
            <p:cNvGrpSpPr/>
            <p:nvPr/>
          </p:nvGrpSpPr>
          <p:grpSpPr>
            <a:xfrm>
              <a:off x="2755510" y="2426473"/>
              <a:ext cx="1118750" cy="892349"/>
              <a:chOff x="6820486" y="2149436"/>
              <a:chExt cx="1228086" cy="1076484"/>
            </a:xfrm>
          </p:grpSpPr>
          <p:sp>
            <p:nvSpPr>
              <p:cNvPr id="61" name="Freeform 119">
                <a:extLst>
                  <a:ext uri="{FF2B5EF4-FFF2-40B4-BE49-F238E27FC236}">
                    <a16:creationId xmlns:a16="http://schemas.microsoft.com/office/drawing/2014/main" id="{C838FD70-E2A4-4E53-8095-AD6AD6CCE2F7}"/>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5103" tIns="47551" rIns="95103" bIns="47551" numCol="1" anchor="t" anchorCtr="0" compatLnSpc="1">
                <a:prstTxWarp prst="textNoShape">
                  <a:avLst/>
                </a:prstTxWarp>
              </a:bodyPr>
              <a:lstStyle/>
              <a:p>
                <a:pPr defTabSz="950973">
                  <a:defRPr/>
                </a:pPr>
                <a:endParaRPr lang="en-US" sz="1873" kern="0" dirty="0">
                  <a:solidFill>
                    <a:prstClr val="black"/>
                  </a:solidFill>
                  <a:latin typeface="Segoe UI Semilight"/>
                </a:endParaRPr>
              </a:p>
            </p:txBody>
          </p:sp>
          <p:pic>
            <p:nvPicPr>
              <p:cNvPr id="62" name="Graphic 6">
                <a:extLst>
                  <a:ext uri="{FF2B5EF4-FFF2-40B4-BE49-F238E27FC236}">
                    <a16:creationId xmlns:a16="http://schemas.microsoft.com/office/drawing/2014/main" id="{B1B34AFB-E1E9-44C6-934B-8D9B21501612}"/>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159863" y="2337211"/>
                <a:ext cx="888709" cy="888709"/>
              </a:xfrm>
              <a:prstGeom prst="rect">
                <a:avLst/>
              </a:prstGeom>
            </p:spPr>
          </p:pic>
        </p:grpSp>
      </p:grpSp>
      <p:grpSp>
        <p:nvGrpSpPr>
          <p:cNvPr id="69" name="Group 68">
            <a:extLst>
              <a:ext uri="{FF2B5EF4-FFF2-40B4-BE49-F238E27FC236}">
                <a16:creationId xmlns:a16="http://schemas.microsoft.com/office/drawing/2014/main" id="{31F463BA-ACC4-40D5-A989-2F06E1D16F6C}"/>
              </a:ext>
              <a:ext uri="{C183D7F6-B498-43B3-948B-1728B52AA6E4}">
                <adec:decorative xmlns:adec="http://schemas.microsoft.com/office/drawing/2017/decorative" val="1"/>
              </a:ext>
            </a:extLst>
          </p:cNvPr>
          <p:cNvGrpSpPr/>
          <p:nvPr/>
        </p:nvGrpSpPr>
        <p:grpSpPr>
          <a:xfrm>
            <a:off x="6516157" y="5108921"/>
            <a:ext cx="445875" cy="452183"/>
            <a:chOff x="2511210" y="2246317"/>
            <a:chExt cx="1654886" cy="1433585"/>
          </a:xfrm>
        </p:grpSpPr>
        <p:grpSp>
          <p:nvGrpSpPr>
            <p:cNvPr id="70" name="Group 69">
              <a:extLst>
                <a:ext uri="{FF2B5EF4-FFF2-40B4-BE49-F238E27FC236}">
                  <a16:creationId xmlns:a16="http://schemas.microsoft.com/office/drawing/2014/main" id="{44FBD6A6-02E8-42B0-98FE-6A8B29666722}"/>
                </a:ext>
              </a:extLst>
            </p:cNvPr>
            <p:cNvGrpSpPr/>
            <p:nvPr/>
          </p:nvGrpSpPr>
          <p:grpSpPr>
            <a:xfrm>
              <a:off x="2511210" y="2246317"/>
              <a:ext cx="1654886" cy="1433585"/>
              <a:chOff x="10709217" y="1469584"/>
              <a:chExt cx="427317" cy="386013"/>
            </a:xfrm>
          </p:grpSpPr>
          <p:sp>
            <p:nvSpPr>
              <p:cNvPr id="74" name="Rectangle 73">
                <a:extLst>
                  <a:ext uri="{FF2B5EF4-FFF2-40B4-BE49-F238E27FC236}">
                    <a16:creationId xmlns:a16="http://schemas.microsoft.com/office/drawing/2014/main" id="{00F09904-FB0A-40FF-B8A5-051C5008ECB6}"/>
                  </a:ext>
                </a:extLst>
              </p:cNvPr>
              <p:cNvSpPr/>
              <p:nvPr/>
            </p:nvSpPr>
            <p:spPr bwMode="auto">
              <a:xfrm>
                <a:off x="10724483" y="1491546"/>
                <a:ext cx="378858" cy="25559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90207" tIns="152166" rIns="190207" bIns="152166" numCol="1" spcCol="0" rtlCol="0" fromWordArt="0" anchor="t" anchorCtr="0" forceAA="0" compatLnSpc="1">
                <a:prstTxWarp prst="textNoShape">
                  <a:avLst/>
                </a:prstTxWarp>
                <a:noAutofit/>
              </a:bodyPr>
              <a:lstStyle/>
              <a:p>
                <a:pPr algn="ctr" defTabSz="969768" fontAlgn="base">
                  <a:lnSpc>
                    <a:spcPct val="90000"/>
                  </a:lnSpc>
                  <a:spcBef>
                    <a:spcPct val="0"/>
                  </a:spcBef>
                  <a:spcAft>
                    <a:spcPct val="0"/>
                  </a:spcAft>
                  <a:defRPr/>
                </a:pPr>
                <a:endParaRPr lang="en-US" sz="2497"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5" name="Group 4">
                <a:extLst>
                  <a:ext uri="{FF2B5EF4-FFF2-40B4-BE49-F238E27FC236}">
                    <a16:creationId xmlns:a16="http://schemas.microsoft.com/office/drawing/2014/main" id="{1B8D6033-C8B2-4E0F-9309-90140262A19E}"/>
                  </a:ext>
                </a:extLst>
              </p:cNvPr>
              <p:cNvGrpSpPr>
                <a:grpSpLocks noChangeAspect="1"/>
              </p:cNvGrpSpPr>
              <p:nvPr/>
            </p:nvGrpSpPr>
            <p:grpSpPr bwMode="auto">
              <a:xfrm>
                <a:off x="10709217" y="1469584"/>
                <a:ext cx="427317" cy="386013"/>
                <a:chOff x="4030" y="1558"/>
                <a:chExt cx="341" cy="312"/>
              </a:xfrm>
              <a:solidFill>
                <a:srgbClr val="D83B01"/>
              </a:solidFill>
            </p:grpSpPr>
            <p:sp>
              <p:nvSpPr>
                <p:cNvPr id="76" name="Freeform 5">
                  <a:extLst>
                    <a:ext uri="{FF2B5EF4-FFF2-40B4-BE49-F238E27FC236}">
                      <a16:creationId xmlns:a16="http://schemas.microsoft.com/office/drawing/2014/main" id="{A2AFE8FC-611B-4DF0-ADE8-AD242A08C661}"/>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B0F0"/>
                </a:solidFill>
                <a:ln w="0">
                  <a:noFill/>
                  <a:prstDash val="solid"/>
                  <a:round/>
                  <a:headEnd/>
                  <a:tailEnd/>
                </a:ln>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D83B01"/>
                    </a:solidFill>
                    <a:latin typeface="Segoe UI"/>
                  </a:endParaRPr>
                </a:p>
              </p:txBody>
            </p:sp>
            <p:sp>
              <p:nvSpPr>
                <p:cNvPr id="77" name="Freeform 6">
                  <a:extLst>
                    <a:ext uri="{FF2B5EF4-FFF2-40B4-BE49-F238E27FC236}">
                      <a16:creationId xmlns:a16="http://schemas.microsoft.com/office/drawing/2014/main" id="{98A523C7-1567-4696-9748-C8A17D23A7D8}"/>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sp>
              <p:nvSpPr>
                <p:cNvPr id="78" name="Freeform 7">
                  <a:extLst>
                    <a:ext uri="{FF2B5EF4-FFF2-40B4-BE49-F238E27FC236}">
                      <a16:creationId xmlns:a16="http://schemas.microsoft.com/office/drawing/2014/main" id="{B423A5BC-5F88-41A7-9778-FD22F1EF4E31}"/>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sp>
              <p:nvSpPr>
                <p:cNvPr id="79" name="Freeform 8">
                  <a:extLst>
                    <a:ext uri="{FF2B5EF4-FFF2-40B4-BE49-F238E27FC236}">
                      <a16:creationId xmlns:a16="http://schemas.microsoft.com/office/drawing/2014/main" id="{FCC37F30-CD7F-4EE9-A533-5BEA9EE3D7D9}"/>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grpSp>
        </p:grpSp>
        <p:grpSp>
          <p:nvGrpSpPr>
            <p:cNvPr id="71" name="Group 14">
              <a:extLst>
                <a:ext uri="{FF2B5EF4-FFF2-40B4-BE49-F238E27FC236}">
                  <a16:creationId xmlns:a16="http://schemas.microsoft.com/office/drawing/2014/main" id="{DC149745-A48F-4EFD-800F-CC962F115D0C}"/>
                </a:ext>
              </a:extLst>
            </p:cNvPr>
            <p:cNvGrpSpPr/>
            <p:nvPr/>
          </p:nvGrpSpPr>
          <p:grpSpPr>
            <a:xfrm>
              <a:off x="2755510" y="2426473"/>
              <a:ext cx="1118750" cy="892349"/>
              <a:chOff x="6820486" y="2149436"/>
              <a:chExt cx="1228086" cy="1076484"/>
            </a:xfrm>
          </p:grpSpPr>
          <p:sp>
            <p:nvSpPr>
              <p:cNvPr id="72" name="Freeform 119">
                <a:extLst>
                  <a:ext uri="{FF2B5EF4-FFF2-40B4-BE49-F238E27FC236}">
                    <a16:creationId xmlns:a16="http://schemas.microsoft.com/office/drawing/2014/main" id="{C0A39C5A-EA97-4073-880F-656A7301AF67}"/>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5103" tIns="47551" rIns="95103" bIns="47551" numCol="1" anchor="t" anchorCtr="0" compatLnSpc="1">
                <a:prstTxWarp prst="textNoShape">
                  <a:avLst/>
                </a:prstTxWarp>
              </a:bodyPr>
              <a:lstStyle/>
              <a:p>
                <a:pPr defTabSz="950973">
                  <a:defRPr/>
                </a:pPr>
                <a:endParaRPr lang="en-US" sz="1873" kern="0" dirty="0">
                  <a:solidFill>
                    <a:prstClr val="black"/>
                  </a:solidFill>
                  <a:latin typeface="Segoe UI Semilight"/>
                </a:endParaRPr>
              </a:p>
            </p:txBody>
          </p:sp>
          <p:pic>
            <p:nvPicPr>
              <p:cNvPr id="73" name="Graphic 6">
                <a:extLst>
                  <a:ext uri="{FF2B5EF4-FFF2-40B4-BE49-F238E27FC236}">
                    <a16:creationId xmlns:a16="http://schemas.microsoft.com/office/drawing/2014/main" id="{DA5CA15A-CC7D-4000-9DDB-754E769223D2}"/>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159863" y="2337211"/>
                <a:ext cx="888709" cy="888709"/>
              </a:xfrm>
              <a:prstGeom prst="rect">
                <a:avLst/>
              </a:prstGeom>
            </p:spPr>
          </p:pic>
        </p:grpSp>
      </p:grpSp>
      <p:grpSp>
        <p:nvGrpSpPr>
          <p:cNvPr id="80" name="Group 79">
            <a:extLst>
              <a:ext uri="{FF2B5EF4-FFF2-40B4-BE49-F238E27FC236}">
                <a16:creationId xmlns:a16="http://schemas.microsoft.com/office/drawing/2014/main" id="{BAA7ED9B-B771-4944-B15F-96FE43776B73}"/>
              </a:ext>
              <a:ext uri="{C183D7F6-B498-43B3-948B-1728B52AA6E4}">
                <adec:decorative xmlns:adec="http://schemas.microsoft.com/office/drawing/2017/decorative" val="1"/>
              </a:ext>
            </a:extLst>
          </p:cNvPr>
          <p:cNvGrpSpPr/>
          <p:nvPr/>
        </p:nvGrpSpPr>
        <p:grpSpPr>
          <a:xfrm>
            <a:off x="8916649" y="5053847"/>
            <a:ext cx="445875" cy="452183"/>
            <a:chOff x="2511210" y="2246317"/>
            <a:chExt cx="1654886" cy="1433585"/>
          </a:xfrm>
        </p:grpSpPr>
        <p:grpSp>
          <p:nvGrpSpPr>
            <p:cNvPr id="81" name="Group 80">
              <a:extLst>
                <a:ext uri="{FF2B5EF4-FFF2-40B4-BE49-F238E27FC236}">
                  <a16:creationId xmlns:a16="http://schemas.microsoft.com/office/drawing/2014/main" id="{A9EBD101-9962-45D6-AF10-73C5D071FB4B}"/>
                </a:ext>
              </a:extLst>
            </p:cNvPr>
            <p:cNvGrpSpPr/>
            <p:nvPr/>
          </p:nvGrpSpPr>
          <p:grpSpPr>
            <a:xfrm>
              <a:off x="2511210" y="2246317"/>
              <a:ext cx="1654886" cy="1433585"/>
              <a:chOff x="10709217" y="1469584"/>
              <a:chExt cx="427317" cy="386013"/>
            </a:xfrm>
          </p:grpSpPr>
          <p:sp>
            <p:nvSpPr>
              <p:cNvPr id="85" name="Rectangle 84">
                <a:extLst>
                  <a:ext uri="{FF2B5EF4-FFF2-40B4-BE49-F238E27FC236}">
                    <a16:creationId xmlns:a16="http://schemas.microsoft.com/office/drawing/2014/main" id="{D8948533-C6BE-40E6-9FF4-4910FFF2D03B}"/>
                  </a:ext>
                </a:extLst>
              </p:cNvPr>
              <p:cNvSpPr/>
              <p:nvPr/>
            </p:nvSpPr>
            <p:spPr bwMode="auto">
              <a:xfrm>
                <a:off x="10724483" y="1491546"/>
                <a:ext cx="378858" cy="25559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90207" tIns="152166" rIns="190207" bIns="152166" numCol="1" spcCol="0" rtlCol="0" fromWordArt="0" anchor="t" anchorCtr="0" forceAA="0" compatLnSpc="1">
                <a:prstTxWarp prst="textNoShape">
                  <a:avLst/>
                </a:prstTxWarp>
                <a:noAutofit/>
              </a:bodyPr>
              <a:lstStyle/>
              <a:p>
                <a:pPr algn="ctr" defTabSz="969768" fontAlgn="base">
                  <a:lnSpc>
                    <a:spcPct val="90000"/>
                  </a:lnSpc>
                  <a:spcBef>
                    <a:spcPct val="0"/>
                  </a:spcBef>
                  <a:spcAft>
                    <a:spcPct val="0"/>
                  </a:spcAft>
                  <a:defRPr/>
                </a:pPr>
                <a:endParaRPr lang="en-US" sz="2497"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6" name="Group 4">
                <a:extLst>
                  <a:ext uri="{FF2B5EF4-FFF2-40B4-BE49-F238E27FC236}">
                    <a16:creationId xmlns:a16="http://schemas.microsoft.com/office/drawing/2014/main" id="{BF94723B-9952-434A-84AB-A492DD9E8076}"/>
                  </a:ext>
                </a:extLst>
              </p:cNvPr>
              <p:cNvGrpSpPr>
                <a:grpSpLocks noChangeAspect="1"/>
              </p:cNvGrpSpPr>
              <p:nvPr/>
            </p:nvGrpSpPr>
            <p:grpSpPr bwMode="auto">
              <a:xfrm>
                <a:off x="10709217" y="1469584"/>
                <a:ext cx="427317" cy="386013"/>
                <a:chOff x="4030" y="1558"/>
                <a:chExt cx="341" cy="312"/>
              </a:xfrm>
              <a:solidFill>
                <a:srgbClr val="D83B01"/>
              </a:solidFill>
            </p:grpSpPr>
            <p:sp>
              <p:nvSpPr>
                <p:cNvPr id="87" name="Freeform 5">
                  <a:extLst>
                    <a:ext uri="{FF2B5EF4-FFF2-40B4-BE49-F238E27FC236}">
                      <a16:creationId xmlns:a16="http://schemas.microsoft.com/office/drawing/2014/main" id="{040772B7-84D1-46F9-82F2-A4D1C93775F7}"/>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B0F0"/>
                </a:solidFill>
                <a:ln w="0">
                  <a:noFill/>
                  <a:prstDash val="solid"/>
                  <a:round/>
                  <a:headEnd/>
                  <a:tailEnd/>
                </a:ln>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D83B01"/>
                    </a:solidFill>
                    <a:latin typeface="Segoe UI"/>
                  </a:endParaRPr>
                </a:p>
              </p:txBody>
            </p:sp>
            <p:sp>
              <p:nvSpPr>
                <p:cNvPr id="88" name="Freeform 6">
                  <a:extLst>
                    <a:ext uri="{FF2B5EF4-FFF2-40B4-BE49-F238E27FC236}">
                      <a16:creationId xmlns:a16="http://schemas.microsoft.com/office/drawing/2014/main" id="{3489C05F-AF7F-46C8-AD41-372C4B0D6D20}"/>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sp>
              <p:nvSpPr>
                <p:cNvPr id="89" name="Freeform 7">
                  <a:extLst>
                    <a:ext uri="{FF2B5EF4-FFF2-40B4-BE49-F238E27FC236}">
                      <a16:creationId xmlns:a16="http://schemas.microsoft.com/office/drawing/2014/main" id="{57A13263-0215-4D8B-8B73-EA15BEB2989B}"/>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sp>
              <p:nvSpPr>
                <p:cNvPr id="90" name="Freeform 8">
                  <a:extLst>
                    <a:ext uri="{FF2B5EF4-FFF2-40B4-BE49-F238E27FC236}">
                      <a16:creationId xmlns:a16="http://schemas.microsoft.com/office/drawing/2014/main" id="{383043D7-AFCD-4B6A-BF7A-8A2AA91D3BDB}"/>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grpSp>
        </p:grpSp>
        <p:grpSp>
          <p:nvGrpSpPr>
            <p:cNvPr id="82" name="Group 14">
              <a:extLst>
                <a:ext uri="{FF2B5EF4-FFF2-40B4-BE49-F238E27FC236}">
                  <a16:creationId xmlns:a16="http://schemas.microsoft.com/office/drawing/2014/main" id="{EBE1505E-5F4E-41C3-9A5F-931A6DDA8EB3}"/>
                </a:ext>
              </a:extLst>
            </p:cNvPr>
            <p:cNvGrpSpPr/>
            <p:nvPr/>
          </p:nvGrpSpPr>
          <p:grpSpPr>
            <a:xfrm>
              <a:off x="2755510" y="2426473"/>
              <a:ext cx="1118750" cy="892349"/>
              <a:chOff x="6820486" y="2149436"/>
              <a:chExt cx="1228086" cy="1076484"/>
            </a:xfrm>
          </p:grpSpPr>
          <p:sp>
            <p:nvSpPr>
              <p:cNvPr id="83" name="Freeform 119">
                <a:extLst>
                  <a:ext uri="{FF2B5EF4-FFF2-40B4-BE49-F238E27FC236}">
                    <a16:creationId xmlns:a16="http://schemas.microsoft.com/office/drawing/2014/main" id="{D5F91B89-C5C6-4FEC-834D-D8923D244331}"/>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5103" tIns="47551" rIns="95103" bIns="47551" numCol="1" anchor="t" anchorCtr="0" compatLnSpc="1">
                <a:prstTxWarp prst="textNoShape">
                  <a:avLst/>
                </a:prstTxWarp>
              </a:bodyPr>
              <a:lstStyle/>
              <a:p>
                <a:pPr defTabSz="950973">
                  <a:defRPr/>
                </a:pPr>
                <a:endParaRPr lang="en-US" sz="1873" kern="0" dirty="0">
                  <a:solidFill>
                    <a:prstClr val="black"/>
                  </a:solidFill>
                  <a:latin typeface="Segoe UI Semilight"/>
                </a:endParaRPr>
              </a:p>
            </p:txBody>
          </p:sp>
          <p:pic>
            <p:nvPicPr>
              <p:cNvPr id="84" name="Graphic 6">
                <a:extLst>
                  <a:ext uri="{FF2B5EF4-FFF2-40B4-BE49-F238E27FC236}">
                    <a16:creationId xmlns:a16="http://schemas.microsoft.com/office/drawing/2014/main" id="{A4B744EE-0248-4A54-A845-602F8DBEE6C9}"/>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159863" y="2337211"/>
                <a:ext cx="888709" cy="888709"/>
              </a:xfrm>
              <a:prstGeom prst="rect">
                <a:avLst/>
              </a:prstGeom>
            </p:spPr>
          </p:pic>
        </p:grpSp>
      </p:grpSp>
      <p:grpSp>
        <p:nvGrpSpPr>
          <p:cNvPr id="91" name="Group 90">
            <a:extLst>
              <a:ext uri="{FF2B5EF4-FFF2-40B4-BE49-F238E27FC236}">
                <a16:creationId xmlns:a16="http://schemas.microsoft.com/office/drawing/2014/main" id="{03E01494-F2C9-4C6C-92AA-8949A3190116}"/>
              </a:ext>
              <a:ext uri="{C183D7F6-B498-43B3-948B-1728B52AA6E4}">
                <adec:decorative xmlns:adec="http://schemas.microsoft.com/office/drawing/2017/decorative" val="1"/>
              </a:ext>
            </a:extLst>
          </p:cNvPr>
          <p:cNvGrpSpPr/>
          <p:nvPr/>
        </p:nvGrpSpPr>
        <p:grpSpPr>
          <a:xfrm>
            <a:off x="11289103" y="5072462"/>
            <a:ext cx="445875" cy="452183"/>
            <a:chOff x="2511210" y="2246317"/>
            <a:chExt cx="1654886" cy="1433585"/>
          </a:xfrm>
        </p:grpSpPr>
        <p:grpSp>
          <p:nvGrpSpPr>
            <p:cNvPr id="92" name="Group 91">
              <a:extLst>
                <a:ext uri="{FF2B5EF4-FFF2-40B4-BE49-F238E27FC236}">
                  <a16:creationId xmlns:a16="http://schemas.microsoft.com/office/drawing/2014/main" id="{AAD27D73-0CD0-4AAE-8AE4-7BD25271B1B9}"/>
                </a:ext>
              </a:extLst>
            </p:cNvPr>
            <p:cNvGrpSpPr/>
            <p:nvPr/>
          </p:nvGrpSpPr>
          <p:grpSpPr>
            <a:xfrm>
              <a:off x="2511210" y="2246317"/>
              <a:ext cx="1654886" cy="1433585"/>
              <a:chOff x="10709217" y="1469584"/>
              <a:chExt cx="427317" cy="386013"/>
            </a:xfrm>
          </p:grpSpPr>
          <p:sp>
            <p:nvSpPr>
              <p:cNvPr id="96" name="Rectangle 95">
                <a:extLst>
                  <a:ext uri="{FF2B5EF4-FFF2-40B4-BE49-F238E27FC236}">
                    <a16:creationId xmlns:a16="http://schemas.microsoft.com/office/drawing/2014/main" id="{DF42226C-C5DD-4209-B0D3-1CFD719DC07B}"/>
                  </a:ext>
                </a:extLst>
              </p:cNvPr>
              <p:cNvSpPr/>
              <p:nvPr/>
            </p:nvSpPr>
            <p:spPr bwMode="auto">
              <a:xfrm>
                <a:off x="10724483" y="1491546"/>
                <a:ext cx="378858" cy="25559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90207" tIns="152166" rIns="190207" bIns="152166" numCol="1" spcCol="0" rtlCol="0" fromWordArt="0" anchor="t" anchorCtr="0" forceAA="0" compatLnSpc="1">
                <a:prstTxWarp prst="textNoShape">
                  <a:avLst/>
                </a:prstTxWarp>
                <a:noAutofit/>
              </a:bodyPr>
              <a:lstStyle/>
              <a:p>
                <a:pPr algn="ctr" defTabSz="969768" fontAlgn="base">
                  <a:lnSpc>
                    <a:spcPct val="90000"/>
                  </a:lnSpc>
                  <a:spcBef>
                    <a:spcPct val="0"/>
                  </a:spcBef>
                  <a:spcAft>
                    <a:spcPct val="0"/>
                  </a:spcAft>
                  <a:defRPr/>
                </a:pPr>
                <a:endParaRPr lang="en-US" sz="2497"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7" name="Group 4">
                <a:extLst>
                  <a:ext uri="{FF2B5EF4-FFF2-40B4-BE49-F238E27FC236}">
                    <a16:creationId xmlns:a16="http://schemas.microsoft.com/office/drawing/2014/main" id="{234103C4-32D1-49A5-8F83-6173FA4A5ECF}"/>
                  </a:ext>
                </a:extLst>
              </p:cNvPr>
              <p:cNvGrpSpPr>
                <a:grpSpLocks noChangeAspect="1"/>
              </p:cNvGrpSpPr>
              <p:nvPr/>
            </p:nvGrpSpPr>
            <p:grpSpPr bwMode="auto">
              <a:xfrm>
                <a:off x="10709217" y="1469584"/>
                <a:ext cx="427317" cy="386013"/>
                <a:chOff x="4030" y="1558"/>
                <a:chExt cx="341" cy="312"/>
              </a:xfrm>
              <a:solidFill>
                <a:srgbClr val="D83B01"/>
              </a:solidFill>
            </p:grpSpPr>
            <p:sp>
              <p:nvSpPr>
                <p:cNvPr id="98" name="Freeform 5">
                  <a:extLst>
                    <a:ext uri="{FF2B5EF4-FFF2-40B4-BE49-F238E27FC236}">
                      <a16:creationId xmlns:a16="http://schemas.microsoft.com/office/drawing/2014/main" id="{DF8686D7-78E5-4CD2-9A7C-AF9F80C7A651}"/>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B0F0"/>
                </a:solidFill>
                <a:ln w="0">
                  <a:noFill/>
                  <a:prstDash val="solid"/>
                  <a:round/>
                  <a:headEnd/>
                  <a:tailEnd/>
                </a:ln>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D83B01"/>
                    </a:solidFill>
                    <a:latin typeface="Segoe UI"/>
                  </a:endParaRPr>
                </a:p>
              </p:txBody>
            </p:sp>
            <p:sp>
              <p:nvSpPr>
                <p:cNvPr id="99" name="Freeform 6">
                  <a:extLst>
                    <a:ext uri="{FF2B5EF4-FFF2-40B4-BE49-F238E27FC236}">
                      <a16:creationId xmlns:a16="http://schemas.microsoft.com/office/drawing/2014/main" id="{0D84279D-CC5C-4722-809A-B5BCABD33F53}"/>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sp>
              <p:nvSpPr>
                <p:cNvPr id="100" name="Freeform 7">
                  <a:extLst>
                    <a:ext uri="{FF2B5EF4-FFF2-40B4-BE49-F238E27FC236}">
                      <a16:creationId xmlns:a16="http://schemas.microsoft.com/office/drawing/2014/main" id="{1837620C-BC7A-4B56-9548-2ABAE04AB9F4}"/>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sp>
              <p:nvSpPr>
                <p:cNvPr id="101" name="Freeform 8">
                  <a:extLst>
                    <a:ext uri="{FF2B5EF4-FFF2-40B4-BE49-F238E27FC236}">
                      <a16:creationId xmlns:a16="http://schemas.microsoft.com/office/drawing/2014/main" id="{B9D1A442-FF11-4304-8086-7973C2766E37}"/>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grpSp>
        </p:grpSp>
        <p:grpSp>
          <p:nvGrpSpPr>
            <p:cNvPr id="93" name="Group 14">
              <a:extLst>
                <a:ext uri="{FF2B5EF4-FFF2-40B4-BE49-F238E27FC236}">
                  <a16:creationId xmlns:a16="http://schemas.microsoft.com/office/drawing/2014/main" id="{8A67C66C-0132-49A7-9A52-CEAC9D38D612}"/>
                </a:ext>
              </a:extLst>
            </p:cNvPr>
            <p:cNvGrpSpPr/>
            <p:nvPr/>
          </p:nvGrpSpPr>
          <p:grpSpPr>
            <a:xfrm>
              <a:off x="2755510" y="2426473"/>
              <a:ext cx="1118750" cy="892349"/>
              <a:chOff x="6820486" y="2149436"/>
              <a:chExt cx="1228086" cy="1076484"/>
            </a:xfrm>
          </p:grpSpPr>
          <p:sp>
            <p:nvSpPr>
              <p:cNvPr id="94" name="Freeform 119">
                <a:extLst>
                  <a:ext uri="{FF2B5EF4-FFF2-40B4-BE49-F238E27FC236}">
                    <a16:creationId xmlns:a16="http://schemas.microsoft.com/office/drawing/2014/main" id="{F0F9D279-0782-43FE-B4D9-A6CB94B78E9B}"/>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5103" tIns="47551" rIns="95103" bIns="47551" numCol="1" anchor="t" anchorCtr="0" compatLnSpc="1">
                <a:prstTxWarp prst="textNoShape">
                  <a:avLst/>
                </a:prstTxWarp>
              </a:bodyPr>
              <a:lstStyle/>
              <a:p>
                <a:pPr defTabSz="950973">
                  <a:defRPr/>
                </a:pPr>
                <a:endParaRPr lang="en-US" sz="1873" kern="0" dirty="0">
                  <a:solidFill>
                    <a:prstClr val="black"/>
                  </a:solidFill>
                  <a:latin typeface="Segoe UI Semilight"/>
                </a:endParaRPr>
              </a:p>
            </p:txBody>
          </p:sp>
          <p:pic>
            <p:nvPicPr>
              <p:cNvPr id="95" name="Graphic 6">
                <a:extLst>
                  <a:ext uri="{FF2B5EF4-FFF2-40B4-BE49-F238E27FC236}">
                    <a16:creationId xmlns:a16="http://schemas.microsoft.com/office/drawing/2014/main" id="{5CCF7627-0C17-4144-AA22-462A154D8AFD}"/>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159863" y="2337211"/>
                <a:ext cx="888709" cy="888709"/>
              </a:xfrm>
              <a:prstGeom prst="rect">
                <a:avLst/>
              </a:prstGeom>
            </p:spPr>
          </p:pic>
        </p:grpSp>
      </p:grpSp>
      <p:sp>
        <p:nvSpPr>
          <p:cNvPr id="11" name="TextBox 10">
            <a:extLst>
              <a:ext uri="{FF2B5EF4-FFF2-40B4-BE49-F238E27FC236}">
                <a16:creationId xmlns:a16="http://schemas.microsoft.com/office/drawing/2014/main" id="{293C2540-13A4-48B2-99BA-4BE5241513D9}"/>
              </a:ext>
              <a:ext uri="{C183D7F6-B498-43B3-948B-1728B52AA6E4}">
                <adec:decorative xmlns:adec="http://schemas.microsoft.com/office/drawing/2017/decorative" val="1"/>
              </a:ext>
            </a:extLst>
          </p:cNvPr>
          <p:cNvSpPr txBox="1"/>
          <p:nvPr/>
        </p:nvSpPr>
        <p:spPr>
          <a:xfrm>
            <a:off x="829074" y="5909479"/>
            <a:ext cx="1179510" cy="19213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vCenter server</a:t>
            </a:r>
          </a:p>
        </p:txBody>
      </p:sp>
      <p:sp>
        <p:nvSpPr>
          <p:cNvPr id="13" name="TextBox 12">
            <a:extLst>
              <a:ext uri="{FF2B5EF4-FFF2-40B4-BE49-F238E27FC236}">
                <a16:creationId xmlns:a16="http://schemas.microsoft.com/office/drawing/2014/main" id="{12B7C7A7-D446-49A3-8DC1-5AE97EE2EB37}"/>
              </a:ext>
              <a:ext uri="{C183D7F6-B498-43B3-948B-1728B52AA6E4}">
                <adec:decorative xmlns:adec="http://schemas.microsoft.com/office/drawing/2017/decorative" val="1"/>
              </a:ext>
            </a:extLst>
          </p:cNvPr>
          <p:cNvSpPr txBox="1"/>
          <p:nvPr/>
        </p:nvSpPr>
        <p:spPr>
          <a:xfrm>
            <a:off x="3137417" y="5912933"/>
            <a:ext cx="1179510" cy="19213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vCenter server</a:t>
            </a:r>
          </a:p>
        </p:txBody>
      </p:sp>
      <p:sp>
        <p:nvSpPr>
          <p:cNvPr id="15" name="TextBox 14">
            <a:extLst>
              <a:ext uri="{FF2B5EF4-FFF2-40B4-BE49-F238E27FC236}">
                <a16:creationId xmlns:a16="http://schemas.microsoft.com/office/drawing/2014/main" id="{B41A66A3-EDFE-41C2-9D1D-9995A7A98687}"/>
              </a:ext>
              <a:ext uri="{C183D7F6-B498-43B3-948B-1728B52AA6E4}">
                <adec:decorative xmlns:adec="http://schemas.microsoft.com/office/drawing/2017/decorative" val="1"/>
              </a:ext>
            </a:extLst>
          </p:cNvPr>
          <p:cNvSpPr txBox="1"/>
          <p:nvPr/>
        </p:nvSpPr>
        <p:spPr>
          <a:xfrm>
            <a:off x="5429791" y="5914367"/>
            <a:ext cx="1179510" cy="19213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vCenter server</a:t>
            </a:r>
          </a:p>
        </p:txBody>
      </p:sp>
      <p:sp>
        <p:nvSpPr>
          <p:cNvPr id="17" name="TextBox 16">
            <a:extLst>
              <a:ext uri="{FF2B5EF4-FFF2-40B4-BE49-F238E27FC236}">
                <a16:creationId xmlns:a16="http://schemas.microsoft.com/office/drawing/2014/main" id="{50F50BBB-8DE2-4C5B-AED3-27F73B54FD67}"/>
              </a:ext>
              <a:ext uri="{C183D7F6-B498-43B3-948B-1728B52AA6E4}">
                <adec:decorative xmlns:adec="http://schemas.microsoft.com/office/drawing/2017/decorative" val="1"/>
              </a:ext>
            </a:extLst>
          </p:cNvPr>
          <p:cNvSpPr txBox="1"/>
          <p:nvPr/>
        </p:nvSpPr>
        <p:spPr>
          <a:xfrm>
            <a:off x="7946649" y="5909479"/>
            <a:ext cx="1179510" cy="19213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vCenter server</a:t>
            </a:r>
          </a:p>
        </p:txBody>
      </p:sp>
      <p:sp>
        <p:nvSpPr>
          <p:cNvPr id="19" name="TextBox 18">
            <a:extLst>
              <a:ext uri="{FF2B5EF4-FFF2-40B4-BE49-F238E27FC236}">
                <a16:creationId xmlns:a16="http://schemas.microsoft.com/office/drawing/2014/main" id="{17854FBD-4A01-4402-B546-3F6A92B8B5BA}"/>
              </a:ext>
              <a:ext uri="{C183D7F6-B498-43B3-948B-1728B52AA6E4}">
                <adec:decorative xmlns:adec="http://schemas.microsoft.com/office/drawing/2017/decorative" val="1"/>
              </a:ext>
            </a:extLst>
          </p:cNvPr>
          <p:cNvSpPr txBox="1"/>
          <p:nvPr/>
        </p:nvSpPr>
        <p:spPr>
          <a:xfrm>
            <a:off x="10306573" y="5934874"/>
            <a:ext cx="1179510" cy="19213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vCenter server</a:t>
            </a:r>
          </a:p>
        </p:txBody>
      </p:sp>
      <p:sp>
        <p:nvSpPr>
          <p:cNvPr id="108" name="TextBox 107">
            <a:extLst>
              <a:ext uri="{FF2B5EF4-FFF2-40B4-BE49-F238E27FC236}">
                <a16:creationId xmlns:a16="http://schemas.microsoft.com/office/drawing/2014/main" id="{BEAE983C-448E-4F57-ACEA-A55630333795}"/>
              </a:ext>
              <a:ext uri="{C183D7F6-B498-43B3-948B-1728B52AA6E4}">
                <adec:decorative xmlns:adec="http://schemas.microsoft.com/office/drawing/2017/decorative" val="1"/>
              </a:ext>
            </a:extLst>
          </p:cNvPr>
          <p:cNvSpPr txBox="1"/>
          <p:nvPr/>
        </p:nvSpPr>
        <p:spPr>
          <a:xfrm>
            <a:off x="5010952" y="2455446"/>
            <a:ext cx="1719373" cy="19213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Azure Migrate Project</a:t>
            </a:r>
          </a:p>
        </p:txBody>
      </p:sp>
      <p:cxnSp>
        <p:nvCxnSpPr>
          <p:cNvPr id="110" name="Straight Connector 109">
            <a:extLst>
              <a:ext uri="{FF2B5EF4-FFF2-40B4-BE49-F238E27FC236}">
                <a16:creationId xmlns:a16="http://schemas.microsoft.com/office/drawing/2014/main" id="{5ACFEC34-56AF-4913-B46F-33A2713A1A00}"/>
              </a:ext>
              <a:ext uri="{C183D7F6-B498-43B3-948B-1728B52AA6E4}">
                <adec:decorative xmlns:adec="http://schemas.microsoft.com/office/drawing/2017/decorative" val="1"/>
              </a:ext>
            </a:extLst>
          </p:cNvPr>
          <p:cNvCxnSpPr/>
          <p:nvPr/>
        </p:nvCxnSpPr>
        <p:spPr>
          <a:xfrm flipV="1">
            <a:off x="2153722" y="2455445"/>
            <a:ext cx="2733091" cy="2453232"/>
          </a:xfrm>
          <a:prstGeom prst="line">
            <a:avLst/>
          </a:prstGeom>
          <a:ln w="19050">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D8CD783-60B7-4137-A9CB-7DA741FC80D9}"/>
              </a:ext>
              <a:ext uri="{C183D7F6-B498-43B3-948B-1728B52AA6E4}">
                <adec:decorative xmlns:adec="http://schemas.microsoft.com/office/drawing/2017/decorative" val="1"/>
              </a:ext>
            </a:extLst>
          </p:cNvPr>
          <p:cNvCxnSpPr>
            <a:cxnSpLocks/>
          </p:cNvCxnSpPr>
          <p:nvPr/>
        </p:nvCxnSpPr>
        <p:spPr>
          <a:xfrm flipH="1" flipV="1">
            <a:off x="6335794" y="2643788"/>
            <a:ext cx="357538" cy="2407374"/>
          </a:xfrm>
          <a:prstGeom prst="line">
            <a:avLst/>
          </a:prstGeom>
          <a:ln w="19050">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1BA3077-A13C-4E6F-9E9C-29A0F960DB57}"/>
              </a:ext>
              <a:ext uri="{C183D7F6-B498-43B3-948B-1728B52AA6E4}">
                <adec:decorative xmlns:adec="http://schemas.microsoft.com/office/drawing/2017/decorative" val="1"/>
              </a:ext>
            </a:extLst>
          </p:cNvPr>
          <p:cNvCxnSpPr>
            <a:cxnSpLocks/>
          </p:cNvCxnSpPr>
          <p:nvPr/>
        </p:nvCxnSpPr>
        <p:spPr>
          <a:xfrm flipV="1">
            <a:off x="4448084" y="2802670"/>
            <a:ext cx="700250" cy="2154697"/>
          </a:xfrm>
          <a:prstGeom prst="line">
            <a:avLst/>
          </a:prstGeom>
          <a:ln w="19050">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0DA798CD-B74C-4112-971F-02CBA0F634E3}"/>
              </a:ext>
              <a:ext uri="{C183D7F6-B498-43B3-948B-1728B52AA6E4}">
                <adec:decorative xmlns:adec="http://schemas.microsoft.com/office/drawing/2017/decorative" val="1"/>
              </a:ext>
            </a:extLst>
          </p:cNvPr>
          <p:cNvCxnSpPr>
            <a:cxnSpLocks/>
          </p:cNvCxnSpPr>
          <p:nvPr/>
        </p:nvCxnSpPr>
        <p:spPr>
          <a:xfrm flipH="1" flipV="1">
            <a:off x="6550444" y="2335762"/>
            <a:ext cx="2552927" cy="2621607"/>
          </a:xfrm>
          <a:prstGeom prst="line">
            <a:avLst/>
          </a:prstGeom>
          <a:ln w="19050">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8823A47-73CD-47A2-A89F-2F18F4A8BE80}"/>
              </a:ext>
              <a:ext uri="{C183D7F6-B498-43B3-948B-1728B52AA6E4}">
                <adec:decorative xmlns:adec="http://schemas.microsoft.com/office/drawing/2017/decorative" val="1"/>
              </a:ext>
            </a:extLst>
          </p:cNvPr>
          <p:cNvCxnSpPr>
            <a:cxnSpLocks/>
          </p:cNvCxnSpPr>
          <p:nvPr/>
        </p:nvCxnSpPr>
        <p:spPr>
          <a:xfrm flipH="1" flipV="1">
            <a:off x="6362864" y="1878075"/>
            <a:ext cx="4992062" cy="3128392"/>
          </a:xfrm>
          <a:prstGeom prst="line">
            <a:avLst/>
          </a:prstGeom>
          <a:ln w="19050">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2" name="Title 1">
            <a:extLst>
              <a:ext uri="{FF2B5EF4-FFF2-40B4-BE49-F238E27FC236}">
                <a16:creationId xmlns:a16="http://schemas.microsoft.com/office/drawing/2014/main" id="{11BECBF1-BCCD-473D-8107-C77C8EAF2AA8}"/>
              </a:ext>
            </a:extLst>
          </p:cNvPr>
          <p:cNvSpPr txBox="1">
            <a:spLocks/>
          </p:cNvSpPr>
          <p:nvPr/>
        </p:nvSpPr>
        <p:spPr>
          <a:xfrm>
            <a:off x="494451" y="362600"/>
            <a:ext cx="11240527" cy="565027"/>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51304"/>
            <a:r>
              <a:rPr lang="en-GB" sz="3672" spc="-51" dirty="0">
                <a:solidFill>
                  <a:srgbClr val="000000"/>
                </a:solidFill>
                <a:latin typeface="Segoe UI Semibold"/>
              </a:rPr>
              <a:t>Customer Scenario - VMware</a:t>
            </a:r>
          </a:p>
        </p:txBody>
      </p:sp>
    </p:spTree>
    <p:extLst>
      <p:ext uri="{BB962C8B-B14F-4D97-AF65-F5344CB8AC3E}">
        <p14:creationId xmlns:p14="http://schemas.microsoft.com/office/powerpoint/2010/main" val="3438263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1"/>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110"/>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nodeType="afterEffect">
                                  <p:stCondLst>
                                    <p:cond delay="0"/>
                                  </p:stCondLst>
                                  <p:childTnLst>
                                    <p:set>
                                      <p:cBhvr>
                                        <p:cTn id="26" dur="1" fill="hold">
                                          <p:stCondLst>
                                            <p:cond delay="0"/>
                                          </p:stCondLst>
                                        </p:cTn>
                                        <p:tgtEl>
                                          <p:spTgt spid="116"/>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0"/>
                                          </p:stCondLst>
                                        </p:cTn>
                                        <p:tgtEl>
                                          <p:spTgt spid="112"/>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nodeType="afterEffect">
                                  <p:stCondLst>
                                    <p:cond delay="0"/>
                                  </p:stCondLst>
                                  <p:childTnLst>
                                    <p:set>
                                      <p:cBhvr>
                                        <p:cTn id="32" dur="1" fill="hold">
                                          <p:stCondLst>
                                            <p:cond delay="0"/>
                                          </p:stCondLst>
                                        </p:cTn>
                                        <p:tgtEl>
                                          <p:spTgt spid="121"/>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nodeType="afterEffect">
                                  <p:stCondLst>
                                    <p:cond delay="0"/>
                                  </p:stCondLst>
                                  <p:childTnLst>
                                    <p:set>
                                      <p:cBhvr>
                                        <p:cTn id="35"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23270-6367-4AC6-AA4D-F1E2A7F47FC0}"/>
              </a:ext>
            </a:extLst>
          </p:cNvPr>
          <p:cNvSpPr>
            <a:spLocks noGrp="1"/>
          </p:cNvSpPr>
          <p:nvPr>
            <p:ph type="title"/>
          </p:nvPr>
        </p:nvSpPr>
        <p:spPr/>
        <p:txBody>
          <a:bodyPr/>
          <a:lstStyle/>
          <a:p>
            <a:r>
              <a:rPr lang="en-GB" dirty="0"/>
              <a:t>Customer Scenario – older servers</a:t>
            </a:r>
          </a:p>
        </p:txBody>
      </p:sp>
      <p:pic>
        <p:nvPicPr>
          <p:cNvPr id="6" name="Graphic 5" descr="Server icon">
            <a:extLst>
              <a:ext uri="{FF2B5EF4-FFF2-40B4-BE49-F238E27FC236}">
                <a16:creationId xmlns:a16="http://schemas.microsoft.com/office/drawing/2014/main" id="{CBCEB731-4497-4288-95F4-ED2D49EB32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8098" y="1814042"/>
            <a:ext cx="1548511" cy="1548511"/>
          </a:xfrm>
          <a:prstGeom prst="rect">
            <a:avLst/>
          </a:prstGeom>
        </p:spPr>
      </p:pic>
      <p:pic>
        <p:nvPicPr>
          <p:cNvPr id="8" name="Graphic 7" descr="Server icon">
            <a:extLst>
              <a:ext uri="{FF2B5EF4-FFF2-40B4-BE49-F238E27FC236}">
                <a16:creationId xmlns:a16="http://schemas.microsoft.com/office/drawing/2014/main" id="{FC499612-2FE5-431B-BB25-0E99FE16FB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72828" y="3288396"/>
            <a:ext cx="1548511" cy="1548511"/>
          </a:xfrm>
          <a:prstGeom prst="rect">
            <a:avLst/>
          </a:prstGeom>
        </p:spPr>
      </p:pic>
      <p:pic>
        <p:nvPicPr>
          <p:cNvPr id="10" name="Graphic 9" descr="Server icon">
            <a:extLst>
              <a:ext uri="{FF2B5EF4-FFF2-40B4-BE49-F238E27FC236}">
                <a16:creationId xmlns:a16="http://schemas.microsoft.com/office/drawing/2014/main" id="{764EBBC6-6CB7-42BE-9FCE-F37EDCF336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27853" y="4539316"/>
            <a:ext cx="1548511" cy="1548511"/>
          </a:xfrm>
          <a:prstGeom prst="rect">
            <a:avLst/>
          </a:prstGeom>
        </p:spPr>
      </p:pic>
      <p:pic>
        <p:nvPicPr>
          <p:cNvPr id="12" name="Graphic 11" descr="Server icon">
            <a:extLst>
              <a:ext uri="{FF2B5EF4-FFF2-40B4-BE49-F238E27FC236}">
                <a16:creationId xmlns:a16="http://schemas.microsoft.com/office/drawing/2014/main" id="{9C85FDB5-0EE4-46FD-8E91-1185F01FCA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82700" y="2119728"/>
            <a:ext cx="1548511" cy="1548511"/>
          </a:xfrm>
          <a:prstGeom prst="rect">
            <a:avLst/>
          </a:prstGeom>
        </p:spPr>
      </p:pic>
      <p:pic>
        <p:nvPicPr>
          <p:cNvPr id="14" name="Graphic 13" descr="Server icon">
            <a:extLst>
              <a:ext uri="{FF2B5EF4-FFF2-40B4-BE49-F238E27FC236}">
                <a16:creationId xmlns:a16="http://schemas.microsoft.com/office/drawing/2014/main" id="{138189DA-AF27-4A11-8EA7-DD95AC7546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11601" y="4084023"/>
            <a:ext cx="1548511" cy="1548511"/>
          </a:xfrm>
          <a:prstGeom prst="rect">
            <a:avLst/>
          </a:prstGeom>
        </p:spPr>
      </p:pic>
      <p:pic>
        <p:nvPicPr>
          <p:cNvPr id="16" name="Graphic 15" descr="Server icon">
            <a:extLst>
              <a:ext uri="{FF2B5EF4-FFF2-40B4-BE49-F238E27FC236}">
                <a16:creationId xmlns:a16="http://schemas.microsoft.com/office/drawing/2014/main" id="{3007D179-FDA7-42BC-AF8A-6C5241C85F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90325" y="1948751"/>
            <a:ext cx="1548511" cy="1548511"/>
          </a:xfrm>
          <a:prstGeom prst="rect">
            <a:avLst/>
          </a:prstGeom>
        </p:spPr>
      </p:pic>
      <p:pic>
        <p:nvPicPr>
          <p:cNvPr id="18" name="Graphic 17" descr="Server icon">
            <a:extLst>
              <a:ext uri="{FF2B5EF4-FFF2-40B4-BE49-F238E27FC236}">
                <a16:creationId xmlns:a16="http://schemas.microsoft.com/office/drawing/2014/main" id="{AC416BF0-A377-4099-97CF-69BFBC7955F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38836" y="4269897"/>
            <a:ext cx="1548511" cy="1548511"/>
          </a:xfrm>
          <a:prstGeom prst="rect">
            <a:avLst/>
          </a:prstGeom>
        </p:spPr>
      </p:pic>
    </p:spTree>
    <p:extLst>
      <p:ext uri="{BB962C8B-B14F-4D97-AF65-F5344CB8AC3E}">
        <p14:creationId xmlns:p14="http://schemas.microsoft.com/office/powerpoint/2010/main" val="1017225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23270-6367-4AC6-AA4D-F1E2A7F47FC0}"/>
              </a:ext>
            </a:extLst>
          </p:cNvPr>
          <p:cNvSpPr>
            <a:spLocks noGrp="1"/>
          </p:cNvSpPr>
          <p:nvPr>
            <p:ph type="title"/>
          </p:nvPr>
        </p:nvSpPr>
        <p:spPr>
          <a:xfrm>
            <a:off x="784169" y="-1439454"/>
            <a:ext cx="11240527" cy="565027"/>
          </a:xfrm>
        </p:spPr>
        <p:txBody>
          <a:bodyPr/>
          <a:lstStyle/>
          <a:p>
            <a:r>
              <a:rPr lang="en-GB" dirty="0"/>
              <a:t>Customer Scenario – older servers answer	</a:t>
            </a:r>
          </a:p>
        </p:txBody>
      </p:sp>
      <p:pic>
        <p:nvPicPr>
          <p:cNvPr id="4" name="Picture 3" descr="Microsoft Docs screenshot">
            <a:extLst>
              <a:ext uri="{FF2B5EF4-FFF2-40B4-BE49-F238E27FC236}">
                <a16:creationId xmlns:a16="http://schemas.microsoft.com/office/drawing/2014/main" id="{E44AF6BE-68C8-4A22-B597-6A2E487D9E94}"/>
              </a:ext>
            </a:extLst>
          </p:cNvPr>
          <p:cNvPicPr>
            <a:picLocks noChangeAspect="1"/>
          </p:cNvPicPr>
          <p:nvPr/>
        </p:nvPicPr>
        <p:blipFill>
          <a:blip r:embed="rId3"/>
          <a:stretch>
            <a:fillRect/>
          </a:stretch>
        </p:blipFill>
        <p:spPr>
          <a:xfrm>
            <a:off x="2601808" y="1222475"/>
            <a:ext cx="7605251" cy="5080369"/>
          </a:xfrm>
          <a:prstGeom prst="rect">
            <a:avLst/>
          </a:prstGeom>
        </p:spPr>
      </p:pic>
      <p:sp>
        <p:nvSpPr>
          <p:cNvPr id="5" name="Title 1">
            <a:extLst>
              <a:ext uri="{FF2B5EF4-FFF2-40B4-BE49-F238E27FC236}">
                <a16:creationId xmlns:a16="http://schemas.microsoft.com/office/drawing/2014/main" id="{F0B35BD0-89FF-41EA-8249-0F00F749C4BE}"/>
              </a:ext>
            </a:extLst>
          </p:cNvPr>
          <p:cNvSpPr txBox="1">
            <a:spLocks/>
          </p:cNvSpPr>
          <p:nvPr/>
        </p:nvSpPr>
        <p:spPr>
          <a:xfrm>
            <a:off x="597974" y="409167"/>
            <a:ext cx="11240527" cy="565027"/>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51304"/>
            <a:r>
              <a:rPr lang="en-GB" sz="3672" spc="-51" dirty="0">
                <a:solidFill>
                  <a:srgbClr val="000000"/>
                </a:solidFill>
                <a:latin typeface="Segoe UI Semibold"/>
              </a:rPr>
              <a:t>Customer Scenario – older servers 	</a:t>
            </a:r>
          </a:p>
        </p:txBody>
      </p:sp>
    </p:spTree>
    <p:extLst>
      <p:ext uri="{BB962C8B-B14F-4D97-AF65-F5344CB8AC3E}">
        <p14:creationId xmlns:p14="http://schemas.microsoft.com/office/powerpoint/2010/main" val="3335027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43992-AE34-438D-9794-F7740E63A5CC}"/>
              </a:ext>
            </a:extLst>
          </p:cNvPr>
          <p:cNvSpPr>
            <a:spLocks noGrp="1"/>
          </p:cNvSpPr>
          <p:nvPr>
            <p:ph type="title"/>
          </p:nvPr>
        </p:nvSpPr>
        <p:spPr>
          <a:xfrm>
            <a:off x="600855" y="600687"/>
            <a:ext cx="4241144" cy="2585706"/>
          </a:xfrm>
        </p:spPr>
        <p:txBody>
          <a:bodyPr vert="horz" wrap="square" lIns="0" tIns="0" rIns="0" bIns="0" rtlCol="0" anchor="b">
            <a:normAutofit/>
          </a:bodyPr>
          <a:lstStyle/>
          <a:p>
            <a:r>
              <a:rPr lang="en-US" dirty="0"/>
              <a:t>Customer Question</a:t>
            </a:r>
          </a:p>
        </p:txBody>
      </p:sp>
      <p:sp>
        <p:nvSpPr>
          <p:cNvPr id="3" name="TextBox 2">
            <a:extLst>
              <a:ext uri="{FF2B5EF4-FFF2-40B4-BE49-F238E27FC236}">
                <a16:creationId xmlns:a16="http://schemas.microsoft.com/office/drawing/2014/main" id="{420B9F83-1A66-440D-8D84-3DA7DFDFC500}"/>
              </a:ext>
            </a:extLst>
          </p:cNvPr>
          <p:cNvSpPr txBox="1"/>
          <p:nvPr/>
        </p:nvSpPr>
        <p:spPr>
          <a:xfrm>
            <a:off x="596712" y="3605923"/>
            <a:ext cx="4245288" cy="2787914"/>
          </a:xfrm>
          <a:prstGeom prst="rect">
            <a:avLst/>
          </a:prstGeom>
        </p:spPr>
        <p:txBody>
          <a:bodyPr vert="horz" wrap="square" lIns="0" tIns="0" rIns="0" bIns="0" rtlCol="0">
            <a:normAutofit/>
          </a:bodyPr>
          <a:lstStyle/>
          <a:p>
            <a:pPr algn="ctr" defTabSz="951304">
              <a:spcBef>
                <a:spcPct val="20000"/>
              </a:spcBef>
              <a:buSzPct val="90000"/>
            </a:pPr>
            <a:r>
              <a:rPr lang="en-US" sz="3672" dirty="0">
                <a:gradFill>
                  <a:gsLst>
                    <a:gs pos="1250">
                      <a:srgbClr val="000000"/>
                    </a:gs>
                    <a:gs pos="100000">
                      <a:srgbClr val="000000"/>
                    </a:gs>
                  </a:gsLst>
                  <a:lin ang="5400000" scaled="0"/>
                </a:gradFill>
                <a:latin typeface="Segoe UI"/>
                <a:cs typeface="Segoe UI" panose="020B0502040204020203" pitchFamily="34" charset="0"/>
              </a:rPr>
              <a:t>Azure Migrate</a:t>
            </a:r>
          </a:p>
          <a:p>
            <a:pPr algn="ctr" defTabSz="951304">
              <a:spcBef>
                <a:spcPct val="20000"/>
              </a:spcBef>
              <a:buSzPct val="90000"/>
            </a:pPr>
            <a:r>
              <a:rPr lang="en-US" sz="3672" dirty="0">
                <a:gradFill>
                  <a:gsLst>
                    <a:gs pos="1250">
                      <a:srgbClr val="000000"/>
                    </a:gs>
                    <a:gs pos="100000">
                      <a:srgbClr val="000000"/>
                    </a:gs>
                  </a:gsLst>
                  <a:lin ang="5400000" scaled="0"/>
                </a:gradFill>
                <a:latin typeface="Segoe UI"/>
                <a:cs typeface="Segoe UI" panose="020B0502040204020203" pitchFamily="34" charset="0"/>
              </a:rPr>
              <a:t>or</a:t>
            </a:r>
          </a:p>
          <a:p>
            <a:pPr algn="ctr" defTabSz="951304">
              <a:spcBef>
                <a:spcPct val="20000"/>
              </a:spcBef>
              <a:buSzPct val="90000"/>
            </a:pPr>
            <a:r>
              <a:rPr lang="en-US" sz="3672" dirty="0">
                <a:gradFill>
                  <a:gsLst>
                    <a:gs pos="1250">
                      <a:srgbClr val="000000"/>
                    </a:gs>
                    <a:gs pos="100000">
                      <a:srgbClr val="000000"/>
                    </a:gs>
                  </a:gsLst>
                  <a:lin ang="5400000" scaled="0"/>
                </a:gradFill>
                <a:latin typeface="Segoe UI"/>
                <a:cs typeface="Segoe UI" panose="020B0502040204020203" pitchFamily="34" charset="0"/>
              </a:rPr>
              <a:t>Azure Site Recovery</a:t>
            </a:r>
          </a:p>
        </p:txBody>
      </p:sp>
      <p:pic>
        <p:nvPicPr>
          <p:cNvPr id="7" name="Picture 4" descr="Many question marks on black background">
            <a:extLst>
              <a:ext uri="{FF2B5EF4-FFF2-40B4-BE49-F238E27FC236}">
                <a16:creationId xmlns:a16="http://schemas.microsoft.com/office/drawing/2014/main" id="{9DF15D10-8953-45F8-9DFB-76CA1980BD88}"/>
              </a:ext>
            </a:extLst>
          </p:cNvPr>
          <p:cNvPicPr>
            <a:picLocks noChangeAspect="1"/>
          </p:cNvPicPr>
          <p:nvPr/>
        </p:nvPicPr>
        <p:blipFill rotWithShape="1">
          <a:blip r:embed="rId2"/>
          <a:srcRect l="38999" r="2" b="2"/>
          <a:stretch/>
        </p:blipFill>
        <p:spPr>
          <a:xfrm>
            <a:off x="5441068" y="10"/>
            <a:ext cx="6994525" cy="6994515"/>
          </a:xfrm>
          <a:prstGeom prst="rect">
            <a:avLst/>
          </a:prstGeom>
          <a:noFill/>
        </p:spPr>
      </p:pic>
    </p:spTree>
    <p:extLst>
      <p:ext uri="{BB962C8B-B14F-4D97-AF65-F5344CB8AC3E}">
        <p14:creationId xmlns:p14="http://schemas.microsoft.com/office/powerpoint/2010/main" val="1860417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8C084-1122-4977-98F9-FDB576F1C75B}"/>
              </a:ext>
              <a:ext uri="{C183D7F6-B498-43B3-948B-1728B52AA6E4}">
                <adec:decorative xmlns:adec="http://schemas.microsoft.com/office/drawing/2017/decorative" val="1"/>
              </a:ext>
            </a:extLst>
          </p:cNvPr>
          <p:cNvSpPr txBox="1">
            <a:spLocks/>
          </p:cNvSpPr>
          <p:nvPr/>
        </p:nvSpPr>
        <p:spPr>
          <a:xfrm>
            <a:off x="602448" y="-993627"/>
            <a:ext cx="11234682" cy="564867"/>
          </a:xfrm>
          <a:prstGeom prst="rect">
            <a:avLst/>
          </a:prstGeom>
        </p:spPr>
        <p:txBody>
          <a:bodyPr vert="horz" wrap="square" lIns="0" tIns="91414" rIns="146262" bIns="91414"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418">
              <a:lnSpc>
                <a:spcPct val="100000"/>
              </a:lnSpc>
              <a:spcBef>
                <a:spcPts val="0"/>
              </a:spcBef>
              <a:defRPr/>
            </a:pPr>
            <a:endParaRPr lang="en-US" sz="1800" i="1" spc="-51" dirty="0">
              <a:solidFill>
                <a:prstClr val="black"/>
              </a:solidFill>
              <a:latin typeface="Segoe UI"/>
            </a:endParaRPr>
          </a:p>
        </p:txBody>
      </p:sp>
      <p:sp>
        <p:nvSpPr>
          <p:cNvPr id="5" name="Title 4">
            <a:extLst>
              <a:ext uri="{FF2B5EF4-FFF2-40B4-BE49-F238E27FC236}">
                <a16:creationId xmlns:a16="http://schemas.microsoft.com/office/drawing/2014/main" id="{14296C5F-5A64-5348-BC48-79A718FCFB0A}"/>
              </a:ext>
            </a:extLst>
          </p:cNvPr>
          <p:cNvSpPr>
            <a:spLocks noGrp="1"/>
          </p:cNvSpPr>
          <p:nvPr>
            <p:ph type="title"/>
          </p:nvPr>
        </p:nvSpPr>
        <p:spPr>
          <a:xfrm>
            <a:off x="465954" y="441765"/>
            <a:ext cx="11528949" cy="565027"/>
          </a:xfrm>
        </p:spPr>
        <p:txBody>
          <a:bodyPr/>
          <a:lstStyle/>
          <a:p>
            <a:r>
              <a:rPr lang="en-US" dirty="0"/>
              <a:t>Migration: Overview</a:t>
            </a:r>
          </a:p>
        </p:txBody>
      </p:sp>
      <p:sp>
        <p:nvSpPr>
          <p:cNvPr id="6" name="Text Placeholder 5">
            <a:extLst>
              <a:ext uri="{FF2B5EF4-FFF2-40B4-BE49-F238E27FC236}">
                <a16:creationId xmlns:a16="http://schemas.microsoft.com/office/drawing/2014/main" id="{16FE1343-842C-D846-A037-76916CF9466B}"/>
              </a:ext>
            </a:extLst>
          </p:cNvPr>
          <p:cNvSpPr>
            <a:spLocks noGrp="1"/>
          </p:cNvSpPr>
          <p:nvPr>
            <p:ph type="body" sz="quarter" idx="10"/>
          </p:nvPr>
        </p:nvSpPr>
        <p:spPr>
          <a:xfrm>
            <a:off x="465954" y="1014513"/>
            <a:ext cx="11885509" cy="307756"/>
          </a:xfrm>
        </p:spPr>
        <p:txBody>
          <a:bodyPr/>
          <a:lstStyle/>
          <a:p>
            <a:r>
              <a:rPr lang="en-US" dirty="0"/>
              <a:t>Azure Migrate: Server migration vs Azure Site Recovery</a:t>
            </a:r>
          </a:p>
        </p:txBody>
      </p:sp>
      <p:graphicFrame>
        <p:nvGraphicFramePr>
          <p:cNvPr id="10" name="Table 4">
            <a:extLst>
              <a:ext uri="{FF2B5EF4-FFF2-40B4-BE49-F238E27FC236}">
                <a16:creationId xmlns:a16="http://schemas.microsoft.com/office/drawing/2014/main" id="{EB30EF1D-7746-FB4A-A92F-EE0A4775D83F}"/>
              </a:ext>
            </a:extLst>
          </p:cNvPr>
          <p:cNvGraphicFramePr>
            <a:graphicFrameLocks noGrp="1"/>
          </p:cNvGraphicFramePr>
          <p:nvPr/>
        </p:nvGraphicFramePr>
        <p:xfrm>
          <a:off x="465954" y="1503164"/>
          <a:ext cx="11420442" cy="4538434"/>
        </p:xfrm>
        <a:graphic>
          <a:graphicData uri="http://schemas.openxmlformats.org/drawingml/2006/table">
            <a:tbl>
              <a:tblPr firstRow="1" bandRow="1">
                <a:tableStyleId>{FABFCF23-3B69-468F-B69F-88F6DE6A72F2}</a:tableStyleId>
              </a:tblPr>
              <a:tblGrid>
                <a:gridCol w="3126022">
                  <a:extLst>
                    <a:ext uri="{9D8B030D-6E8A-4147-A177-3AD203B41FA5}">
                      <a16:colId xmlns:a16="http://schemas.microsoft.com/office/drawing/2014/main" val="2875081745"/>
                    </a:ext>
                  </a:extLst>
                </a:gridCol>
                <a:gridCol w="4147210">
                  <a:extLst>
                    <a:ext uri="{9D8B030D-6E8A-4147-A177-3AD203B41FA5}">
                      <a16:colId xmlns:a16="http://schemas.microsoft.com/office/drawing/2014/main" val="1574648769"/>
                    </a:ext>
                  </a:extLst>
                </a:gridCol>
                <a:gridCol w="4147210">
                  <a:extLst>
                    <a:ext uri="{9D8B030D-6E8A-4147-A177-3AD203B41FA5}">
                      <a16:colId xmlns:a16="http://schemas.microsoft.com/office/drawing/2014/main" val="3694781822"/>
                    </a:ext>
                  </a:extLst>
                </a:gridCol>
              </a:tblGrid>
              <a:tr h="451336">
                <a:tc>
                  <a:txBody>
                    <a:bodyPr/>
                    <a:lstStyle/>
                    <a:p>
                      <a:pPr marL="0" marR="0" algn="l" defTabSz="914400" rtl="0" eaLnBrk="1" fontAlgn="b" latinLnBrk="0" hangingPunct="1">
                        <a:lnSpc>
                          <a:spcPct val="107000"/>
                        </a:lnSpc>
                        <a:spcBef>
                          <a:spcPts val="0"/>
                        </a:spcBef>
                        <a:spcAft>
                          <a:spcPts val="0"/>
                        </a:spcAft>
                      </a:pPr>
                      <a:endParaRPr lang="en-US" sz="1600" kern="1200" dirty="0">
                        <a:solidFill>
                          <a:schemeClr val="bg1"/>
                        </a:solidFill>
                        <a:effectLst/>
                        <a:latin typeface="+mn-lt"/>
                        <a:ea typeface="+mn-ea"/>
                        <a:cs typeface="+mn-cs"/>
                      </a:endParaRPr>
                    </a:p>
                  </a:txBody>
                  <a:tcPr marL="97132" marR="0" marT="0" marB="0" anchor="ctr">
                    <a:lnL w="12700" cmpd="sng">
                      <a:noFill/>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l" defTabSz="914400" rtl="0" eaLnBrk="1" latinLnBrk="0" hangingPunct="1">
                        <a:lnSpc>
                          <a:spcPct val="107000"/>
                        </a:lnSpc>
                        <a:spcBef>
                          <a:spcPts val="0"/>
                        </a:spcBef>
                        <a:spcAft>
                          <a:spcPts val="0"/>
                        </a:spcAft>
                      </a:pPr>
                      <a:r>
                        <a:rPr lang="en-US" sz="1600" kern="1200" dirty="0">
                          <a:solidFill>
                            <a:schemeClr val="tx1"/>
                          </a:solidFill>
                          <a:effectLst/>
                          <a:latin typeface="+mn-lt"/>
                          <a:ea typeface="+mn-ea"/>
                          <a:cs typeface="+mn-cs"/>
                        </a:rPr>
                        <a:t>Azure Migrate: Server migration</a:t>
                      </a:r>
                    </a:p>
                  </a:txBody>
                  <a:tcPr marL="93247" marR="93247" marT="46623" marB="466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dirty="0">
                          <a:solidFill>
                            <a:schemeClr val="tx1"/>
                          </a:solidFill>
                          <a:effectLst/>
                          <a:latin typeface="+mn-lt"/>
                          <a:ea typeface="+mn-ea"/>
                          <a:cs typeface="+mn-cs"/>
                        </a:rPr>
                        <a:t>Azure Site Recovery</a:t>
                      </a:r>
                    </a:p>
                  </a:txBody>
                  <a:tcPr marL="93247" marR="93247" marT="46623" marB="46623" anchor="ctr">
                    <a:lnL w="19050" cap="flat" cmpd="sng" algn="ctr">
                      <a:noFill/>
                      <a:prstDash val="solid"/>
                      <a:round/>
                      <a:headEnd type="none" w="med" len="med"/>
                      <a:tailEnd type="none" w="med" len="med"/>
                    </a:lnL>
                    <a:lnR w="12700" cmpd="sng">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310853">
                <a:tc>
                  <a:txBody>
                    <a:bodyPr/>
                    <a:lstStyle/>
                    <a:p>
                      <a:pPr marL="0" marR="0" algn="l" defTabSz="896354" rtl="0" eaLnBrk="1" fontAlgn="b" latinLnBrk="0" hangingPunct="1">
                        <a:lnSpc>
                          <a:spcPct val="107000"/>
                        </a:lnSpc>
                        <a:spcBef>
                          <a:spcPts val="0"/>
                        </a:spcBef>
                        <a:spcAft>
                          <a:spcPts val="0"/>
                        </a:spcAft>
                      </a:pPr>
                      <a:r>
                        <a:rPr lang="en-US" sz="1400" kern="1200" dirty="0">
                          <a:solidFill>
                            <a:schemeClr val="bg1"/>
                          </a:solidFill>
                          <a:latin typeface="Segoe UI Semibold (Headings)"/>
                          <a:ea typeface="+mn-ea"/>
                          <a:cs typeface="Segoe UI Semilight" panose="020B0402040204020203" pitchFamily="34" charset="0"/>
                        </a:rPr>
                        <a:t>Scenario</a:t>
                      </a:r>
                    </a:p>
                  </a:txBody>
                  <a:tcPr marL="97132"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Purpose-built for server migration to Azure</a:t>
                      </a:r>
                    </a:p>
                  </a:txBody>
                  <a:tcPr marL="93247" marR="93247" marT="46623" marB="46623">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Built for disaster recovery (DR) for servers</a:t>
                      </a:r>
                    </a:p>
                  </a:txBody>
                  <a:tcPr marL="93247" marR="93247" marT="46623" marB="46623">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576089">
                <a:tc>
                  <a:txBody>
                    <a:bodyPr/>
                    <a:lstStyle/>
                    <a:p>
                      <a:pPr marL="0" marR="0" algn="l" defTabSz="896354" rtl="0" eaLnBrk="1" fontAlgn="b" latinLnBrk="0" hangingPunct="1">
                        <a:lnSpc>
                          <a:spcPct val="107000"/>
                        </a:lnSpc>
                        <a:spcBef>
                          <a:spcPts val="0"/>
                        </a:spcBef>
                        <a:spcAft>
                          <a:spcPts val="0"/>
                        </a:spcAft>
                      </a:pPr>
                      <a:r>
                        <a:rPr lang="en-US" sz="1400" kern="1200" dirty="0">
                          <a:solidFill>
                            <a:schemeClr val="bg1"/>
                          </a:solidFill>
                          <a:latin typeface="Segoe UI Semibold (Headings)"/>
                          <a:ea typeface="+mn-ea"/>
                          <a:cs typeface="Segoe UI Semilight" panose="020B0402040204020203" pitchFamily="34" charset="0"/>
                        </a:rPr>
                        <a:t>Options</a:t>
                      </a:r>
                    </a:p>
                  </a:txBody>
                  <a:tcPr marL="97132"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Agentless for VMware &amp; Hyper-V</a:t>
                      </a:r>
                    </a:p>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Agent-based</a:t>
                      </a:r>
                    </a:p>
                  </a:txBody>
                  <a:tcPr marL="93247" marR="93247" marT="46623" marB="46623">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7000"/>
                        </a:lnSpc>
                        <a:spcBef>
                          <a:spcPts val="0"/>
                        </a:spcBef>
                        <a:spcAft>
                          <a:spcPts val="0"/>
                        </a:spcAft>
                        <a:buFont typeface="Arial" panose="020B0604020202020204" pitchFamily="34" charset="0"/>
                        <a:buNone/>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Agent-based (migrating with DR constructs)</a:t>
                      </a:r>
                    </a:p>
                  </a:txBody>
                  <a:tcPr marL="93247" marR="93247" marT="46623" marB="46623">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065900"/>
                  </a:ext>
                </a:extLst>
              </a:tr>
              <a:tr h="1007456">
                <a:tc>
                  <a:txBody>
                    <a:bodyPr/>
                    <a:lstStyle/>
                    <a:p>
                      <a:pPr marL="0" marR="0" algn="l" defTabSz="896354" rtl="0" eaLnBrk="1" fontAlgn="b" latinLnBrk="0" hangingPunct="1">
                        <a:lnSpc>
                          <a:spcPct val="107000"/>
                        </a:lnSpc>
                        <a:spcBef>
                          <a:spcPts val="0"/>
                        </a:spcBef>
                        <a:spcAft>
                          <a:spcPts val="0"/>
                        </a:spcAft>
                      </a:pPr>
                      <a:r>
                        <a:rPr lang="en-US" sz="1400" kern="1200" dirty="0">
                          <a:solidFill>
                            <a:schemeClr val="bg1"/>
                          </a:solidFill>
                          <a:latin typeface="Segoe UI Semibold (Headings)"/>
                          <a:ea typeface="+mn-ea"/>
                          <a:cs typeface="Segoe UI Semilight" panose="020B0402040204020203" pitchFamily="34" charset="0"/>
                        </a:rPr>
                        <a:t>Pricing</a:t>
                      </a:r>
                    </a:p>
                  </a:txBody>
                  <a:tcPr marL="97132"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Free tooling (migrate within 180 days per machine)</a:t>
                      </a:r>
                    </a:p>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Pay for only storage and network</a:t>
                      </a:r>
                    </a:p>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Compute charges for test migration </a:t>
                      </a:r>
                    </a:p>
                  </a:txBody>
                  <a:tcPr marL="93247" marR="93247" marT="46623" marB="46623">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7000"/>
                        </a:lnSpc>
                        <a:spcBef>
                          <a:spcPts val="0"/>
                        </a:spcBef>
                        <a:spcAft>
                          <a:spcPts val="0"/>
                        </a:spcAft>
                        <a:buFont typeface="Arial" panose="020B0604020202020204" pitchFamily="34" charset="0"/>
                        <a:buNone/>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Free tooling for 31 days (charges per server instance)</a:t>
                      </a:r>
                    </a:p>
                  </a:txBody>
                  <a:tcPr marL="93247" marR="93247" marT="46623" marB="46623">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8627381"/>
                  </a:ext>
                </a:extLst>
              </a:tr>
              <a:tr h="1240284">
                <a:tc>
                  <a:txBody>
                    <a:bodyPr/>
                    <a:lstStyle/>
                    <a:p>
                      <a:pPr marL="0" marR="0" algn="l" defTabSz="896354" rtl="0" eaLnBrk="1" fontAlgn="b" latinLnBrk="0" hangingPunct="1">
                        <a:lnSpc>
                          <a:spcPct val="107000"/>
                        </a:lnSpc>
                        <a:spcBef>
                          <a:spcPts val="0"/>
                        </a:spcBef>
                        <a:spcAft>
                          <a:spcPts val="0"/>
                        </a:spcAft>
                      </a:pPr>
                      <a:r>
                        <a:rPr lang="en-US" sz="1400" kern="1200" dirty="0">
                          <a:solidFill>
                            <a:schemeClr val="bg1"/>
                          </a:solidFill>
                          <a:latin typeface="Segoe UI Semibold (Headings)"/>
                          <a:ea typeface="+mn-ea"/>
                          <a:cs typeface="Segoe UI Semilight" panose="020B0402040204020203" pitchFamily="34" charset="0"/>
                        </a:rPr>
                        <a:t>Feature support</a:t>
                      </a:r>
                    </a:p>
                  </a:txBody>
                  <a:tcPr marL="97132"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Integrated end-to-end journey tracking</a:t>
                      </a:r>
                    </a:p>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Carry forward assessments for migration</a:t>
                      </a:r>
                    </a:p>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Migration centric features (custom resource naming, tagging, automatic Azure VM agent install etc.)</a:t>
                      </a:r>
                    </a:p>
                  </a:txBody>
                  <a:tcPr marL="93247" marR="93247" marT="46623" marB="46623">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7000"/>
                        </a:lnSpc>
                        <a:spcBef>
                          <a:spcPts val="0"/>
                        </a:spcBef>
                        <a:spcAft>
                          <a:spcPts val="0"/>
                        </a:spcAft>
                        <a:buFont typeface="Arial" panose="020B0604020202020204" pitchFamily="34" charset="0"/>
                        <a:buNone/>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Disaster recovery-centric features</a:t>
                      </a:r>
                    </a:p>
                  </a:txBody>
                  <a:tcPr marL="93247" marR="93247" marT="46623" marB="46623">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855667"/>
                  </a:ext>
                </a:extLst>
              </a:tr>
              <a:tr h="541802">
                <a:tc>
                  <a:txBody>
                    <a:bodyPr/>
                    <a:lstStyle/>
                    <a:p>
                      <a:pPr marL="0" marR="0" algn="l" defTabSz="896354" rtl="0" eaLnBrk="1" fontAlgn="b" latinLnBrk="0" hangingPunct="1">
                        <a:lnSpc>
                          <a:spcPct val="107000"/>
                        </a:lnSpc>
                        <a:spcBef>
                          <a:spcPts val="0"/>
                        </a:spcBef>
                        <a:spcAft>
                          <a:spcPts val="0"/>
                        </a:spcAft>
                      </a:pPr>
                      <a:r>
                        <a:rPr lang="en-US" sz="1400" kern="1200" dirty="0">
                          <a:solidFill>
                            <a:schemeClr val="bg1"/>
                          </a:solidFill>
                          <a:latin typeface="Segoe UI Semibold (Headings)"/>
                          <a:ea typeface="+mn-ea"/>
                          <a:cs typeface="Segoe UI Semilight" panose="020B0402040204020203" pitchFamily="34" charset="0"/>
                        </a:rPr>
                        <a:t>Recommended use</a:t>
                      </a:r>
                    </a:p>
                  </a:txBody>
                  <a:tcPr marL="97132"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Migration to Azure</a:t>
                      </a:r>
                    </a:p>
                  </a:txBody>
                  <a:tcPr marL="93247" marR="93247" marT="46623" marB="46623">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7000"/>
                        </a:lnSpc>
                        <a:spcBef>
                          <a:spcPts val="0"/>
                        </a:spcBef>
                        <a:spcAft>
                          <a:spcPts val="0"/>
                        </a:spcAft>
                        <a:buFont typeface="Arial" panose="020B0604020202020204" pitchFamily="34" charset="0"/>
                        <a:buNone/>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Disaster recovery of Azure VMs and for hybrid disaster recovery scenarios</a:t>
                      </a:r>
                    </a:p>
                  </a:txBody>
                  <a:tcPr marL="93247" marR="93247" marT="46623" marB="46623">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3102185"/>
                  </a:ext>
                </a:extLst>
              </a:tr>
              <a:tr h="410614">
                <a:tc>
                  <a:txBody>
                    <a:bodyPr/>
                    <a:lstStyle/>
                    <a:p>
                      <a:pPr marL="0" marR="0" algn="l" defTabSz="896354" rtl="0" eaLnBrk="1" fontAlgn="b" latinLnBrk="0" hangingPunct="1">
                        <a:lnSpc>
                          <a:spcPct val="107000"/>
                        </a:lnSpc>
                        <a:spcBef>
                          <a:spcPts val="0"/>
                        </a:spcBef>
                        <a:spcAft>
                          <a:spcPts val="0"/>
                        </a:spcAft>
                      </a:pPr>
                      <a:r>
                        <a:rPr lang="en-US" sz="1400" kern="1200" dirty="0">
                          <a:solidFill>
                            <a:schemeClr val="bg1"/>
                          </a:solidFill>
                          <a:latin typeface="Segoe UI Semibold (Headings)"/>
                          <a:ea typeface="+mn-ea"/>
                          <a:cs typeface="Segoe UI Semilight" panose="020B0402040204020203" pitchFamily="34" charset="0"/>
                        </a:rPr>
                        <a:t>Pricing</a:t>
                      </a:r>
                    </a:p>
                  </a:txBody>
                  <a:tcPr marL="97132"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Free</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Free for first 180 days</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956749"/>
                  </a:ext>
                </a:extLst>
              </a:tr>
            </a:tbl>
          </a:graphicData>
        </a:graphic>
      </p:graphicFrame>
      <p:sp>
        <p:nvSpPr>
          <p:cNvPr id="4" name="TextBox 3">
            <a:extLst>
              <a:ext uri="{FF2B5EF4-FFF2-40B4-BE49-F238E27FC236}">
                <a16:creationId xmlns:a16="http://schemas.microsoft.com/office/drawing/2014/main" id="{73CCDA69-EA04-41B1-8B78-F48A11C48AC6}"/>
              </a:ext>
            </a:extLst>
          </p:cNvPr>
          <p:cNvSpPr txBox="1"/>
          <p:nvPr/>
        </p:nvSpPr>
        <p:spPr>
          <a:xfrm>
            <a:off x="416689" y="6095631"/>
            <a:ext cx="11420442" cy="533375"/>
          </a:xfrm>
          <a:prstGeom prst="rect">
            <a:avLst/>
          </a:prstGeom>
          <a:noFill/>
        </p:spPr>
        <p:txBody>
          <a:bodyPr wrap="square" rtlCol="0">
            <a:spAutoFit/>
          </a:bodyPr>
          <a:lstStyle/>
          <a:p>
            <a:pPr defTabSz="932418"/>
            <a:r>
              <a:rPr lang="en-US" sz="1399" i="1" dirty="0">
                <a:solidFill>
                  <a:srgbClr val="505050">
                    <a:lumMod val="75000"/>
                  </a:srgbClr>
                </a:solidFill>
                <a:latin typeface="Segoe UI"/>
              </a:rPr>
              <a:t>Both tools share certain components. Recovery Services vault is used by Azure Migrate: Server Migration, Disaster Recovery, and Azure Backup.</a:t>
            </a:r>
          </a:p>
          <a:p>
            <a:pPr defTabSz="932418"/>
            <a:r>
              <a:rPr lang="en-US" sz="1399" i="1" dirty="0">
                <a:solidFill>
                  <a:srgbClr val="505050">
                    <a:lumMod val="75000"/>
                  </a:srgbClr>
                </a:solidFill>
                <a:latin typeface="Segoe UI"/>
              </a:rPr>
              <a:t>Common components are used for replication in the Hyper-V and agent-based replication scenarios.</a:t>
            </a:r>
          </a:p>
        </p:txBody>
      </p:sp>
    </p:spTree>
    <p:extLst>
      <p:ext uri="{BB962C8B-B14F-4D97-AF65-F5344CB8AC3E}">
        <p14:creationId xmlns:p14="http://schemas.microsoft.com/office/powerpoint/2010/main" val="3969780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43992-AE34-438D-9794-F7740E63A5CC}"/>
              </a:ext>
            </a:extLst>
          </p:cNvPr>
          <p:cNvSpPr>
            <a:spLocks noGrp="1"/>
          </p:cNvSpPr>
          <p:nvPr>
            <p:ph type="title"/>
          </p:nvPr>
        </p:nvSpPr>
        <p:spPr>
          <a:xfrm>
            <a:off x="600855" y="600687"/>
            <a:ext cx="4241144" cy="2585706"/>
          </a:xfrm>
        </p:spPr>
        <p:txBody>
          <a:bodyPr vert="horz" wrap="square" lIns="0" tIns="0" rIns="0" bIns="0" rtlCol="0" anchor="b">
            <a:normAutofit/>
          </a:bodyPr>
          <a:lstStyle/>
          <a:p>
            <a:r>
              <a:rPr lang="en-US" dirty="0"/>
              <a:t>Customer Question</a:t>
            </a:r>
          </a:p>
        </p:txBody>
      </p:sp>
      <p:sp>
        <p:nvSpPr>
          <p:cNvPr id="3" name="TextBox 2">
            <a:extLst>
              <a:ext uri="{FF2B5EF4-FFF2-40B4-BE49-F238E27FC236}">
                <a16:creationId xmlns:a16="http://schemas.microsoft.com/office/drawing/2014/main" id="{420B9F83-1A66-440D-8D84-3DA7DFDFC500}"/>
              </a:ext>
            </a:extLst>
          </p:cNvPr>
          <p:cNvSpPr txBox="1"/>
          <p:nvPr/>
        </p:nvSpPr>
        <p:spPr>
          <a:xfrm>
            <a:off x="596712" y="3605923"/>
            <a:ext cx="4245288" cy="2787914"/>
          </a:xfrm>
          <a:prstGeom prst="rect">
            <a:avLst/>
          </a:prstGeom>
        </p:spPr>
        <p:txBody>
          <a:bodyPr vert="horz" wrap="square" lIns="0" tIns="0" rIns="0" bIns="0" rtlCol="0">
            <a:normAutofit/>
          </a:bodyPr>
          <a:lstStyle/>
          <a:p>
            <a:pPr algn="ctr" defTabSz="951304">
              <a:spcBef>
                <a:spcPct val="20000"/>
              </a:spcBef>
              <a:buSzPct val="90000"/>
            </a:pPr>
            <a:r>
              <a:rPr lang="en-US" sz="3672" dirty="0">
                <a:gradFill>
                  <a:gsLst>
                    <a:gs pos="1250">
                      <a:srgbClr val="000000"/>
                    </a:gs>
                    <a:gs pos="100000">
                      <a:srgbClr val="000000"/>
                    </a:gs>
                  </a:gsLst>
                  <a:lin ang="5400000" scaled="0"/>
                </a:gradFill>
                <a:latin typeface="Segoe UI"/>
                <a:cs typeface="Segoe UI" panose="020B0502040204020203" pitchFamily="34" charset="0"/>
              </a:rPr>
              <a:t>Site Recovery</a:t>
            </a:r>
          </a:p>
        </p:txBody>
      </p:sp>
      <p:pic>
        <p:nvPicPr>
          <p:cNvPr id="7" name="Picture 4" descr="Many question marks on black background">
            <a:extLst>
              <a:ext uri="{FF2B5EF4-FFF2-40B4-BE49-F238E27FC236}">
                <a16:creationId xmlns:a16="http://schemas.microsoft.com/office/drawing/2014/main" id="{9DF15D10-8953-45F8-9DFB-76CA1980BD88}"/>
              </a:ext>
            </a:extLst>
          </p:cNvPr>
          <p:cNvPicPr>
            <a:picLocks noChangeAspect="1"/>
          </p:cNvPicPr>
          <p:nvPr/>
        </p:nvPicPr>
        <p:blipFill rotWithShape="1">
          <a:blip r:embed="rId2"/>
          <a:srcRect l="38999" r="2" b="2"/>
          <a:stretch/>
        </p:blipFill>
        <p:spPr>
          <a:xfrm>
            <a:off x="5441068" y="10"/>
            <a:ext cx="6994525" cy="6994515"/>
          </a:xfrm>
          <a:prstGeom prst="rect">
            <a:avLst/>
          </a:prstGeom>
          <a:noFill/>
        </p:spPr>
      </p:pic>
    </p:spTree>
    <p:extLst>
      <p:ext uri="{BB962C8B-B14F-4D97-AF65-F5344CB8AC3E}">
        <p14:creationId xmlns:p14="http://schemas.microsoft.com/office/powerpoint/2010/main" val="685925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D86288-FA2E-4F8A-A112-9DE78E6DBBC9}"/>
              </a:ext>
            </a:extLst>
          </p:cNvPr>
          <p:cNvSpPr>
            <a:spLocks noGrp="1"/>
          </p:cNvSpPr>
          <p:nvPr>
            <p:ph type="title"/>
          </p:nvPr>
        </p:nvSpPr>
        <p:spPr>
          <a:xfrm>
            <a:off x="600855" y="600687"/>
            <a:ext cx="4241144" cy="2585706"/>
          </a:xfrm>
        </p:spPr>
        <p:txBody>
          <a:bodyPr wrap="square" anchor="b">
            <a:normAutofit/>
          </a:bodyPr>
          <a:lstStyle/>
          <a:p>
            <a:r>
              <a:rPr lang="en-GB" dirty="0"/>
              <a:t>General Tips</a:t>
            </a:r>
          </a:p>
        </p:txBody>
      </p:sp>
      <p:sp>
        <p:nvSpPr>
          <p:cNvPr id="9" name="Text Placeholder 2">
            <a:extLst>
              <a:ext uri="{FF2B5EF4-FFF2-40B4-BE49-F238E27FC236}">
                <a16:creationId xmlns:a16="http://schemas.microsoft.com/office/drawing/2014/main" id="{560A78FC-47D1-4881-AD9D-2E8814976463}"/>
              </a:ext>
            </a:extLst>
          </p:cNvPr>
          <p:cNvSpPr>
            <a:spLocks noGrp="1"/>
          </p:cNvSpPr>
          <p:nvPr>
            <p:ph type="body" sz="quarter" idx="10"/>
          </p:nvPr>
        </p:nvSpPr>
        <p:spPr>
          <a:xfrm>
            <a:off x="596712" y="3605923"/>
            <a:ext cx="4245288" cy="2787914"/>
          </a:xfrm>
        </p:spPr>
        <p:txBody>
          <a:bodyPr/>
          <a:lstStyle/>
          <a:p>
            <a:endParaRPr lang="en-US"/>
          </a:p>
        </p:txBody>
      </p:sp>
      <p:pic>
        <p:nvPicPr>
          <p:cNvPr id="7" name="Picture 4" descr="Three arrows on bullseye">
            <a:extLst>
              <a:ext uri="{FF2B5EF4-FFF2-40B4-BE49-F238E27FC236}">
                <a16:creationId xmlns:a16="http://schemas.microsoft.com/office/drawing/2014/main" id="{CDD0DDD8-E3E9-47C8-A418-5624BB7342BC}"/>
              </a:ext>
            </a:extLst>
          </p:cNvPr>
          <p:cNvPicPr>
            <a:picLocks noChangeAspect="1"/>
          </p:cNvPicPr>
          <p:nvPr/>
        </p:nvPicPr>
        <p:blipFill rotWithShape="1">
          <a:blip r:embed="rId2"/>
          <a:srcRect l="576" r="33925" b="2"/>
          <a:stretch/>
        </p:blipFill>
        <p:spPr>
          <a:xfrm>
            <a:off x="5441068" y="10"/>
            <a:ext cx="6994525" cy="6994515"/>
          </a:xfrm>
          <a:prstGeom prst="rect">
            <a:avLst/>
          </a:prstGeom>
          <a:noFill/>
        </p:spPr>
      </p:pic>
    </p:spTree>
    <p:extLst>
      <p:ext uri="{BB962C8B-B14F-4D97-AF65-F5344CB8AC3E}">
        <p14:creationId xmlns:p14="http://schemas.microsoft.com/office/powerpoint/2010/main" val="289488123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628A7-5146-4FFF-BFF0-28C076E8A139}"/>
              </a:ext>
            </a:extLst>
          </p:cNvPr>
          <p:cNvSpPr>
            <a:spLocks noGrp="1"/>
          </p:cNvSpPr>
          <p:nvPr>
            <p:ph type="title"/>
          </p:nvPr>
        </p:nvSpPr>
        <p:spPr/>
        <p:txBody>
          <a:bodyPr/>
          <a:lstStyle/>
          <a:p>
            <a:r>
              <a:rPr lang="en-US"/>
              <a:t>Choice of tools for every stage and every requirement</a:t>
            </a:r>
          </a:p>
        </p:txBody>
      </p:sp>
      <p:sp>
        <p:nvSpPr>
          <p:cNvPr id="99" name="TextBox 98">
            <a:extLst>
              <a:ext uri="{FF2B5EF4-FFF2-40B4-BE49-F238E27FC236}">
                <a16:creationId xmlns:a16="http://schemas.microsoft.com/office/drawing/2014/main" id="{FB63413F-E738-42F5-8A9C-DF27EB97BD41}"/>
              </a:ext>
            </a:extLst>
          </p:cNvPr>
          <p:cNvSpPr txBox="1"/>
          <p:nvPr/>
        </p:nvSpPr>
        <p:spPr>
          <a:xfrm>
            <a:off x="580380" y="1284234"/>
            <a:ext cx="1693773" cy="369332"/>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2400" i="0" u="none" strike="noStrike" cap="none" normalizeH="0" baseline="0">
                <a:ln w="3175">
                  <a:noFill/>
                </a:ln>
                <a:solidFill>
                  <a:srgbClr val="1A1A1A"/>
                </a:solidFill>
                <a:effectLst/>
                <a:uLnTx/>
                <a:uFillTx/>
                <a:latin typeface="Segoe UI Semibold"/>
                <a:cs typeface="Segoe UI" pitchFamily="34" charset="0"/>
              </a:defRPr>
            </a:lvl1pPr>
          </a:lstStyle>
          <a:p>
            <a:r>
              <a:rPr lang="en-US">
                <a:solidFill>
                  <a:schemeClr val="tx2"/>
                </a:solidFill>
                <a:latin typeface="+mj-lt"/>
              </a:rPr>
              <a:t>Servers</a:t>
            </a:r>
          </a:p>
        </p:txBody>
      </p:sp>
      <p:cxnSp>
        <p:nvCxnSpPr>
          <p:cNvPr id="11" name="Straight Connector 10">
            <a:extLst>
              <a:ext uri="{FF2B5EF4-FFF2-40B4-BE49-F238E27FC236}">
                <a16:creationId xmlns:a16="http://schemas.microsoft.com/office/drawing/2014/main" id="{8C34C77E-BFDA-49C5-A015-FED53599E475}"/>
              </a:ext>
            </a:extLst>
          </p:cNvPr>
          <p:cNvCxnSpPr>
            <a:cxnSpLocks/>
          </p:cNvCxnSpPr>
          <p:nvPr/>
        </p:nvCxnSpPr>
        <p:spPr>
          <a:xfrm>
            <a:off x="2649966" y="1206664"/>
            <a:ext cx="0" cy="5534156"/>
          </a:xfrm>
          <a:prstGeom prst="line">
            <a:avLst/>
          </a:prstGeom>
          <a:ln w="15875">
            <a:solidFill>
              <a:schemeClr val="bg2"/>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19B2EB0-7AD9-479E-82AB-F8BD4AB51817}"/>
              </a:ext>
            </a:extLst>
          </p:cNvPr>
          <p:cNvCxnSpPr>
            <a:cxnSpLocks/>
          </p:cNvCxnSpPr>
          <p:nvPr/>
        </p:nvCxnSpPr>
        <p:spPr>
          <a:xfrm>
            <a:off x="4890663" y="1206664"/>
            <a:ext cx="0" cy="5534156"/>
          </a:xfrm>
          <a:prstGeom prst="line">
            <a:avLst/>
          </a:prstGeom>
          <a:ln w="15875">
            <a:solidFill>
              <a:schemeClr val="bg2"/>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0BEA18F-329F-45B7-A845-D45C7D505899}"/>
              </a:ext>
            </a:extLst>
          </p:cNvPr>
          <p:cNvCxnSpPr>
            <a:cxnSpLocks/>
          </p:cNvCxnSpPr>
          <p:nvPr/>
        </p:nvCxnSpPr>
        <p:spPr>
          <a:xfrm>
            <a:off x="7299579" y="1174436"/>
            <a:ext cx="0" cy="5534156"/>
          </a:xfrm>
          <a:prstGeom prst="line">
            <a:avLst/>
          </a:prstGeom>
          <a:ln w="15875">
            <a:solidFill>
              <a:schemeClr val="bg2"/>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9DF2F70-CECE-4B82-8C59-C6B9BBB0C925}"/>
              </a:ext>
            </a:extLst>
          </p:cNvPr>
          <p:cNvCxnSpPr>
            <a:cxnSpLocks/>
          </p:cNvCxnSpPr>
          <p:nvPr/>
        </p:nvCxnSpPr>
        <p:spPr>
          <a:xfrm>
            <a:off x="9794453" y="1148146"/>
            <a:ext cx="0" cy="5534156"/>
          </a:xfrm>
          <a:prstGeom prst="line">
            <a:avLst/>
          </a:prstGeom>
          <a:ln w="15875">
            <a:solidFill>
              <a:schemeClr val="bg2"/>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585800AA-E853-6E4A-A097-834511BB384B}"/>
              </a:ext>
            </a:extLst>
          </p:cNvPr>
          <p:cNvGrpSpPr/>
          <p:nvPr/>
        </p:nvGrpSpPr>
        <p:grpSpPr>
          <a:xfrm>
            <a:off x="577424" y="6125758"/>
            <a:ext cx="9112353" cy="522401"/>
            <a:chOff x="577424" y="6125758"/>
            <a:chExt cx="9112353" cy="522401"/>
          </a:xfrm>
        </p:grpSpPr>
        <p:pic>
          <p:nvPicPr>
            <p:cNvPr id="39" name="Picture 2" descr="Image result for cloudamize logo">
              <a:extLst>
                <a:ext uri="{FF2B5EF4-FFF2-40B4-BE49-F238E27FC236}">
                  <a16:creationId xmlns:a16="http://schemas.microsoft.com/office/drawing/2014/main" id="{B119C207-8CDB-441E-AF9B-63F6CFBFB036}"/>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77424" y="6292812"/>
              <a:ext cx="1514226" cy="188292"/>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CB3B7E90-F8DE-44B1-9E57-A8206469F39C}"/>
                </a:ext>
              </a:extLst>
            </p:cNvPr>
            <p:cNvSpPr/>
            <p:nvPr/>
          </p:nvSpPr>
          <p:spPr bwMode="auto">
            <a:xfrm>
              <a:off x="993518" y="6208701"/>
              <a:ext cx="1114335" cy="35651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a:extLst>
                <a:ext uri="{FF2B5EF4-FFF2-40B4-BE49-F238E27FC236}">
                  <a16:creationId xmlns:a16="http://schemas.microsoft.com/office/drawing/2014/main" id="{D55B13D6-357C-46F8-9E13-E3FA57966C2A}"/>
                </a:ext>
              </a:extLst>
            </p:cNvPr>
            <p:cNvPicPr>
              <a:picLocks noChangeAspect="1"/>
            </p:cNvPicPr>
            <p:nvPr/>
          </p:nvPicPr>
          <p:blipFill>
            <a:blip r:embed="rId4"/>
            <a:stretch>
              <a:fillRect/>
            </a:stretch>
          </p:blipFill>
          <p:spPr>
            <a:xfrm>
              <a:off x="6252811" y="6171231"/>
              <a:ext cx="668333" cy="431455"/>
            </a:xfrm>
            <a:prstGeom prst="rect">
              <a:avLst/>
            </a:prstGeom>
          </p:spPr>
        </p:pic>
        <p:sp>
          <p:nvSpPr>
            <p:cNvPr id="15" name="TextBox 14">
              <a:extLst>
                <a:ext uri="{FF2B5EF4-FFF2-40B4-BE49-F238E27FC236}">
                  <a16:creationId xmlns:a16="http://schemas.microsoft.com/office/drawing/2014/main" id="{325A14B6-9214-4D9F-912F-475A0CB22F84}"/>
                </a:ext>
              </a:extLst>
            </p:cNvPr>
            <p:cNvSpPr txBox="1"/>
            <p:nvPr/>
          </p:nvSpPr>
          <p:spPr>
            <a:xfrm>
              <a:off x="993518" y="6279236"/>
              <a:ext cx="1578766" cy="215444"/>
            </a:xfrm>
            <a:prstGeom prst="rect">
              <a:avLst/>
            </a:prstGeom>
            <a:noFill/>
          </p:spPr>
          <p:txBody>
            <a:bodyPr wrap="square" lIns="0" tIns="0" rIns="0" bIns="0" rtlCol="0">
              <a:spAutoFit/>
            </a:bodyPr>
            <a:lstStyle>
              <a:defPPr>
                <a:defRPr lang="en-US"/>
              </a:defPPr>
              <a:lvl1pPr marR="0" lvl="0" indent="0" defTabSz="932563" fontAlgn="auto">
                <a:lnSpc>
                  <a:spcPct val="100000"/>
                </a:lnSpc>
                <a:spcBef>
                  <a:spcPts val="0"/>
                </a:spcBef>
                <a:spcAft>
                  <a:spcPts val="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a:cs typeface="Segoe UI Semilight" panose="020B0402040204020203" pitchFamily="34" charset="0"/>
                </a:defRPr>
              </a:lvl1pPr>
            </a:lstStyle>
            <a:p>
              <a:r>
                <a:rPr lang="en-US" err="1"/>
                <a:t>Cloudamize</a:t>
              </a:r>
              <a:endParaRPr lang="en-US"/>
            </a:p>
          </p:txBody>
        </p:sp>
        <p:pic>
          <p:nvPicPr>
            <p:cNvPr id="34" name="Picture 33">
              <a:extLst>
                <a:ext uri="{FF2B5EF4-FFF2-40B4-BE49-F238E27FC236}">
                  <a16:creationId xmlns:a16="http://schemas.microsoft.com/office/drawing/2014/main" id="{FE1A480C-8AF4-4981-9F57-46A174CE6900}"/>
                </a:ext>
              </a:extLst>
            </p:cNvPr>
            <p:cNvPicPr>
              <a:picLocks noChangeAspect="1"/>
            </p:cNvPicPr>
            <p:nvPr/>
          </p:nvPicPr>
          <p:blipFill>
            <a:blip r:embed="rId5"/>
            <a:stretch>
              <a:fillRect/>
            </a:stretch>
          </p:blipFill>
          <p:spPr>
            <a:xfrm>
              <a:off x="2432107" y="6173022"/>
              <a:ext cx="408714" cy="427873"/>
            </a:xfrm>
            <a:prstGeom prst="rect">
              <a:avLst/>
            </a:prstGeom>
          </p:spPr>
        </p:pic>
        <p:sp>
          <p:nvSpPr>
            <p:cNvPr id="35" name="TextBox 34">
              <a:extLst>
                <a:ext uri="{FF2B5EF4-FFF2-40B4-BE49-F238E27FC236}">
                  <a16:creationId xmlns:a16="http://schemas.microsoft.com/office/drawing/2014/main" id="{4817CA4C-A785-4D92-AF47-6592E44A3DED}"/>
                </a:ext>
              </a:extLst>
            </p:cNvPr>
            <p:cNvSpPr txBox="1"/>
            <p:nvPr/>
          </p:nvSpPr>
          <p:spPr>
            <a:xfrm>
              <a:off x="2826176" y="6279236"/>
              <a:ext cx="1578766" cy="215444"/>
            </a:xfrm>
            <a:prstGeom prst="rect">
              <a:avLst/>
            </a:prstGeom>
            <a:noFill/>
          </p:spPr>
          <p:txBody>
            <a:bodyPr wrap="square" lIns="0" tIns="0" rIns="0" bIns="0" rtlCol="0">
              <a:spAutoFit/>
            </a:bodyPr>
            <a:lstStyle>
              <a:defPPr>
                <a:defRPr lang="en-US"/>
              </a:defPPr>
              <a:lvl1pPr marR="0" lvl="0" indent="0" defTabSz="932563" fontAlgn="auto">
                <a:lnSpc>
                  <a:spcPct val="100000"/>
                </a:lnSpc>
                <a:spcBef>
                  <a:spcPts val="0"/>
                </a:spcBef>
                <a:spcAft>
                  <a:spcPts val="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a:cs typeface="Segoe UI Semilight" panose="020B0402040204020203" pitchFamily="34" charset="0"/>
                </a:defRPr>
              </a:lvl1pPr>
            </a:lstStyle>
            <a:p>
              <a:r>
                <a:rPr lang="en-US" err="1"/>
                <a:t>Turbonomic</a:t>
              </a:r>
              <a:endParaRPr lang="en-US"/>
            </a:p>
          </p:txBody>
        </p:sp>
        <p:pic>
          <p:nvPicPr>
            <p:cNvPr id="37" name="Picture 36">
              <a:extLst>
                <a:ext uri="{FF2B5EF4-FFF2-40B4-BE49-F238E27FC236}">
                  <a16:creationId xmlns:a16="http://schemas.microsoft.com/office/drawing/2014/main" id="{7C870661-39C5-4073-B720-E22A7BAFFF6C}"/>
                </a:ext>
              </a:extLst>
            </p:cNvPr>
            <p:cNvPicPr>
              <a:picLocks noChangeAspect="1"/>
            </p:cNvPicPr>
            <p:nvPr/>
          </p:nvPicPr>
          <p:blipFill>
            <a:blip r:embed="rId6"/>
            <a:stretch>
              <a:fillRect/>
            </a:stretch>
          </p:blipFill>
          <p:spPr>
            <a:xfrm>
              <a:off x="4138983" y="6125758"/>
              <a:ext cx="530564" cy="522401"/>
            </a:xfrm>
            <a:prstGeom prst="rect">
              <a:avLst/>
            </a:prstGeom>
          </p:spPr>
        </p:pic>
        <p:sp>
          <p:nvSpPr>
            <p:cNvPr id="38" name="TextBox 37">
              <a:extLst>
                <a:ext uri="{FF2B5EF4-FFF2-40B4-BE49-F238E27FC236}">
                  <a16:creationId xmlns:a16="http://schemas.microsoft.com/office/drawing/2014/main" id="{DC6414C9-E75F-4B86-937E-37CFA7A301DF}"/>
                </a:ext>
              </a:extLst>
            </p:cNvPr>
            <p:cNvSpPr txBox="1"/>
            <p:nvPr/>
          </p:nvSpPr>
          <p:spPr>
            <a:xfrm>
              <a:off x="4699142" y="6279236"/>
              <a:ext cx="1265178" cy="215444"/>
            </a:xfrm>
            <a:prstGeom prst="rect">
              <a:avLst/>
            </a:prstGeom>
            <a:noFill/>
          </p:spPr>
          <p:txBody>
            <a:bodyPr wrap="square" lIns="0" tIns="0" rIns="0" bIns="0" rtlCol="0">
              <a:spAutoFit/>
            </a:bodyPr>
            <a:lstStyle>
              <a:defPPr>
                <a:defRPr lang="en-US"/>
              </a:defPPr>
              <a:lvl1pPr marR="0" lvl="0" indent="0" defTabSz="932563" fontAlgn="auto">
                <a:lnSpc>
                  <a:spcPct val="100000"/>
                </a:lnSpc>
                <a:spcBef>
                  <a:spcPts val="0"/>
                </a:spcBef>
                <a:spcAft>
                  <a:spcPts val="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a:cs typeface="Segoe UI Semilight" panose="020B0402040204020203" pitchFamily="34" charset="0"/>
                </a:defRPr>
              </a:lvl1pPr>
            </a:lstStyle>
            <a:p>
              <a:r>
                <a:rPr lang="en-US" err="1"/>
                <a:t>UnifyCloud</a:t>
              </a:r>
              <a:endParaRPr lang="en-US"/>
            </a:p>
          </p:txBody>
        </p:sp>
        <p:sp>
          <p:nvSpPr>
            <p:cNvPr id="43" name="TextBox 42">
              <a:extLst>
                <a:ext uri="{FF2B5EF4-FFF2-40B4-BE49-F238E27FC236}">
                  <a16:creationId xmlns:a16="http://schemas.microsoft.com/office/drawing/2014/main" id="{10A72D05-C214-463A-88E1-CC8AC5085AAA}"/>
                </a:ext>
              </a:extLst>
            </p:cNvPr>
            <p:cNvSpPr txBox="1"/>
            <p:nvPr/>
          </p:nvSpPr>
          <p:spPr>
            <a:xfrm>
              <a:off x="6920620" y="6279236"/>
              <a:ext cx="1578766" cy="215444"/>
            </a:xfrm>
            <a:prstGeom prst="rect">
              <a:avLst/>
            </a:prstGeom>
            <a:noFill/>
          </p:spPr>
          <p:txBody>
            <a:bodyPr wrap="square" lIns="0" tIns="0" rIns="0" bIns="0" rtlCol="0">
              <a:spAutoFit/>
            </a:bodyPr>
            <a:lstStyle>
              <a:defPPr>
                <a:defRPr lang="en-US"/>
              </a:defPPr>
              <a:lvl1pPr marR="0" lvl="0" indent="0" defTabSz="932563" fontAlgn="auto">
                <a:lnSpc>
                  <a:spcPct val="100000"/>
                </a:lnSpc>
                <a:spcBef>
                  <a:spcPts val="0"/>
                </a:spcBef>
                <a:spcAft>
                  <a:spcPts val="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a:cs typeface="Segoe UI Semilight" panose="020B0402040204020203" pitchFamily="34" charset="0"/>
                </a:defRPr>
              </a:lvl1pPr>
            </a:lstStyle>
            <a:p>
              <a:r>
                <a:rPr lang="en-US"/>
                <a:t>Device42</a:t>
              </a:r>
            </a:p>
          </p:txBody>
        </p:sp>
        <p:pic>
          <p:nvPicPr>
            <p:cNvPr id="46" name="Picture 45">
              <a:extLst>
                <a:ext uri="{FF2B5EF4-FFF2-40B4-BE49-F238E27FC236}">
                  <a16:creationId xmlns:a16="http://schemas.microsoft.com/office/drawing/2014/main" id="{E26B020D-530A-4BDD-ACDF-20542C3A7442}"/>
                </a:ext>
              </a:extLst>
            </p:cNvPr>
            <p:cNvPicPr>
              <a:picLocks noChangeAspect="1"/>
            </p:cNvPicPr>
            <p:nvPr/>
          </p:nvPicPr>
          <p:blipFill>
            <a:blip r:embed="rId7"/>
            <a:stretch>
              <a:fillRect/>
            </a:stretch>
          </p:blipFill>
          <p:spPr>
            <a:xfrm>
              <a:off x="8214036" y="6228542"/>
              <a:ext cx="424435" cy="316832"/>
            </a:xfrm>
            <a:prstGeom prst="rect">
              <a:avLst/>
            </a:prstGeom>
          </p:spPr>
        </p:pic>
        <p:sp>
          <p:nvSpPr>
            <p:cNvPr id="48" name="TextBox 47">
              <a:extLst>
                <a:ext uri="{FF2B5EF4-FFF2-40B4-BE49-F238E27FC236}">
                  <a16:creationId xmlns:a16="http://schemas.microsoft.com/office/drawing/2014/main" id="{DC872553-B46D-403B-BCA7-34ECBD63A083}"/>
                </a:ext>
              </a:extLst>
            </p:cNvPr>
            <p:cNvSpPr txBox="1"/>
            <p:nvPr/>
          </p:nvSpPr>
          <p:spPr>
            <a:xfrm>
              <a:off x="8618216" y="6279236"/>
              <a:ext cx="1071561" cy="215444"/>
            </a:xfrm>
            <a:prstGeom prst="rect">
              <a:avLst/>
            </a:prstGeom>
            <a:noFill/>
          </p:spPr>
          <p:txBody>
            <a:bodyPr wrap="square" lIns="0" tIns="0" rIns="0" bIns="0" rtlCol="0">
              <a:spAutoFit/>
            </a:bodyPr>
            <a:lstStyle>
              <a:defPPr>
                <a:defRPr lang="en-US"/>
              </a:defPPr>
              <a:lvl1pPr marR="0" lvl="0" indent="0" defTabSz="932563" fontAlgn="auto">
                <a:lnSpc>
                  <a:spcPct val="100000"/>
                </a:lnSpc>
                <a:spcBef>
                  <a:spcPts val="0"/>
                </a:spcBef>
                <a:spcAft>
                  <a:spcPts val="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a:cs typeface="Segoe UI Semilight" panose="020B0402040204020203" pitchFamily="34" charset="0"/>
                </a:defRPr>
              </a:lvl1pPr>
            </a:lstStyle>
            <a:p>
              <a:r>
                <a:rPr lang="en-US"/>
                <a:t>RackWare</a:t>
              </a:r>
            </a:p>
          </p:txBody>
        </p:sp>
      </p:grpSp>
      <p:cxnSp>
        <p:nvCxnSpPr>
          <p:cNvPr id="16" name="Straight Connector 15">
            <a:extLst>
              <a:ext uri="{FF2B5EF4-FFF2-40B4-BE49-F238E27FC236}">
                <a16:creationId xmlns:a16="http://schemas.microsoft.com/office/drawing/2014/main" id="{7923599D-19B4-B741-932A-256F77FD07D4}"/>
              </a:ext>
            </a:extLst>
          </p:cNvPr>
          <p:cNvCxnSpPr/>
          <p:nvPr/>
        </p:nvCxnSpPr>
        <p:spPr>
          <a:xfrm>
            <a:off x="2786498" y="1242632"/>
            <a:ext cx="0" cy="4013947"/>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2A56CA68-3C64-F347-8E35-7AD96C9DADF1}"/>
              </a:ext>
            </a:extLst>
          </p:cNvPr>
          <p:cNvGrpSpPr/>
          <p:nvPr/>
        </p:nvGrpSpPr>
        <p:grpSpPr>
          <a:xfrm>
            <a:off x="10329507" y="1737672"/>
            <a:ext cx="2020148" cy="942441"/>
            <a:chOff x="10329507" y="1737672"/>
            <a:chExt cx="2020148" cy="942441"/>
          </a:xfrm>
        </p:grpSpPr>
        <p:pic>
          <p:nvPicPr>
            <p:cNvPr id="68" name="Graphic 67">
              <a:extLst>
                <a:ext uri="{FF2B5EF4-FFF2-40B4-BE49-F238E27FC236}">
                  <a16:creationId xmlns:a16="http://schemas.microsoft.com/office/drawing/2014/main" id="{B719D82F-1D76-4B86-806F-2A769C77C876}"/>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329507" y="1737672"/>
              <a:ext cx="465041" cy="445111"/>
            </a:xfrm>
            <a:prstGeom prst="rect">
              <a:avLst/>
            </a:prstGeom>
          </p:spPr>
        </p:pic>
        <p:sp>
          <p:nvSpPr>
            <p:cNvPr id="23" name="TextBox 22">
              <a:extLst>
                <a:ext uri="{FF2B5EF4-FFF2-40B4-BE49-F238E27FC236}">
                  <a16:creationId xmlns:a16="http://schemas.microsoft.com/office/drawing/2014/main" id="{487F7B54-F1C0-4D40-83C8-0B36637E870C}"/>
                </a:ext>
              </a:extLst>
            </p:cNvPr>
            <p:cNvSpPr txBox="1"/>
            <p:nvPr/>
          </p:nvSpPr>
          <p:spPr>
            <a:xfrm>
              <a:off x="10347575" y="2249226"/>
              <a:ext cx="2002080" cy="430887"/>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Azure Databox</a:t>
              </a:r>
            </a:p>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3" name="Group 2">
            <a:extLst>
              <a:ext uri="{FF2B5EF4-FFF2-40B4-BE49-F238E27FC236}">
                <a16:creationId xmlns:a16="http://schemas.microsoft.com/office/drawing/2014/main" id="{2F74BF92-9DD9-5149-AA96-154ADDAE8965}"/>
              </a:ext>
            </a:extLst>
          </p:cNvPr>
          <p:cNvGrpSpPr/>
          <p:nvPr/>
        </p:nvGrpSpPr>
        <p:grpSpPr>
          <a:xfrm>
            <a:off x="517082" y="1800675"/>
            <a:ext cx="2102949" cy="3307618"/>
            <a:chOff x="517082" y="1800675"/>
            <a:chExt cx="2102949" cy="3307618"/>
          </a:xfrm>
        </p:grpSpPr>
        <p:grpSp>
          <p:nvGrpSpPr>
            <p:cNvPr id="51" name="Picture 52">
              <a:extLst>
                <a:ext uri="{FF2B5EF4-FFF2-40B4-BE49-F238E27FC236}">
                  <a16:creationId xmlns:a16="http://schemas.microsoft.com/office/drawing/2014/main" id="{E5DDA6F0-9641-4BED-B69B-22C4D5FB54CB}"/>
                </a:ext>
              </a:extLst>
            </p:cNvPr>
            <p:cNvGrpSpPr/>
            <p:nvPr/>
          </p:nvGrpSpPr>
          <p:grpSpPr>
            <a:xfrm>
              <a:off x="547312" y="1800675"/>
              <a:ext cx="450314" cy="319105"/>
              <a:chOff x="2653753" y="2591824"/>
              <a:chExt cx="1624919" cy="1033449"/>
            </a:xfrm>
          </p:grpSpPr>
          <p:sp>
            <p:nvSpPr>
              <p:cNvPr id="52" name="Freeform: Shape 51">
                <a:extLst>
                  <a:ext uri="{FF2B5EF4-FFF2-40B4-BE49-F238E27FC236}">
                    <a16:creationId xmlns:a16="http://schemas.microsoft.com/office/drawing/2014/main" id="{6A967DAE-B094-4823-8B68-E62378A849C2}"/>
                  </a:ext>
                </a:extLst>
              </p:cNvPr>
              <p:cNvSpPr/>
              <p:nvPr/>
            </p:nvSpPr>
            <p:spPr>
              <a:xfrm>
                <a:off x="2871492" y="2591824"/>
                <a:ext cx="1407180" cy="812460"/>
              </a:xfrm>
              <a:custGeom>
                <a:avLst/>
                <a:gdLst>
                  <a:gd name="connsiteX0" fmla="*/ 0 w 1407180"/>
                  <a:gd name="connsiteY0" fmla="*/ 656468 h 812460"/>
                  <a:gd name="connsiteX1" fmla="*/ 149493 w 1407180"/>
                  <a:gd name="connsiteY1" fmla="*/ 812460 h 812460"/>
                  <a:gd name="connsiteX2" fmla="*/ 1111445 w 1407180"/>
                  <a:gd name="connsiteY2" fmla="*/ 812460 h 812460"/>
                  <a:gd name="connsiteX3" fmla="*/ 1407181 w 1407180"/>
                  <a:gd name="connsiteY3" fmla="*/ 536224 h 812460"/>
                  <a:gd name="connsiteX4" fmla="*/ 1111445 w 1407180"/>
                  <a:gd name="connsiteY4" fmla="*/ 259987 h 812460"/>
                  <a:gd name="connsiteX5" fmla="*/ 1013950 w 1407180"/>
                  <a:gd name="connsiteY5" fmla="*/ 276236 h 812460"/>
                  <a:gd name="connsiteX6" fmla="*/ 604470 w 1407180"/>
                  <a:gd name="connsiteY6" fmla="*/ 0 h 812460"/>
                  <a:gd name="connsiteX7" fmla="*/ 601220 w 1407180"/>
                  <a:gd name="connsiteY7" fmla="*/ 0 h 812460"/>
                  <a:gd name="connsiteX8" fmla="*/ 168992 w 1407180"/>
                  <a:gd name="connsiteY8" fmla="*/ 402980 h 812460"/>
                  <a:gd name="connsiteX9" fmla="*/ 185241 w 1407180"/>
                  <a:gd name="connsiteY9" fmla="*/ 510225 h 812460"/>
                  <a:gd name="connsiteX10" fmla="*/ 162492 w 1407180"/>
                  <a:gd name="connsiteY10" fmla="*/ 510225 h 812460"/>
                  <a:gd name="connsiteX11" fmla="*/ 0 w 1407180"/>
                  <a:gd name="connsiteY11" fmla="*/ 656468 h 81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7180" h="812460">
                    <a:moveTo>
                      <a:pt x="0" y="656468"/>
                    </a:moveTo>
                    <a:cubicBezTo>
                      <a:pt x="0" y="734464"/>
                      <a:pt x="64997" y="802710"/>
                      <a:pt x="149493" y="812460"/>
                    </a:cubicBezTo>
                    <a:lnTo>
                      <a:pt x="1111445" y="812460"/>
                    </a:lnTo>
                    <a:cubicBezTo>
                      <a:pt x="1273937" y="812460"/>
                      <a:pt x="1407181" y="688966"/>
                      <a:pt x="1407181" y="536224"/>
                    </a:cubicBezTo>
                    <a:cubicBezTo>
                      <a:pt x="1407181" y="380231"/>
                      <a:pt x="1273937" y="259987"/>
                      <a:pt x="1111445" y="259987"/>
                    </a:cubicBezTo>
                    <a:cubicBezTo>
                      <a:pt x="1075697" y="259987"/>
                      <a:pt x="1046449" y="269737"/>
                      <a:pt x="1013950" y="276236"/>
                    </a:cubicBezTo>
                    <a:cubicBezTo>
                      <a:pt x="955453" y="113744"/>
                      <a:pt x="792961" y="0"/>
                      <a:pt x="604470" y="0"/>
                    </a:cubicBezTo>
                    <a:cubicBezTo>
                      <a:pt x="604470" y="0"/>
                      <a:pt x="601220" y="0"/>
                      <a:pt x="601220" y="0"/>
                    </a:cubicBezTo>
                    <a:cubicBezTo>
                      <a:pt x="360732" y="0"/>
                      <a:pt x="168992" y="181991"/>
                      <a:pt x="168992" y="402980"/>
                    </a:cubicBezTo>
                    <a:cubicBezTo>
                      <a:pt x="168992" y="438728"/>
                      <a:pt x="178741" y="477727"/>
                      <a:pt x="185241" y="510225"/>
                    </a:cubicBezTo>
                    <a:lnTo>
                      <a:pt x="162492" y="510225"/>
                    </a:lnTo>
                    <a:cubicBezTo>
                      <a:pt x="74746" y="503725"/>
                      <a:pt x="0" y="568722"/>
                      <a:pt x="0" y="656468"/>
                    </a:cubicBezTo>
                  </a:path>
                </a:pathLst>
              </a:custGeom>
              <a:solidFill>
                <a:srgbClr val="0072C6"/>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Shape 52">
                <a:extLst>
                  <a:ext uri="{FF2B5EF4-FFF2-40B4-BE49-F238E27FC236}">
                    <a16:creationId xmlns:a16="http://schemas.microsoft.com/office/drawing/2014/main" id="{F312DE7B-B95A-4B12-A984-98C875E0EA4F}"/>
                  </a:ext>
                </a:extLst>
              </p:cNvPr>
              <p:cNvSpPr/>
              <p:nvPr/>
            </p:nvSpPr>
            <p:spPr>
              <a:xfrm>
                <a:off x="2653753" y="2718567"/>
                <a:ext cx="1563172" cy="906705"/>
              </a:xfrm>
              <a:custGeom>
                <a:avLst/>
                <a:gdLst>
                  <a:gd name="connsiteX0" fmla="*/ 0 w 1563172"/>
                  <a:gd name="connsiteY0" fmla="*/ 734464 h 906705"/>
                  <a:gd name="connsiteX1" fmla="*/ 165742 w 1563172"/>
                  <a:gd name="connsiteY1" fmla="*/ 906705 h 906705"/>
                  <a:gd name="connsiteX2" fmla="*/ 1234939 w 1563172"/>
                  <a:gd name="connsiteY2" fmla="*/ 906705 h 906705"/>
                  <a:gd name="connsiteX3" fmla="*/ 1563173 w 1563172"/>
                  <a:gd name="connsiteY3" fmla="*/ 597971 h 906705"/>
                  <a:gd name="connsiteX4" fmla="*/ 1234939 w 1563172"/>
                  <a:gd name="connsiteY4" fmla="*/ 289236 h 906705"/>
                  <a:gd name="connsiteX5" fmla="*/ 1127695 w 1563172"/>
                  <a:gd name="connsiteY5" fmla="*/ 308735 h 906705"/>
                  <a:gd name="connsiteX6" fmla="*/ 672717 w 1563172"/>
                  <a:gd name="connsiteY6" fmla="*/ 0 h 906705"/>
                  <a:gd name="connsiteX7" fmla="*/ 669467 w 1563172"/>
                  <a:gd name="connsiteY7" fmla="*/ 0 h 906705"/>
                  <a:gd name="connsiteX8" fmla="*/ 188491 w 1563172"/>
                  <a:gd name="connsiteY8" fmla="*/ 448478 h 906705"/>
                  <a:gd name="connsiteX9" fmla="*/ 207990 w 1563172"/>
                  <a:gd name="connsiteY9" fmla="*/ 565472 h 906705"/>
                  <a:gd name="connsiteX10" fmla="*/ 181991 w 1563172"/>
                  <a:gd name="connsiteY10" fmla="*/ 565472 h 906705"/>
                  <a:gd name="connsiteX11" fmla="*/ 0 w 1563172"/>
                  <a:gd name="connsiteY11" fmla="*/ 734464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3172" h="906705">
                    <a:moveTo>
                      <a:pt x="0" y="734464"/>
                    </a:moveTo>
                    <a:cubicBezTo>
                      <a:pt x="0" y="822209"/>
                      <a:pt x="71496" y="896956"/>
                      <a:pt x="165742" y="906705"/>
                    </a:cubicBezTo>
                    <a:lnTo>
                      <a:pt x="1234939" y="906705"/>
                    </a:lnTo>
                    <a:cubicBezTo>
                      <a:pt x="1416930" y="906705"/>
                      <a:pt x="1563173" y="770212"/>
                      <a:pt x="1563173" y="597971"/>
                    </a:cubicBezTo>
                    <a:cubicBezTo>
                      <a:pt x="1563173" y="425729"/>
                      <a:pt x="1416930" y="289236"/>
                      <a:pt x="1234939" y="289236"/>
                    </a:cubicBezTo>
                    <a:cubicBezTo>
                      <a:pt x="1195941" y="289236"/>
                      <a:pt x="1160193" y="298985"/>
                      <a:pt x="1127695" y="308735"/>
                    </a:cubicBezTo>
                    <a:cubicBezTo>
                      <a:pt x="1062698" y="126744"/>
                      <a:pt x="883957" y="0"/>
                      <a:pt x="672717" y="0"/>
                    </a:cubicBez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path>
                </a:pathLst>
              </a:custGeom>
              <a:solidFill>
                <a:srgbClr val="59B4D9"/>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Shape 53">
                <a:extLst>
                  <a:ext uri="{FF2B5EF4-FFF2-40B4-BE49-F238E27FC236}">
                    <a16:creationId xmlns:a16="http://schemas.microsoft.com/office/drawing/2014/main" id="{74D37F8D-FA86-4FDD-A033-45D825870F8C}"/>
                  </a:ext>
                </a:extLst>
              </p:cNvPr>
              <p:cNvSpPr/>
              <p:nvPr/>
            </p:nvSpPr>
            <p:spPr>
              <a:xfrm>
                <a:off x="2653753" y="2718568"/>
                <a:ext cx="835208" cy="906705"/>
              </a:xfrm>
              <a:custGeom>
                <a:avLst/>
                <a:gdLst>
                  <a:gd name="connsiteX0" fmla="*/ 672717 w 835208"/>
                  <a:gd name="connsiteY0" fmla="*/ 0 h 906705"/>
                  <a:gd name="connsiteX1" fmla="*/ 669467 w 835208"/>
                  <a:gd name="connsiteY1" fmla="*/ 0 h 906705"/>
                  <a:gd name="connsiteX2" fmla="*/ 188491 w 835208"/>
                  <a:gd name="connsiteY2" fmla="*/ 448478 h 906705"/>
                  <a:gd name="connsiteX3" fmla="*/ 207990 w 835208"/>
                  <a:gd name="connsiteY3" fmla="*/ 565472 h 906705"/>
                  <a:gd name="connsiteX4" fmla="*/ 181991 w 835208"/>
                  <a:gd name="connsiteY4" fmla="*/ 565472 h 906705"/>
                  <a:gd name="connsiteX5" fmla="*/ 0 w 835208"/>
                  <a:gd name="connsiteY5" fmla="*/ 734464 h 906705"/>
                  <a:gd name="connsiteX6" fmla="*/ 165742 w 835208"/>
                  <a:gd name="connsiteY6" fmla="*/ 906705 h 906705"/>
                  <a:gd name="connsiteX7" fmla="*/ 191741 w 835208"/>
                  <a:gd name="connsiteY7" fmla="*/ 906705 h 906705"/>
                  <a:gd name="connsiteX8" fmla="*/ 334734 w 835208"/>
                  <a:gd name="connsiteY8" fmla="*/ 640219 h 906705"/>
                  <a:gd name="connsiteX9" fmla="*/ 835209 w 835208"/>
                  <a:gd name="connsiteY9" fmla="*/ 29249 h 906705"/>
                  <a:gd name="connsiteX10" fmla="*/ 672717 w 835208"/>
                  <a:gd name="connsiteY10" fmla="*/ 0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08" h="906705">
                    <a:moveTo>
                      <a:pt x="672717" y="0"/>
                    </a:move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cubicBezTo>
                      <a:pt x="0" y="822209"/>
                      <a:pt x="71496" y="896956"/>
                      <a:pt x="165742" y="906705"/>
                    </a:cubicBezTo>
                    <a:lnTo>
                      <a:pt x="191741" y="906705"/>
                    </a:lnTo>
                    <a:cubicBezTo>
                      <a:pt x="94245" y="685716"/>
                      <a:pt x="334734" y="640219"/>
                      <a:pt x="334734" y="640219"/>
                    </a:cubicBezTo>
                    <a:cubicBezTo>
                      <a:pt x="311985" y="97495"/>
                      <a:pt x="822210" y="35748"/>
                      <a:pt x="835209" y="29249"/>
                    </a:cubicBezTo>
                    <a:cubicBezTo>
                      <a:pt x="786461" y="9750"/>
                      <a:pt x="731214" y="0"/>
                      <a:pt x="672717" y="0"/>
                    </a:cubicBezTo>
                    <a:close/>
                  </a:path>
                </a:pathLst>
              </a:custGeom>
              <a:solidFill>
                <a:srgbClr val="FFFFFF">
                  <a:alpha val="20000"/>
                </a:srgbClr>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Shape 54">
                <a:extLst>
                  <a:ext uri="{FF2B5EF4-FFF2-40B4-BE49-F238E27FC236}">
                    <a16:creationId xmlns:a16="http://schemas.microsoft.com/office/drawing/2014/main" id="{94CFEDD6-C71C-4318-94AF-953DF2F4491F}"/>
                  </a:ext>
                </a:extLst>
              </p:cNvPr>
              <p:cNvSpPr/>
              <p:nvPr/>
            </p:nvSpPr>
            <p:spPr>
              <a:xfrm>
                <a:off x="3111980" y="3085800"/>
                <a:ext cx="464727" cy="539473"/>
              </a:xfrm>
              <a:custGeom>
                <a:avLst/>
                <a:gdLst>
                  <a:gd name="connsiteX0" fmla="*/ 71496 w 464727"/>
                  <a:gd name="connsiteY0" fmla="*/ 0 h 539473"/>
                  <a:gd name="connsiteX1" fmla="*/ 230739 w 464727"/>
                  <a:gd name="connsiteY1" fmla="*/ 0 h 539473"/>
                  <a:gd name="connsiteX2" fmla="*/ 464727 w 464727"/>
                  <a:gd name="connsiteY2" fmla="*/ 233988 h 539473"/>
                  <a:gd name="connsiteX3" fmla="*/ 155992 w 464727"/>
                  <a:gd name="connsiteY3" fmla="*/ 539473 h 539473"/>
                  <a:gd name="connsiteX4" fmla="*/ 0 w 464727"/>
                  <a:gd name="connsiteY4" fmla="*/ 539473 h 539473"/>
                  <a:gd name="connsiteX5" fmla="*/ 302235 w 464727"/>
                  <a:gd name="connsiteY5" fmla="*/ 233988 h 53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727" h="539473">
                    <a:moveTo>
                      <a:pt x="71496" y="0"/>
                    </a:moveTo>
                    <a:lnTo>
                      <a:pt x="230739" y="0"/>
                    </a:lnTo>
                    <a:lnTo>
                      <a:pt x="464727" y="233988"/>
                    </a:lnTo>
                    <a:lnTo>
                      <a:pt x="155992" y="539473"/>
                    </a:lnTo>
                    <a:lnTo>
                      <a:pt x="0" y="539473"/>
                    </a:lnTo>
                    <a:lnTo>
                      <a:pt x="302235" y="233988"/>
                    </a:lnTo>
                    <a:close/>
                  </a:path>
                </a:pathLst>
              </a:custGeom>
              <a:solidFill>
                <a:srgbClr val="FFFFFF"/>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Shape 55">
                <a:extLst>
                  <a:ext uri="{FF2B5EF4-FFF2-40B4-BE49-F238E27FC236}">
                    <a16:creationId xmlns:a16="http://schemas.microsoft.com/office/drawing/2014/main" id="{B8F81972-BE08-4A72-8C3E-DE9A0130A9E5}"/>
                  </a:ext>
                </a:extLst>
              </p:cNvPr>
              <p:cNvSpPr/>
              <p:nvPr/>
            </p:nvSpPr>
            <p:spPr>
              <a:xfrm>
                <a:off x="3508460" y="2738067"/>
                <a:ext cx="380231" cy="412729"/>
              </a:xfrm>
              <a:custGeom>
                <a:avLst/>
                <a:gdLst>
                  <a:gd name="connsiteX0" fmla="*/ 32498 w 380231"/>
                  <a:gd name="connsiteY0" fmla="*/ 0 h 412729"/>
                  <a:gd name="connsiteX1" fmla="*/ 194990 w 380231"/>
                  <a:gd name="connsiteY1" fmla="*/ 0 h 412729"/>
                  <a:gd name="connsiteX2" fmla="*/ 380231 w 380231"/>
                  <a:gd name="connsiteY2" fmla="*/ 188491 h 412729"/>
                  <a:gd name="connsiteX3" fmla="*/ 149493 w 380231"/>
                  <a:gd name="connsiteY3" fmla="*/ 412730 h 412729"/>
                  <a:gd name="connsiteX4" fmla="*/ 0 w 380231"/>
                  <a:gd name="connsiteY4" fmla="*/ 412730 h 412729"/>
                  <a:gd name="connsiteX5" fmla="*/ 217739 w 380231"/>
                  <a:gd name="connsiteY5" fmla="*/ 185241 h 41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231" h="412729">
                    <a:moveTo>
                      <a:pt x="32498" y="0"/>
                    </a:moveTo>
                    <a:lnTo>
                      <a:pt x="194990" y="0"/>
                    </a:lnTo>
                    <a:lnTo>
                      <a:pt x="380231" y="188491"/>
                    </a:lnTo>
                    <a:lnTo>
                      <a:pt x="149493" y="412730"/>
                    </a:lnTo>
                    <a:lnTo>
                      <a:pt x="0" y="412730"/>
                    </a:lnTo>
                    <a:lnTo>
                      <a:pt x="217739" y="185241"/>
                    </a:lnTo>
                    <a:close/>
                  </a:path>
                </a:pathLst>
              </a:custGeom>
              <a:solidFill>
                <a:srgbClr val="FFFFFF"/>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Shape 56">
                <a:extLst>
                  <a:ext uri="{FF2B5EF4-FFF2-40B4-BE49-F238E27FC236}">
                    <a16:creationId xmlns:a16="http://schemas.microsoft.com/office/drawing/2014/main" id="{C7BAEC62-F8EC-4E5A-B9DE-4D1CCE10929D}"/>
                  </a:ext>
                </a:extLst>
              </p:cNvPr>
              <p:cNvSpPr/>
              <p:nvPr/>
            </p:nvSpPr>
            <p:spPr>
              <a:xfrm>
                <a:off x="3674202" y="3157296"/>
                <a:ext cx="370481" cy="367231"/>
              </a:xfrm>
              <a:custGeom>
                <a:avLst/>
                <a:gdLst>
                  <a:gd name="connsiteX0" fmla="*/ 55247 w 370481"/>
                  <a:gd name="connsiteY0" fmla="*/ 0 h 367231"/>
                  <a:gd name="connsiteX1" fmla="*/ 214489 w 370481"/>
                  <a:gd name="connsiteY1" fmla="*/ 0 h 367231"/>
                  <a:gd name="connsiteX2" fmla="*/ 370482 w 370481"/>
                  <a:gd name="connsiteY2" fmla="*/ 155992 h 367231"/>
                  <a:gd name="connsiteX3" fmla="*/ 155992 w 370481"/>
                  <a:gd name="connsiteY3" fmla="*/ 367232 h 367231"/>
                  <a:gd name="connsiteX4" fmla="*/ 0 w 370481"/>
                  <a:gd name="connsiteY4" fmla="*/ 367232 h 367231"/>
                  <a:gd name="connsiteX5" fmla="*/ 207990 w 370481"/>
                  <a:gd name="connsiteY5" fmla="*/ 155992 h 36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481" h="367231">
                    <a:moveTo>
                      <a:pt x="55247" y="0"/>
                    </a:moveTo>
                    <a:lnTo>
                      <a:pt x="214489" y="0"/>
                    </a:lnTo>
                    <a:lnTo>
                      <a:pt x="370482" y="155992"/>
                    </a:lnTo>
                    <a:lnTo>
                      <a:pt x="155992" y="367232"/>
                    </a:lnTo>
                    <a:lnTo>
                      <a:pt x="0" y="367232"/>
                    </a:lnTo>
                    <a:lnTo>
                      <a:pt x="207990" y="155992"/>
                    </a:lnTo>
                    <a:close/>
                  </a:path>
                </a:pathLst>
              </a:custGeom>
              <a:solidFill>
                <a:srgbClr val="FFFFFF"/>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8" name="Picture 52">
              <a:extLst>
                <a:ext uri="{FF2B5EF4-FFF2-40B4-BE49-F238E27FC236}">
                  <a16:creationId xmlns:a16="http://schemas.microsoft.com/office/drawing/2014/main" id="{9CC5077D-6314-4467-8852-71FCADED70EA}"/>
                </a:ext>
              </a:extLst>
            </p:cNvPr>
            <p:cNvGrpSpPr/>
            <p:nvPr/>
          </p:nvGrpSpPr>
          <p:grpSpPr>
            <a:xfrm>
              <a:off x="517082" y="3300726"/>
              <a:ext cx="450314" cy="319105"/>
              <a:chOff x="2653753" y="2591824"/>
              <a:chExt cx="1624919" cy="1033449"/>
            </a:xfrm>
          </p:grpSpPr>
          <p:sp>
            <p:nvSpPr>
              <p:cNvPr id="59" name="Freeform: Shape 58">
                <a:extLst>
                  <a:ext uri="{FF2B5EF4-FFF2-40B4-BE49-F238E27FC236}">
                    <a16:creationId xmlns:a16="http://schemas.microsoft.com/office/drawing/2014/main" id="{4057707F-4068-4768-8FEB-BCD2CC9FBDA8}"/>
                  </a:ext>
                </a:extLst>
              </p:cNvPr>
              <p:cNvSpPr/>
              <p:nvPr/>
            </p:nvSpPr>
            <p:spPr>
              <a:xfrm>
                <a:off x="2871492" y="2591824"/>
                <a:ext cx="1407180" cy="812460"/>
              </a:xfrm>
              <a:custGeom>
                <a:avLst/>
                <a:gdLst>
                  <a:gd name="connsiteX0" fmla="*/ 0 w 1407180"/>
                  <a:gd name="connsiteY0" fmla="*/ 656468 h 812460"/>
                  <a:gd name="connsiteX1" fmla="*/ 149493 w 1407180"/>
                  <a:gd name="connsiteY1" fmla="*/ 812460 h 812460"/>
                  <a:gd name="connsiteX2" fmla="*/ 1111445 w 1407180"/>
                  <a:gd name="connsiteY2" fmla="*/ 812460 h 812460"/>
                  <a:gd name="connsiteX3" fmla="*/ 1407181 w 1407180"/>
                  <a:gd name="connsiteY3" fmla="*/ 536224 h 812460"/>
                  <a:gd name="connsiteX4" fmla="*/ 1111445 w 1407180"/>
                  <a:gd name="connsiteY4" fmla="*/ 259987 h 812460"/>
                  <a:gd name="connsiteX5" fmla="*/ 1013950 w 1407180"/>
                  <a:gd name="connsiteY5" fmla="*/ 276236 h 812460"/>
                  <a:gd name="connsiteX6" fmla="*/ 604470 w 1407180"/>
                  <a:gd name="connsiteY6" fmla="*/ 0 h 812460"/>
                  <a:gd name="connsiteX7" fmla="*/ 601220 w 1407180"/>
                  <a:gd name="connsiteY7" fmla="*/ 0 h 812460"/>
                  <a:gd name="connsiteX8" fmla="*/ 168992 w 1407180"/>
                  <a:gd name="connsiteY8" fmla="*/ 402980 h 812460"/>
                  <a:gd name="connsiteX9" fmla="*/ 185241 w 1407180"/>
                  <a:gd name="connsiteY9" fmla="*/ 510225 h 812460"/>
                  <a:gd name="connsiteX10" fmla="*/ 162492 w 1407180"/>
                  <a:gd name="connsiteY10" fmla="*/ 510225 h 812460"/>
                  <a:gd name="connsiteX11" fmla="*/ 0 w 1407180"/>
                  <a:gd name="connsiteY11" fmla="*/ 656468 h 81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7180" h="812460">
                    <a:moveTo>
                      <a:pt x="0" y="656468"/>
                    </a:moveTo>
                    <a:cubicBezTo>
                      <a:pt x="0" y="734464"/>
                      <a:pt x="64997" y="802710"/>
                      <a:pt x="149493" y="812460"/>
                    </a:cubicBezTo>
                    <a:lnTo>
                      <a:pt x="1111445" y="812460"/>
                    </a:lnTo>
                    <a:cubicBezTo>
                      <a:pt x="1273937" y="812460"/>
                      <a:pt x="1407181" y="688966"/>
                      <a:pt x="1407181" y="536224"/>
                    </a:cubicBezTo>
                    <a:cubicBezTo>
                      <a:pt x="1407181" y="380231"/>
                      <a:pt x="1273937" y="259987"/>
                      <a:pt x="1111445" y="259987"/>
                    </a:cubicBezTo>
                    <a:cubicBezTo>
                      <a:pt x="1075697" y="259987"/>
                      <a:pt x="1046449" y="269737"/>
                      <a:pt x="1013950" y="276236"/>
                    </a:cubicBezTo>
                    <a:cubicBezTo>
                      <a:pt x="955453" y="113744"/>
                      <a:pt x="792961" y="0"/>
                      <a:pt x="604470" y="0"/>
                    </a:cubicBezTo>
                    <a:cubicBezTo>
                      <a:pt x="604470" y="0"/>
                      <a:pt x="601220" y="0"/>
                      <a:pt x="601220" y="0"/>
                    </a:cubicBezTo>
                    <a:cubicBezTo>
                      <a:pt x="360732" y="0"/>
                      <a:pt x="168992" y="181991"/>
                      <a:pt x="168992" y="402980"/>
                    </a:cubicBezTo>
                    <a:cubicBezTo>
                      <a:pt x="168992" y="438728"/>
                      <a:pt x="178741" y="477727"/>
                      <a:pt x="185241" y="510225"/>
                    </a:cubicBezTo>
                    <a:lnTo>
                      <a:pt x="162492" y="510225"/>
                    </a:lnTo>
                    <a:cubicBezTo>
                      <a:pt x="74746" y="503725"/>
                      <a:pt x="0" y="568722"/>
                      <a:pt x="0" y="656468"/>
                    </a:cubicBezTo>
                  </a:path>
                </a:pathLst>
              </a:custGeom>
              <a:solidFill>
                <a:srgbClr val="0072C6"/>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Shape 59">
                <a:extLst>
                  <a:ext uri="{FF2B5EF4-FFF2-40B4-BE49-F238E27FC236}">
                    <a16:creationId xmlns:a16="http://schemas.microsoft.com/office/drawing/2014/main" id="{E01B00ED-F701-459F-8CF0-0DE82E029FB4}"/>
                  </a:ext>
                </a:extLst>
              </p:cNvPr>
              <p:cNvSpPr/>
              <p:nvPr/>
            </p:nvSpPr>
            <p:spPr>
              <a:xfrm>
                <a:off x="2653753" y="2718567"/>
                <a:ext cx="1563172" cy="906705"/>
              </a:xfrm>
              <a:custGeom>
                <a:avLst/>
                <a:gdLst>
                  <a:gd name="connsiteX0" fmla="*/ 0 w 1563172"/>
                  <a:gd name="connsiteY0" fmla="*/ 734464 h 906705"/>
                  <a:gd name="connsiteX1" fmla="*/ 165742 w 1563172"/>
                  <a:gd name="connsiteY1" fmla="*/ 906705 h 906705"/>
                  <a:gd name="connsiteX2" fmla="*/ 1234939 w 1563172"/>
                  <a:gd name="connsiteY2" fmla="*/ 906705 h 906705"/>
                  <a:gd name="connsiteX3" fmla="*/ 1563173 w 1563172"/>
                  <a:gd name="connsiteY3" fmla="*/ 597971 h 906705"/>
                  <a:gd name="connsiteX4" fmla="*/ 1234939 w 1563172"/>
                  <a:gd name="connsiteY4" fmla="*/ 289236 h 906705"/>
                  <a:gd name="connsiteX5" fmla="*/ 1127695 w 1563172"/>
                  <a:gd name="connsiteY5" fmla="*/ 308735 h 906705"/>
                  <a:gd name="connsiteX6" fmla="*/ 672717 w 1563172"/>
                  <a:gd name="connsiteY6" fmla="*/ 0 h 906705"/>
                  <a:gd name="connsiteX7" fmla="*/ 669467 w 1563172"/>
                  <a:gd name="connsiteY7" fmla="*/ 0 h 906705"/>
                  <a:gd name="connsiteX8" fmla="*/ 188491 w 1563172"/>
                  <a:gd name="connsiteY8" fmla="*/ 448478 h 906705"/>
                  <a:gd name="connsiteX9" fmla="*/ 207990 w 1563172"/>
                  <a:gd name="connsiteY9" fmla="*/ 565472 h 906705"/>
                  <a:gd name="connsiteX10" fmla="*/ 181991 w 1563172"/>
                  <a:gd name="connsiteY10" fmla="*/ 565472 h 906705"/>
                  <a:gd name="connsiteX11" fmla="*/ 0 w 1563172"/>
                  <a:gd name="connsiteY11" fmla="*/ 734464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3172" h="906705">
                    <a:moveTo>
                      <a:pt x="0" y="734464"/>
                    </a:moveTo>
                    <a:cubicBezTo>
                      <a:pt x="0" y="822209"/>
                      <a:pt x="71496" y="896956"/>
                      <a:pt x="165742" y="906705"/>
                    </a:cubicBezTo>
                    <a:lnTo>
                      <a:pt x="1234939" y="906705"/>
                    </a:lnTo>
                    <a:cubicBezTo>
                      <a:pt x="1416930" y="906705"/>
                      <a:pt x="1563173" y="770212"/>
                      <a:pt x="1563173" y="597971"/>
                    </a:cubicBezTo>
                    <a:cubicBezTo>
                      <a:pt x="1563173" y="425729"/>
                      <a:pt x="1416930" y="289236"/>
                      <a:pt x="1234939" y="289236"/>
                    </a:cubicBezTo>
                    <a:cubicBezTo>
                      <a:pt x="1195941" y="289236"/>
                      <a:pt x="1160193" y="298985"/>
                      <a:pt x="1127695" y="308735"/>
                    </a:cubicBezTo>
                    <a:cubicBezTo>
                      <a:pt x="1062698" y="126744"/>
                      <a:pt x="883957" y="0"/>
                      <a:pt x="672717" y="0"/>
                    </a:cubicBez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path>
                </a:pathLst>
              </a:custGeom>
              <a:solidFill>
                <a:srgbClr val="59B4D9"/>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Shape 60">
                <a:extLst>
                  <a:ext uri="{FF2B5EF4-FFF2-40B4-BE49-F238E27FC236}">
                    <a16:creationId xmlns:a16="http://schemas.microsoft.com/office/drawing/2014/main" id="{2C0CFC2B-E830-411C-A3CB-54FAE1DD5E1E}"/>
                  </a:ext>
                </a:extLst>
              </p:cNvPr>
              <p:cNvSpPr/>
              <p:nvPr/>
            </p:nvSpPr>
            <p:spPr>
              <a:xfrm>
                <a:off x="2653753" y="2718568"/>
                <a:ext cx="835208" cy="906705"/>
              </a:xfrm>
              <a:custGeom>
                <a:avLst/>
                <a:gdLst>
                  <a:gd name="connsiteX0" fmla="*/ 672717 w 835208"/>
                  <a:gd name="connsiteY0" fmla="*/ 0 h 906705"/>
                  <a:gd name="connsiteX1" fmla="*/ 669467 w 835208"/>
                  <a:gd name="connsiteY1" fmla="*/ 0 h 906705"/>
                  <a:gd name="connsiteX2" fmla="*/ 188491 w 835208"/>
                  <a:gd name="connsiteY2" fmla="*/ 448478 h 906705"/>
                  <a:gd name="connsiteX3" fmla="*/ 207990 w 835208"/>
                  <a:gd name="connsiteY3" fmla="*/ 565472 h 906705"/>
                  <a:gd name="connsiteX4" fmla="*/ 181991 w 835208"/>
                  <a:gd name="connsiteY4" fmla="*/ 565472 h 906705"/>
                  <a:gd name="connsiteX5" fmla="*/ 0 w 835208"/>
                  <a:gd name="connsiteY5" fmla="*/ 734464 h 906705"/>
                  <a:gd name="connsiteX6" fmla="*/ 165742 w 835208"/>
                  <a:gd name="connsiteY6" fmla="*/ 906705 h 906705"/>
                  <a:gd name="connsiteX7" fmla="*/ 191741 w 835208"/>
                  <a:gd name="connsiteY7" fmla="*/ 906705 h 906705"/>
                  <a:gd name="connsiteX8" fmla="*/ 334734 w 835208"/>
                  <a:gd name="connsiteY8" fmla="*/ 640219 h 906705"/>
                  <a:gd name="connsiteX9" fmla="*/ 835209 w 835208"/>
                  <a:gd name="connsiteY9" fmla="*/ 29249 h 906705"/>
                  <a:gd name="connsiteX10" fmla="*/ 672717 w 835208"/>
                  <a:gd name="connsiteY10" fmla="*/ 0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08" h="906705">
                    <a:moveTo>
                      <a:pt x="672717" y="0"/>
                    </a:move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cubicBezTo>
                      <a:pt x="0" y="822209"/>
                      <a:pt x="71496" y="896956"/>
                      <a:pt x="165742" y="906705"/>
                    </a:cubicBezTo>
                    <a:lnTo>
                      <a:pt x="191741" y="906705"/>
                    </a:lnTo>
                    <a:cubicBezTo>
                      <a:pt x="94245" y="685716"/>
                      <a:pt x="334734" y="640219"/>
                      <a:pt x="334734" y="640219"/>
                    </a:cubicBezTo>
                    <a:cubicBezTo>
                      <a:pt x="311985" y="97495"/>
                      <a:pt x="822210" y="35748"/>
                      <a:pt x="835209" y="29249"/>
                    </a:cubicBezTo>
                    <a:cubicBezTo>
                      <a:pt x="786461" y="9750"/>
                      <a:pt x="731214" y="0"/>
                      <a:pt x="672717" y="0"/>
                    </a:cubicBezTo>
                    <a:close/>
                  </a:path>
                </a:pathLst>
              </a:custGeom>
              <a:solidFill>
                <a:srgbClr val="FFFFFF">
                  <a:alpha val="20000"/>
                </a:srgbClr>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Shape 61">
                <a:extLst>
                  <a:ext uri="{FF2B5EF4-FFF2-40B4-BE49-F238E27FC236}">
                    <a16:creationId xmlns:a16="http://schemas.microsoft.com/office/drawing/2014/main" id="{46EA11FF-DFBB-4323-B7D5-158D89DD4941}"/>
                  </a:ext>
                </a:extLst>
              </p:cNvPr>
              <p:cNvSpPr/>
              <p:nvPr/>
            </p:nvSpPr>
            <p:spPr>
              <a:xfrm>
                <a:off x="3111980" y="3085800"/>
                <a:ext cx="464727" cy="539473"/>
              </a:xfrm>
              <a:custGeom>
                <a:avLst/>
                <a:gdLst>
                  <a:gd name="connsiteX0" fmla="*/ 71496 w 464727"/>
                  <a:gd name="connsiteY0" fmla="*/ 0 h 539473"/>
                  <a:gd name="connsiteX1" fmla="*/ 230739 w 464727"/>
                  <a:gd name="connsiteY1" fmla="*/ 0 h 539473"/>
                  <a:gd name="connsiteX2" fmla="*/ 464727 w 464727"/>
                  <a:gd name="connsiteY2" fmla="*/ 233988 h 539473"/>
                  <a:gd name="connsiteX3" fmla="*/ 155992 w 464727"/>
                  <a:gd name="connsiteY3" fmla="*/ 539473 h 539473"/>
                  <a:gd name="connsiteX4" fmla="*/ 0 w 464727"/>
                  <a:gd name="connsiteY4" fmla="*/ 539473 h 539473"/>
                  <a:gd name="connsiteX5" fmla="*/ 302235 w 464727"/>
                  <a:gd name="connsiteY5" fmla="*/ 233988 h 53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727" h="539473">
                    <a:moveTo>
                      <a:pt x="71496" y="0"/>
                    </a:moveTo>
                    <a:lnTo>
                      <a:pt x="230739" y="0"/>
                    </a:lnTo>
                    <a:lnTo>
                      <a:pt x="464727" y="233988"/>
                    </a:lnTo>
                    <a:lnTo>
                      <a:pt x="155992" y="539473"/>
                    </a:lnTo>
                    <a:lnTo>
                      <a:pt x="0" y="539473"/>
                    </a:lnTo>
                    <a:lnTo>
                      <a:pt x="302235" y="233988"/>
                    </a:lnTo>
                    <a:close/>
                  </a:path>
                </a:pathLst>
              </a:custGeom>
              <a:solidFill>
                <a:srgbClr val="FFFFFF"/>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Shape 62">
                <a:extLst>
                  <a:ext uri="{FF2B5EF4-FFF2-40B4-BE49-F238E27FC236}">
                    <a16:creationId xmlns:a16="http://schemas.microsoft.com/office/drawing/2014/main" id="{4136617B-D02C-4DEE-9E5C-FA982C37B294}"/>
                  </a:ext>
                </a:extLst>
              </p:cNvPr>
              <p:cNvSpPr/>
              <p:nvPr/>
            </p:nvSpPr>
            <p:spPr>
              <a:xfrm>
                <a:off x="3508460" y="2738067"/>
                <a:ext cx="380231" cy="412729"/>
              </a:xfrm>
              <a:custGeom>
                <a:avLst/>
                <a:gdLst>
                  <a:gd name="connsiteX0" fmla="*/ 32498 w 380231"/>
                  <a:gd name="connsiteY0" fmla="*/ 0 h 412729"/>
                  <a:gd name="connsiteX1" fmla="*/ 194990 w 380231"/>
                  <a:gd name="connsiteY1" fmla="*/ 0 h 412729"/>
                  <a:gd name="connsiteX2" fmla="*/ 380231 w 380231"/>
                  <a:gd name="connsiteY2" fmla="*/ 188491 h 412729"/>
                  <a:gd name="connsiteX3" fmla="*/ 149493 w 380231"/>
                  <a:gd name="connsiteY3" fmla="*/ 412730 h 412729"/>
                  <a:gd name="connsiteX4" fmla="*/ 0 w 380231"/>
                  <a:gd name="connsiteY4" fmla="*/ 412730 h 412729"/>
                  <a:gd name="connsiteX5" fmla="*/ 217739 w 380231"/>
                  <a:gd name="connsiteY5" fmla="*/ 185241 h 41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231" h="412729">
                    <a:moveTo>
                      <a:pt x="32498" y="0"/>
                    </a:moveTo>
                    <a:lnTo>
                      <a:pt x="194990" y="0"/>
                    </a:lnTo>
                    <a:lnTo>
                      <a:pt x="380231" y="188491"/>
                    </a:lnTo>
                    <a:lnTo>
                      <a:pt x="149493" y="412730"/>
                    </a:lnTo>
                    <a:lnTo>
                      <a:pt x="0" y="412730"/>
                    </a:lnTo>
                    <a:lnTo>
                      <a:pt x="217739" y="185241"/>
                    </a:lnTo>
                    <a:close/>
                  </a:path>
                </a:pathLst>
              </a:custGeom>
              <a:solidFill>
                <a:srgbClr val="FFFFFF"/>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Shape 63">
                <a:extLst>
                  <a:ext uri="{FF2B5EF4-FFF2-40B4-BE49-F238E27FC236}">
                    <a16:creationId xmlns:a16="http://schemas.microsoft.com/office/drawing/2014/main" id="{1D6BC24A-491C-4793-84EA-9B59A5FB7EF6}"/>
                  </a:ext>
                </a:extLst>
              </p:cNvPr>
              <p:cNvSpPr/>
              <p:nvPr/>
            </p:nvSpPr>
            <p:spPr>
              <a:xfrm>
                <a:off x="3674202" y="3157296"/>
                <a:ext cx="370481" cy="367231"/>
              </a:xfrm>
              <a:custGeom>
                <a:avLst/>
                <a:gdLst>
                  <a:gd name="connsiteX0" fmla="*/ 55247 w 370481"/>
                  <a:gd name="connsiteY0" fmla="*/ 0 h 367231"/>
                  <a:gd name="connsiteX1" fmla="*/ 214489 w 370481"/>
                  <a:gd name="connsiteY1" fmla="*/ 0 h 367231"/>
                  <a:gd name="connsiteX2" fmla="*/ 370482 w 370481"/>
                  <a:gd name="connsiteY2" fmla="*/ 155992 h 367231"/>
                  <a:gd name="connsiteX3" fmla="*/ 155992 w 370481"/>
                  <a:gd name="connsiteY3" fmla="*/ 367232 h 367231"/>
                  <a:gd name="connsiteX4" fmla="*/ 0 w 370481"/>
                  <a:gd name="connsiteY4" fmla="*/ 367232 h 367231"/>
                  <a:gd name="connsiteX5" fmla="*/ 207990 w 370481"/>
                  <a:gd name="connsiteY5" fmla="*/ 155992 h 36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481" h="367231">
                    <a:moveTo>
                      <a:pt x="55247" y="0"/>
                    </a:moveTo>
                    <a:lnTo>
                      <a:pt x="214489" y="0"/>
                    </a:lnTo>
                    <a:lnTo>
                      <a:pt x="370482" y="155992"/>
                    </a:lnTo>
                    <a:lnTo>
                      <a:pt x="155992" y="367232"/>
                    </a:lnTo>
                    <a:lnTo>
                      <a:pt x="0" y="367232"/>
                    </a:lnTo>
                    <a:lnTo>
                      <a:pt x="207990" y="155992"/>
                    </a:lnTo>
                    <a:close/>
                  </a:path>
                </a:pathLst>
              </a:custGeom>
              <a:solidFill>
                <a:srgbClr val="FFFFFF"/>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27" name="Picture 26">
              <a:extLst>
                <a:ext uri="{FF2B5EF4-FFF2-40B4-BE49-F238E27FC236}">
                  <a16:creationId xmlns:a16="http://schemas.microsoft.com/office/drawing/2014/main" id="{6FF794FA-6E2D-4DEB-9D0B-06B4BEA7E76A}"/>
                </a:ext>
              </a:extLst>
            </p:cNvPr>
            <p:cNvPicPr>
              <a:picLocks noChangeAspect="1"/>
            </p:cNvPicPr>
            <p:nvPr/>
          </p:nvPicPr>
          <p:blipFill>
            <a:blip r:embed="rId10"/>
            <a:stretch>
              <a:fillRect/>
            </a:stretch>
          </p:blipFill>
          <p:spPr>
            <a:xfrm>
              <a:off x="517082" y="4310962"/>
              <a:ext cx="457200" cy="476250"/>
            </a:xfrm>
            <a:prstGeom prst="rect">
              <a:avLst/>
            </a:prstGeom>
          </p:spPr>
        </p:pic>
        <p:sp>
          <p:nvSpPr>
            <p:cNvPr id="28" name="TextBox 27">
              <a:extLst>
                <a:ext uri="{FF2B5EF4-FFF2-40B4-BE49-F238E27FC236}">
                  <a16:creationId xmlns:a16="http://schemas.microsoft.com/office/drawing/2014/main" id="{91FA544F-AC4B-4911-94D6-7E6CDC7ADB95}"/>
                </a:ext>
              </a:extLst>
            </p:cNvPr>
            <p:cNvSpPr txBox="1"/>
            <p:nvPr/>
          </p:nvSpPr>
          <p:spPr>
            <a:xfrm>
              <a:off x="617951" y="4892849"/>
              <a:ext cx="2002080" cy="215444"/>
            </a:xfrm>
            <a:prstGeom prst="rect">
              <a:avLst/>
            </a:prstGeom>
            <a:noFill/>
          </p:spPr>
          <p:txBody>
            <a:bodyPr wrap="square" lIns="0" tIns="0" rIns="0" bIns="0" rtlCol="0">
              <a:spAutoFit/>
            </a:bodyPr>
            <a:lstStyle>
              <a:defPPr>
                <a:defRPr lang="en-US"/>
              </a:defPPr>
              <a:lvl1pPr marR="0" lvl="0" indent="0" defTabSz="932563" fontAlgn="auto">
                <a:lnSpc>
                  <a:spcPct val="100000"/>
                </a:lnSpc>
                <a:spcBef>
                  <a:spcPts val="0"/>
                </a:spcBef>
                <a:spcAft>
                  <a:spcPts val="0"/>
                </a:spcAft>
                <a:buClrTx/>
                <a:buSzTx/>
                <a:buFontTx/>
                <a:buNone/>
                <a:tabLst/>
                <a:defRPr kumimoji="0" sz="1600" b="0" i="0" u="none" strike="noStrike" cap="none" spc="0" normalizeH="0" baseline="0">
                  <a:ln>
                    <a:noFill/>
                  </a:ln>
                  <a:gradFill>
                    <a:gsLst>
                      <a:gs pos="2917">
                        <a:srgbClr val="1A1A1A"/>
                      </a:gs>
                      <a:gs pos="30000">
                        <a:srgbClr val="1A1A1A"/>
                      </a:gs>
                    </a:gsLst>
                    <a:lin ang="5400000" scaled="0"/>
                  </a:gradFill>
                  <a:effectLst/>
                  <a:uLnTx/>
                  <a:uFillTx/>
                  <a:latin typeface="Segoe UI"/>
                  <a:cs typeface="Segoe UI Semilight" panose="020B0402040204020203" pitchFamily="34" charset="0"/>
                </a:defRPr>
              </a:lvl1pPr>
            </a:lstStyle>
            <a:p>
              <a:r>
                <a:rPr lang="en-US" sz="1400" b="1"/>
                <a:t>Movere</a:t>
              </a:r>
            </a:p>
          </p:txBody>
        </p:sp>
        <p:sp>
          <p:nvSpPr>
            <p:cNvPr id="95" name="TextBox 94">
              <a:extLst>
                <a:ext uri="{FF2B5EF4-FFF2-40B4-BE49-F238E27FC236}">
                  <a16:creationId xmlns:a16="http://schemas.microsoft.com/office/drawing/2014/main" id="{0698CEF9-0E98-404E-A8C6-17AB01858584}"/>
                </a:ext>
              </a:extLst>
            </p:cNvPr>
            <p:cNvSpPr txBox="1"/>
            <p:nvPr/>
          </p:nvSpPr>
          <p:spPr>
            <a:xfrm>
              <a:off x="580380" y="2249226"/>
              <a:ext cx="2002080" cy="430887"/>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Azure Migrate: </a:t>
              </a: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Server Assessment</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endParaRPr>
            </a:p>
          </p:txBody>
        </p:sp>
        <p:sp>
          <p:nvSpPr>
            <p:cNvPr id="7" name="TextBox 6">
              <a:extLst>
                <a:ext uri="{FF2B5EF4-FFF2-40B4-BE49-F238E27FC236}">
                  <a16:creationId xmlns:a16="http://schemas.microsoft.com/office/drawing/2014/main" id="{85B061D3-147A-411F-8060-144C73FC3A82}"/>
                </a:ext>
              </a:extLst>
            </p:cNvPr>
            <p:cNvSpPr txBox="1"/>
            <p:nvPr/>
          </p:nvSpPr>
          <p:spPr>
            <a:xfrm>
              <a:off x="580380" y="3663969"/>
              <a:ext cx="2002080" cy="430887"/>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Azure Migrate: </a:t>
              </a: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Server Migration</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endParaRPr>
            </a:p>
          </p:txBody>
        </p:sp>
      </p:grpSp>
      <p:grpSp>
        <p:nvGrpSpPr>
          <p:cNvPr id="4" name="Group 3">
            <a:extLst>
              <a:ext uri="{FF2B5EF4-FFF2-40B4-BE49-F238E27FC236}">
                <a16:creationId xmlns:a16="http://schemas.microsoft.com/office/drawing/2014/main" id="{68B49F9F-325D-5C40-B1B1-F83D15776894}"/>
              </a:ext>
            </a:extLst>
          </p:cNvPr>
          <p:cNvGrpSpPr/>
          <p:nvPr/>
        </p:nvGrpSpPr>
        <p:grpSpPr>
          <a:xfrm>
            <a:off x="2919137" y="1764505"/>
            <a:ext cx="1823270" cy="2605472"/>
            <a:chOff x="2919137" y="1764505"/>
            <a:chExt cx="1823270" cy="2605472"/>
          </a:xfrm>
        </p:grpSpPr>
        <p:pic>
          <p:nvPicPr>
            <p:cNvPr id="24" name="Picture 23">
              <a:extLst>
                <a:ext uri="{FF2B5EF4-FFF2-40B4-BE49-F238E27FC236}">
                  <a16:creationId xmlns:a16="http://schemas.microsoft.com/office/drawing/2014/main" id="{E6798440-BC34-4CB4-A81C-3A1C2D227713}"/>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960245" y="1764505"/>
              <a:ext cx="444479" cy="391444"/>
            </a:xfrm>
            <a:prstGeom prst="rect">
              <a:avLst/>
            </a:prstGeom>
          </p:spPr>
        </p:pic>
        <p:pic>
          <p:nvPicPr>
            <p:cNvPr id="29" name="Picture 28" descr="A picture containing table&#10;&#10;Description automatically generated">
              <a:extLst>
                <a:ext uri="{FF2B5EF4-FFF2-40B4-BE49-F238E27FC236}">
                  <a16:creationId xmlns:a16="http://schemas.microsoft.com/office/drawing/2014/main" id="{9DBCF4B0-CB1F-426C-BA63-102CF7118EC2}"/>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2919137" y="3051589"/>
              <a:ext cx="620732" cy="817379"/>
            </a:xfrm>
            <a:prstGeom prst="rect">
              <a:avLst/>
            </a:prstGeom>
          </p:spPr>
        </p:pic>
        <p:sp>
          <p:nvSpPr>
            <p:cNvPr id="116" name="TextBox 115">
              <a:extLst>
                <a:ext uri="{FF2B5EF4-FFF2-40B4-BE49-F238E27FC236}">
                  <a16:creationId xmlns:a16="http://schemas.microsoft.com/office/drawing/2014/main" id="{7E0A608C-88F3-443D-AC51-FA9AE4B4D616}"/>
                </a:ext>
              </a:extLst>
            </p:cNvPr>
            <p:cNvSpPr txBox="1"/>
            <p:nvPr/>
          </p:nvSpPr>
          <p:spPr>
            <a:xfrm>
              <a:off x="3015729" y="2249226"/>
              <a:ext cx="1726678" cy="646331"/>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400" b="1">
                  <a:gradFill>
                    <a:gsLst>
                      <a:gs pos="2917">
                        <a:srgbClr val="1A1A1A"/>
                      </a:gs>
                      <a:gs pos="30000">
                        <a:srgbClr val="1A1A1A"/>
                      </a:gs>
                    </a:gsLst>
                    <a:lin ang="5400000" scaled="0"/>
                  </a:gradFill>
                  <a:latin typeface="Segoe UI"/>
                  <a:cs typeface="Segoe UI Semilight" panose="020B0402040204020203" pitchFamily="34" charset="0"/>
                </a:rPr>
                <a:t>Azure Migrate</a:t>
              </a: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a:t>
              </a: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Database Assessment (DMA) </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endParaRPr>
            </a:p>
          </p:txBody>
        </p:sp>
        <p:sp>
          <p:nvSpPr>
            <p:cNvPr id="9" name="TextBox 8">
              <a:extLst>
                <a:ext uri="{FF2B5EF4-FFF2-40B4-BE49-F238E27FC236}">
                  <a16:creationId xmlns:a16="http://schemas.microsoft.com/office/drawing/2014/main" id="{EE771356-F59E-4781-8C56-0D5082DFCB35}"/>
                </a:ext>
              </a:extLst>
            </p:cNvPr>
            <p:cNvSpPr txBox="1"/>
            <p:nvPr/>
          </p:nvSpPr>
          <p:spPr>
            <a:xfrm>
              <a:off x="3015729" y="3723646"/>
              <a:ext cx="1726677" cy="646331"/>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Azure Migrate: </a:t>
              </a: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Database Migration (DMS)</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endParaRPr>
            </a:p>
          </p:txBody>
        </p:sp>
      </p:grpSp>
      <p:grpSp>
        <p:nvGrpSpPr>
          <p:cNvPr id="20" name="Group 19">
            <a:extLst>
              <a:ext uri="{FF2B5EF4-FFF2-40B4-BE49-F238E27FC236}">
                <a16:creationId xmlns:a16="http://schemas.microsoft.com/office/drawing/2014/main" id="{DE720938-7E6F-3541-809A-5A6A2547C3AE}"/>
              </a:ext>
            </a:extLst>
          </p:cNvPr>
          <p:cNvGrpSpPr/>
          <p:nvPr/>
        </p:nvGrpSpPr>
        <p:grpSpPr>
          <a:xfrm>
            <a:off x="7824366" y="1686102"/>
            <a:ext cx="2073605" cy="2468431"/>
            <a:chOff x="7824366" y="1686102"/>
            <a:chExt cx="2073605" cy="2468431"/>
          </a:xfrm>
        </p:grpSpPr>
        <p:sp>
          <p:nvSpPr>
            <p:cNvPr id="14" name="TextBox 13">
              <a:extLst>
                <a:ext uri="{FF2B5EF4-FFF2-40B4-BE49-F238E27FC236}">
                  <a16:creationId xmlns:a16="http://schemas.microsoft.com/office/drawing/2014/main" id="{13DD2EC9-E23F-4D4F-8A23-13C61E869638}"/>
                </a:ext>
              </a:extLst>
            </p:cNvPr>
            <p:cNvSpPr txBox="1"/>
            <p:nvPr/>
          </p:nvSpPr>
          <p:spPr>
            <a:xfrm>
              <a:off x="7874482" y="2728817"/>
              <a:ext cx="1235586" cy="161583"/>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(Third Party Tool)</a:t>
              </a:r>
            </a:p>
          </p:txBody>
        </p:sp>
        <p:grpSp>
          <p:nvGrpSpPr>
            <p:cNvPr id="8" name="Group 7">
              <a:extLst>
                <a:ext uri="{FF2B5EF4-FFF2-40B4-BE49-F238E27FC236}">
                  <a16:creationId xmlns:a16="http://schemas.microsoft.com/office/drawing/2014/main" id="{AADAA6AD-8541-B14C-B9E2-CDD8AAE6EAEC}"/>
                </a:ext>
              </a:extLst>
            </p:cNvPr>
            <p:cNvGrpSpPr/>
            <p:nvPr/>
          </p:nvGrpSpPr>
          <p:grpSpPr>
            <a:xfrm>
              <a:off x="7824366" y="1686102"/>
              <a:ext cx="2073605" cy="2468431"/>
              <a:chOff x="7824366" y="1686102"/>
              <a:chExt cx="2073605" cy="2468431"/>
            </a:xfrm>
          </p:grpSpPr>
          <p:pic>
            <p:nvPicPr>
              <p:cNvPr id="17" name="Picture 16">
                <a:extLst>
                  <a:ext uri="{FF2B5EF4-FFF2-40B4-BE49-F238E27FC236}">
                    <a16:creationId xmlns:a16="http://schemas.microsoft.com/office/drawing/2014/main" id="{3F13F42E-65CF-4C32-A209-89BF9C1A9D70}"/>
                  </a:ext>
                </a:extLst>
              </p:cNvPr>
              <p:cNvPicPr>
                <a:picLocks noChangeAspect="1"/>
              </p:cNvPicPr>
              <p:nvPr/>
            </p:nvPicPr>
            <p:blipFill>
              <a:blip r:embed="rId13"/>
              <a:stretch>
                <a:fillRect/>
              </a:stretch>
            </p:blipFill>
            <p:spPr>
              <a:xfrm>
                <a:off x="7824366" y="1686102"/>
                <a:ext cx="533433" cy="548251"/>
              </a:xfrm>
              <a:prstGeom prst="rect">
                <a:avLst/>
              </a:prstGeom>
            </p:spPr>
          </p:pic>
          <p:grpSp>
            <p:nvGrpSpPr>
              <p:cNvPr id="69" name="Picture 52">
                <a:extLst>
                  <a:ext uri="{FF2B5EF4-FFF2-40B4-BE49-F238E27FC236}">
                    <a16:creationId xmlns:a16="http://schemas.microsoft.com/office/drawing/2014/main" id="{5ED78B2F-68A4-4ED3-92FB-5A682C82DB06}"/>
                  </a:ext>
                </a:extLst>
              </p:cNvPr>
              <p:cNvGrpSpPr/>
              <p:nvPr/>
            </p:nvGrpSpPr>
            <p:grpSpPr>
              <a:xfrm>
                <a:off x="7874482" y="3300726"/>
                <a:ext cx="450314" cy="319105"/>
                <a:chOff x="2653753" y="2591824"/>
                <a:chExt cx="1624919" cy="1033449"/>
              </a:xfrm>
            </p:grpSpPr>
            <p:sp>
              <p:nvSpPr>
                <p:cNvPr id="70" name="Freeform: Shape 69">
                  <a:extLst>
                    <a:ext uri="{FF2B5EF4-FFF2-40B4-BE49-F238E27FC236}">
                      <a16:creationId xmlns:a16="http://schemas.microsoft.com/office/drawing/2014/main" id="{984EA729-B7A5-4D72-838B-5A0148233A2A}"/>
                    </a:ext>
                  </a:extLst>
                </p:cNvPr>
                <p:cNvSpPr/>
                <p:nvPr/>
              </p:nvSpPr>
              <p:spPr>
                <a:xfrm>
                  <a:off x="2871492" y="2591824"/>
                  <a:ext cx="1407180" cy="812460"/>
                </a:xfrm>
                <a:custGeom>
                  <a:avLst/>
                  <a:gdLst>
                    <a:gd name="connsiteX0" fmla="*/ 0 w 1407180"/>
                    <a:gd name="connsiteY0" fmla="*/ 656468 h 812460"/>
                    <a:gd name="connsiteX1" fmla="*/ 149493 w 1407180"/>
                    <a:gd name="connsiteY1" fmla="*/ 812460 h 812460"/>
                    <a:gd name="connsiteX2" fmla="*/ 1111445 w 1407180"/>
                    <a:gd name="connsiteY2" fmla="*/ 812460 h 812460"/>
                    <a:gd name="connsiteX3" fmla="*/ 1407181 w 1407180"/>
                    <a:gd name="connsiteY3" fmla="*/ 536224 h 812460"/>
                    <a:gd name="connsiteX4" fmla="*/ 1111445 w 1407180"/>
                    <a:gd name="connsiteY4" fmla="*/ 259987 h 812460"/>
                    <a:gd name="connsiteX5" fmla="*/ 1013950 w 1407180"/>
                    <a:gd name="connsiteY5" fmla="*/ 276236 h 812460"/>
                    <a:gd name="connsiteX6" fmla="*/ 604470 w 1407180"/>
                    <a:gd name="connsiteY6" fmla="*/ 0 h 812460"/>
                    <a:gd name="connsiteX7" fmla="*/ 601220 w 1407180"/>
                    <a:gd name="connsiteY7" fmla="*/ 0 h 812460"/>
                    <a:gd name="connsiteX8" fmla="*/ 168992 w 1407180"/>
                    <a:gd name="connsiteY8" fmla="*/ 402980 h 812460"/>
                    <a:gd name="connsiteX9" fmla="*/ 185241 w 1407180"/>
                    <a:gd name="connsiteY9" fmla="*/ 510225 h 812460"/>
                    <a:gd name="connsiteX10" fmla="*/ 162492 w 1407180"/>
                    <a:gd name="connsiteY10" fmla="*/ 510225 h 812460"/>
                    <a:gd name="connsiteX11" fmla="*/ 0 w 1407180"/>
                    <a:gd name="connsiteY11" fmla="*/ 656468 h 81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7180" h="812460">
                      <a:moveTo>
                        <a:pt x="0" y="656468"/>
                      </a:moveTo>
                      <a:cubicBezTo>
                        <a:pt x="0" y="734464"/>
                        <a:pt x="64997" y="802710"/>
                        <a:pt x="149493" y="812460"/>
                      </a:cubicBezTo>
                      <a:lnTo>
                        <a:pt x="1111445" y="812460"/>
                      </a:lnTo>
                      <a:cubicBezTo>
                        <a:pt x="1273937" y="812460"/>
                        <a:pt x="1407181" y="688966"/>
                        <a:pt x="1407181" y="536224"/>
                      </a:cubicBezTo>
                      <a:cubicBezTo>
                        <a:pt x="1407181" y="380231"/>
                        <a:pt x="1273937" y="259987"/>
                        <a:pt x="1111445" y="259987"/>
                      </a:cubicBezTo>
                      <a:cubicBezTo>
                        <a:pt x="1075697" y="259987"/>
                        <a:pt x="1046449" y="269737"/>
                        <a:pt x="1013950" y="276236"/>
                      </a:cubicBezTo>
                      <a:cubicBezTo>
                        <a:pt x="955453" y="113744"/>
                        <a:pt x="792961" y="0"/>
                        <a:pt x="604470" y="0"/>
                      </a:cubicBezTo>
                      <a:cubicBezTo>
                        <a:pt x="604470" y="0"/>
                        <a:pt x="601220" y="0"/>
                        <a:pt x="601220" y="0"/>
                      </a:cubicBezTo>
                      <a:cubicBezTo>
                        <a:pt x="360732" y="0"/>
                        <a:pt x="168992" y="181991"/>
                        <a:pt x="168992" y="402980"/>
                      </a:cubicBezTo>
                      <a:cubicBezTo>
                        <a:pt x="168992" y="438728"/>
                        <a:pt x="178741" y="477727"/>
                        <a:pt x="185241" y="510225"/>
                      </a:cubicBezTo>
                      <a:lnTo>
                        <a:pt x="162492" y="510225"/>
                      </a:lnTo>
                      <a:cubicBezTo>
                        <a:pt x="74746" y="503725"/>
                        <a:pt x="0" y="568722"/>
                        <a:pt x="0" y="656468"/>
                      </a:cubicBezTo>
                    </a:path>
                  </a:pathLst>
                </a:custGeom>
                <a:solidFill>
                  <a:srgbClr val="0072C6"/>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reeform: Shape 70">
                  <a:extLst>
                    <a:ext uri="{FF2B5EF4-FFF2-40B4-BE49-F238E27FC236}">
                      <a16:creationId xmlns:a16="http://schemas.microsoft.com/office/drawing/2014/main" id="{81BE8B97-ED5F-4D92-B1C4-652F0184E734}"/>
                    </a:ext>
                  </a:extLst>
                </p:cNvPr>
                <p:cNvSpPr/>
                <p:nvPr/>
              </p:nvSpPr>
              <p:spPr>
                <a:xfrm>
                  <a:off x="2653753" y="2718567"/>
                  <a:ext cx="1563172" cy="906705"/>
                </a:xfrm>
                <a:custGeom>
                  <a:avLst/>
                  <a:gdLst>
                    <a:gd name="connsiteX0" fmla="*/ 0 w 1563172"/>
                    <a:gd name="connsiteY0" fmla="*/ 734464 h 906705"/>
                    <a:gd name="connsiteX1" fmla="*/ 165742 w 1563172"/>
                    <a:gd name="connsiteY1" fmla="*/ 906705 h 906705"/>
                    <a:gd name="connsiteX2" fmla="*/ 1234939 w 1563172"/>
                    <a:gd name="connsiteY2" fmla="*/ 906705 h 906705"/>
                    <a:gd name="connsiteX3" fmla="*/ 1563173 w 1563172"/>
                    <a:gd name="connsiteY3" fmla="*/ 597971 h 906705"/>
                    <a:gd name="connsiteX4" fmla="*/ 1234939 w 1563172"/>
                    <a:gd name="connsiteY4" fmla="*/ 289236 h 906705"/>
                    <a:gd name="connsiteX5" fmla="*/ 1127695 w 1563172"/>
                    <a:gd name="connsiteY5" fmla="*/ 308735 h 906705"/>
                    <a:gd name="connsiteX6" fmla="*/ 672717 w 1563172"/>
                    <a:gd name="connsiteY6" fmla="*/ 0 h 906705"/>
                    <a:gd name="connsiteX7" fmla="*/ 669467 w 1563172"/>
                    <a:gd name="connsiteY7" fmla="*/ 0 h 906705"/>
                    <a:gd name="connsiteX8" fmla="*/ 188491 w 1563172"/>
                    <a:gd name="connsiteY8" fmla="*/ 448478 h 906705"/>
                    <a:gd name="connsiteX9" fmla="*/ 207990 w 1563172"/>
                    <a:gd name="connsiteY9" fmla="*/ 565472 h 906705"/>
                    <a:gd name="connsiteX10" fmla="*/ 181991 w 1563172"/>
                    <a:gd name="connsiteY10" fmla="*/ 565472 h 906705"/>
                    <a:gd name="connsiteX11" fmla="*/ 0 w 1563172"/>
                    <a:gd name="connsiteY11" fmla="*/ 734464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3172" h="906705">
                      <a:moveTo>
                        <a:pt x="0" y="734464"/>
                      </a:moveTo>
                      <a:cubicBezTo>
                        <a:pt x="0" y="822209"/>
                        <a:pt x="71496" y="896956"/>
                        <a:pt x="165742" y="906705"/>
                      </a:cubicBezTo>
                      <a:lnTo>
                        <a:pt x="1234939" y="906705"/>
                      </a:lnTo>
                      <a:cubicBezTo>
                        <a:pt x="1416930" y="906705"/>
                        <a:pt x="1563173" y="770212"/>
                        <a:pt x="1563173" y="597971"/>
                      </a:cubicBezTo>
                      <a:cubicBezTo>
                        <a:pt x="1563173" y="425729"/>
                        <a:pt x="1416930" y="289236"/>
                        <a:pt x="1234939" y="289236"/>
                      </a:cubicBezTo>
                      <a:cubicBezTo>
                        <a:pt x="1195941" y="289236"/>
                        <a:pt x="1160193" y="298985"/>
                        <a:pt x="1127695" y="308735"/>
                      </a:cubicBezTo>
                      <a:cubicBezTo>
                        <a:pt x="1062698" y="126744"/>
                        <a:pt x="883957" y="0"/>
                        <a:pt x="672717" y="0"/>
                      </a:cubicBez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path>
                  </a:pathLst>
                </a:custGeom>
                <a:solidFill>
                  <a:srgbClr val="59B4D9"/>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Freeform: Shape 71">
                  <a:extLst>
                    <a:ext uri="{FF2B5EF4-FFF2-40B4-BE49-F238E27FC236}">
                      <a16:creationId xmlns:a16="http://schemas.microsoft.com/office/drawing/2014/main" id="{D6E1A834-7D9B-45F7-992E-D386C5866CB3}"/>
                    </a:ext>
                  </a:extLst>
                </p:cNvPr>
                <p:cNvSpPr/>
                <p:nvPr/>
              </p:nvSpPr>
              <p:spPr>
                <a:xfrm>
                  <a:off x="2653753" y="2718568"/>
                  <a:ext cx="835208" cy="906705"/>
                </a:xfrm>
                <a:custGeom>
                  <a:avLst/>
                  <a:gdLst>
                    <a:gd name="connsiteX0" fmla="*/ 672717 w 835208"/>
                    <a:gd name="connsiteY0" fmla="*/ 0 h 906705"/>
                    <a:gd name="connsiteX1" fmla="*/ 669467 w 835208"/>
                    <a:gd name="connsiteY1" fmla="*/ 0 h 906705"/>
                    <a:gd name="connsiteX2" fmla="*/ 188491 w 835208"/>
                    <a:gd name="connsiteY2" fmla="*/ 448478 h 906705"/>
                    <a:gd name="connsiteX3" fmla="*/ 207990 w 835208"/>
                    <a:gd name="connsiteY3" fmla="*/ 565472 h 906705"/>
                    <a:gd name="connsiteX4" fmla="*/ 181991 w 835208"/>
                    <a:gd name="connsiteY4" fmla="*/ 565472 h 906705"/>
                    <a:gd name="connsiteX5" fmla="*/ 0 w 835208"/>
                    <a:gd name="connsiteY5" fmla="*/ 734464 h 906705"/>
                    <a:gd name="connsiteX6" fmla="*/ 165742 w 835208"/>
                    <a:gd name="connsiteY6" fmla="*/ 906705 h 906705"/>
                    <a:gd name="connsiteX7" fmla="*/ 191741 w 835208"/>
                    <a:gd name="connsiteY7" fmla="*/ 906705 h 906705"/>
                    <a:gd name="connsiteX8" fmla="*/ 334734 w 835208"/>
                    <a:gd name="connsiteY8" fmla="*/ 640219 h 906705"/>
                    <a:gd name="connsiteX9" fmla="*/ 835209 w 835208"/>
                    <a:gd name="connsiteY9" fmla="*/ 29249 h 906705"/>
                    <a:gd name="connsiteX10" fmla="*/ 672717 w 835208"/>
                    <a:gd name="connsiteY10" fmla="*/ 0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08" h="906705">
                      <a:moveTo>
                        <a:pt x="672717" y="0"/>
                      </a:move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cubicBezTo>
                        <a:pt x="0" y="822209"/>
                        <a:pt x="71496" y="896956"/>
                        <a:pt x="165742" y="906705"/>
                      </a:cubicBezTo>
                      <a:lnTo>
                        <a:pt x="191741" y="906705"/>
                      </a:lnTo>
                      <a:cubicBezTo>
                        <a:pt x="94245" y="685716"/>
                        <a:pt x="334734" y="640219"/>
                        <a:pt x="334734" y="640219"/>
                      </a:cubicBezTo>
                      <a:cubicBezTo>
                        <a:pt x="311985" y="97495"/>
                        <a:pt x="822210" y="35748"/>
                        <a:pt x="835209" y="29249"/>
                      </a:cubicBezTo>
                      <a:cubicBezTo>
                        <a:pt x="786461" y="9750"/>
                        <a:pt x="731214" y="0"/>
                        <a:pt x="672717" y="0"/>
                      </a:cubicBezTo>
                      <a:close/>
                    </a:path>
                  </a:pathLst>
                </a:custGeom>
                <a:solidFill>
                  <a:srgbClr val="FFFFFF">
                    <a:alpha val="20000"/>
                  </a:srgbClr>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D2E0A67B-41F2-499E-B9C5-BF06DDF197E9}"/>
                    </a:ext>
                  </a:extLst>
                </p:cNvPr>
                <p:cNvSpPr/>
                <p:nvPr/>
              </p:nvSpPr>
              <p:spPr>
                <a:xfrm>
                  <a:off x="3111980" y="3085800"/>
                  <a:ext cx="464727" cy="539473"/>
                </a:xfrm>
                <a:custGeom>
                  <a:avLst/>
                  <a:gdLst>
                    <a:gd name="connsiteX0" fmla="*/ 71496 w 464727"/>
                    <a:gd name="connsiteY0" fmla="*/ 0 h 539473"/>
                    <a:gd name="connsiteX1" fmla="*/ 230739 w 464727"/>
                    <a:gd name="connsiteY1" fmla="*/ 0 h 539473"/>
                    <a:gd name="connsiteX2" fmla="*/ 464727 w 464727"/>
                    <a:gd name="connsiteY2" fmla="*/ 233988 h 539473"/>
                    <a:gd name="connsiteX3" fmla="*/ 155992 w 464727"/>
                    <a:gd name="connsiteY3" fmla="*/ 539473 h 539473"/>
                    <a:gd name="connsiteX4" fmla="*/ 0 w 464727"/>
                    <a:gd name="connsiteY4" fmla="*/ 539473 h 539473"/>
                    <a:gd name="connsiteX5" fmla="*/ 302235 w 464727"/>
                    <a:gd name="connsiteY5" fmla="*/ 233988 h 53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727" h="539473">
                      <a:moveTo>
                        <a:pt x="71496" y="0"/>
                      </a:moveTo>
                      <a:lnTo>
                        <a:pt x="230739" y="0"/>
                      </a:lnTo>
                      <a:lnTo>
                        <a:pt x="464727" y="233988"/>
                      </a:lnTo>
                      <a:lnTo>
                        <a:pt x="155992" y="539473"/>
                      </a:lnTo>
                      <a:lnTo>
                        <a:pt x="0" y="539473"/>
                      </a:lnTo>
                      <a:lnTo>
                        <a:pt x="302235" y="233988"/>
                      </a:lnTo>
                      <a:close/>
                    </a:path>
                  </a:pathLst>
                </a:custGeom>
                <a:solidFill>
                  <a:srgbClr val="FFFFFF"/>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Freeform: Shape 73">
                  <a:extLst>
                    <a:ext uri="{FF2B5EF4-FFF2-40B4-BE49-F238E27FC236}">
                      <a16:creationId xmlns:a16="http://schemas.microsoft.com/office/drawing/2014/main" id="{2088568A-4ADF-4B80-AB5B-6A14E5D2E723}"/>
                    </a:ext>
                  </a:extLst>
                </p:cNvPr>
                <p:cNvSpPr/>
                <p:nvPr/>
              </p:nvSpPr>
              <p:spPr>
                <a:xfrm>
                  <a:off x="3508460" y="2738067"/>
                  <a:ext cx="380231" cy="412729"/>
                </a:xfrm>
                <a:custGeom>
                  <a:avLst/>
                  <a:gdLst>
                    <a:gd name="connsiteX0" fmla="*/ 32498 w 380231"/>
                    <a:gd name="connsiteY0" fmla="*/ 0 h 412729"/>
                    <a:gd name="connsiteX1" fmla="*/ 194990 w 380231"/>
                    <a:gd name="connsiteY1" fmla="*/ 0 h 412729"/>
                    <a:gd name="connsiteX2" fmla="*/ 380231 w 380231"/>
                    <a:gd name="connsiteY2" fmla="*/ 188491 h 412729"/>
                    <a:gd name="connsiteX3" fmla="*/ 149493 w 380231"/>
                    <a:gd name="connsiteY3" fmla="*/ 412730 h 412729"/>
                    <a:gd name="connsiteX4" fmla="*/ 0 w 380231"/>
                    <a:gd name="connsiteY4" fmla="*/ 412730 h 412729"/>
                    <a:gd name="connsiteX5" fmla="*/ 217739 w 380231"/>
                    <a:gd name="connsiteY5" fmla="*/ 185241 h 41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231" h="412729">
                      <a:moveTo>
                        <a:pt x="32498" y="0"/>
                      </a:moveTo>
                      <a:lnTo>
                        <a:pt x="194990" y="0"/>
                      </a:lnTo>
                      <a:lnTo>
                        <a:pt x="380231" y="188491"/>
                      </a:lnTo>
                      <a:lnTo>
                        <a:pt x="149493" y="412730"/>
                      </a:lnTo>
                      <a:lnTo>
                        <a:pt x="0" y="412730"/>
                      </a:lnTo>
                      <a:lnTo>
                        <a:pt x="217739" y="185241"/>
                      </a:lnTo>
                      <a:close/>
                    </a:path>
                  </a:pathLst>
                </a:custGeom>
                <a:solidFill>
                  <a:srgbClr val="FFFFFF"/>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Shape 74">
                  <a:extLst>
                    <a:ext uri="{FF2B5EF4-FFF2-40B4-BE49-F238E27FC236}">
                      <a16:creationId xmlns:a16="http://schemas.microsoft.com/office/drawing/2014/main" id="{B69B4ACC-6BD0-48B1-9C41-641C01DA3129}"/>
                    </a:ext>
                  </a:extLst>
                </p:cNvPr>
                <p:cNvSpPr/>
                <p:nvPr/>
              </p:nvSpPr>
              <p:spPr>
                <a:xfrm>
                  <a:off x="3674202" y="3157296"/>
                  <a:ext cx="370481" cy="367231"/>
                </a:xfrm>
                <a:custGeom>
                  <a:avLst/>
                  <a:gdLst>
                    <a:gd name="connsiteX0" fmla="*/ 55247 w 370481"/>
                    <a:gd name="connsiteY0" fmla="*/ 0 h 367231"/>
                    <a:gd name="connsiteX1" fmla="*/ 214489 w 370481"/>
                    <a:gd name="connsiteY1" fmla="*/ 0 h 367231"/>
                    <a:gd name="connsiteX2" fmla="*/ 370482 w 370481"/>
                    <a:gd name="connsiteY2" fmla="*/ 155992 h 367231"/>
                    <a:gd name="connsiteX3" fmla="*/ 155992 w 370481"/>
                    <a:gd name="connsiteY3" fmla="*/ 367232 h 367231"/>
                    <a:gd name="connsiteX4" fmla="*/ 0 w 370481"/>
                    <a:gd name="connsiteY4" fmla="*/ 367232 h 367231"/>
                    <a:gd name="connsiteX5" fmla="*/ 207990 w 370481"/>
                    <a:gd name="connsiteY5" fmla="*/ 155992 h 36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481" h="367231">
                      <a:moveTo>
                        <a:pt x="55247" y="0"/>
                      </a:moveTo>
                      <a:lnTo>
                        <a:pt x="214489" y="0"/>
                      </a:lnTo>
                      <a:lnTo>
                        <a:pt x="370482" y="155992"/>
                      </a:lnTo>
                      <a:lnTo>
                        <a:pt x="155992" y="367232"/>
                      </a:lnTo>
                      <a:lnTo>
                        <a:pt x="0" y="367232"/>
                      </a:lnTo>
                      <a:lnTo>
                        <a:pt x="207990" y="155992"/>
                      </a:lnTo>
                      <a:close/>
                    </a:path>
                  </a:pathLst>
                </a:custGeom>
                <a:solidFill>
                  <a:srgbClr val="FFFFFF"/>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17" name="TextBox 116">
                <a:extLst>
                  <a:ext uri="{FF2B5EF4-FFF2-40B4-BE49-F238E27FC236}">
                    <a16:creationId xmlns:a16="http://schemas.microsoft.com/office/drawing/2014/main" id="{B4EBFED0-CAC4-44A1-804C-82C48C7F51BE}"/>
                  </a:ext>
                </a:extLst>
              </p:cNvPr>
              <p:cNvSpPr txBox="1"/>
              <p:nvPr/>
            </p:nvSpPr>
            <p:spPr>
              <a:xfrm>
                <a:off x="7895891" y="2249226"/>
                <a:ext cx="1254945" cy="430887"/>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Lakeside: </a:t>
                </a:r>
                <a:r>
                  <a:rPr kumimoji="0" lang="en-US" sz="14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SysTrack</a:t>
                </a:r>
                <a:endPar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endParaRPr>
              </a:p>
            </p:txBody>
          </p:sp>
          <p:sp>
            <p:nvSpPr>
              <p:cNvPr id="76" name="TextBox 75">
                <a:extLst>
                  <a:ext uri="{FF2B5EF4-FFF2-40B4-BE49-F238E27FC236}">
                    <a16:creationId xmlns:a16="http://schemas.microsoft.com/office/drawing/2014/main" id="{82DEBB3F-CD22-43D3-BE36-7408576B1B1B}"/>
                  </a:ext>
                </a:extLst>
              </p:cNvPr>
              <p:cNvSpPr txBox="1"/>
              <p:nvPr/>
            </p:nvSpPr>
            <p:spPr>
              <a:xfrm>
                <a:off x="7895891" y="3723646"/>
                <a:ext cx="2002080" cy="430887"/>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Azure Migrate: </a:t>
                </a: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Server Migration</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endParaRPr>
              </a:p>
            </p:txBody>
          </p:sp>
        </p:grpSp>
      </p:grpSp>
      <p:cxnSp>
        <p:nvCxnSpPr>
          <p:cNvPr id="78" name="Straight Connector 77">
            <a:extLst>
              <a:ext uri="{FF2B5EF4-FFF2-40B4-BE49-F238E27FC236}">
                <a16:creationId xmlns:a16="http://schemas.microsoft.com/office/drawing/2014/main" id="{6FC8F63B-03D3-594C-81B5-39D21122CD9F}"/>
              </a:ext>
            </a:extLst>
          </p:cNvPr>
          <p:cNvCxnSpPr/>
          <p:nvPr/>
        </p:nvCxnSpPr>
        <p:spPr>
          <a:xfrm>
            <a:off x="5219031" y="1308686"/>
            <a:ext cx="0" cy="4013947"/>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7328E57-0CAE-CA48-B1A9-0604B795CE32}"/>
              </a:ext>
            </a:extLst>
          </p:cNvPr>
          <p:cNvCxnSpPr/>
          <p:nvPr/>
        </p:nvCxnSpPr>
        <p:spPr>
          <a:xfrm>
            <a:off x="7632514" y="1242632"/>
            <a:ext cx="0" cy="4013947"/>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BEDE260-CED6-784F-A09C-7024B9895FEA}"/>
              </a:ext>
            </a:extLst>
          </p:cNvPr>
          <p:cNvCxnSpPr/>
          <p:nvPr/>
        </p:nvCxnSpPr>
        <p:spPr>
          <a:xfrm>
            <a:off x="10055522" y="1242632"/>
            <a:ext cx="0" cy="4013947"/>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55AF01F5-661F-3642-9D65-CFAE0B276A0D}"/>
              </a:ext>
            </a:extLst>
          </p:cNvPr>
          <p:cNvGrpSpPr/>
          <p:nvPr/>
        </p:nvGrpSpPr>
        <p:grpSpPr>
          <a:xfrm>
            <a:off x="5441153" y="1649070"/>
            <a:ext cx="1765791" cy="2505463"/>
            <a:chOff x="5441153" y="1649070"/>
            <a:chExt cx="1765791" cy="2505463"/>
          </a:xfrm>
        </p:grpSpPr>
        <p:pic>
          <p:nvPicPr>
            <p:cNvPr id="31" name="Picture 30">
              <a:extLst>
                <a:ext uri="{FF2B5EF4-FFF2-40B4-BE49-F238E27FC236}">
                  <a16:creationId xmlns:a16="http://schemas.microsoft.com/office/drawing/2014/main" id="{DAAE0A0D-FEA8-4990-94DA-7A595D487596}"/>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5441153" y="3181587"/>
              <a:ext cx="594666" cy="557383"/>
            </a:xfrm>
            <a:prstGeom prst="rect">
              <a:avLst/>
            </a:prstGeom>
          </p:spPr>
        </p:pic>
        <p:sp>
          <p:nvSpPr>
            <p:cNvPr id="118" name="TextBox 117">
              <a:extLst>
                <a:ext uri="{FF2B5EF4-FFF2-40B4-BE49-F238E27FC236}">
                  <a16:creationId xmlns:a16="http://schemas.microsoft.com/office/drawing/2014/main" id="{C8EE3B89-D4AB-4987-8DA8-B430298B874B}"/>
                </a:ext>
              </a:extLst>
            </p:cNvPr>
            <p:cNvSpPr txBox="1"/>
            <p:nvPr/>
          </p:nvSpPr>
          <p:spPr>
            <a:xfrm>
              <a:off x="5528349" y="2249226"/>
              <a:ext cx="1652400" cy="646331"/>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Azure Migrate: </a:t>
              </a:r>
              <a:b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b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Web App Assessment</a:t>
              </a:r>
            </a:p>
          </p:txBody>
        </p:sp>
        <p:sp>
          <p:nvSpPr>
            <p:cNvPr id="19" name="TextBox 18">
              <a:extLst>
                <a:ext uri="{FF2B5EF4-FFF2-40B4-BE49-F238E27FC236}">
                  <a16:creationId xmlns:a16="http://schemas.microsoft.com/office/drawing/2014/main" id="{828D0690-BE3C-4FF1-A91B-5835426C00B8}"/>
                </a:ext>
              </a:extLst>
            </p:cNvPr>
            <p:cNvSpPr txBox="1"/>
            <p:nvPr/>
          </p:nvSpPr>
          <p:spPr>
            <a:xfrm>
              <a:off x="5528349" y="3723646"/>
              <a:ext cx="1678595" cy="430887"/>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Azure Migrate: </a:t>
              </a:r>
              <a:b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b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Web App Migration</a:t>
              </a:r>
            </a:p>
          </p:txBody>
        </p:sp>
        <p:pic>
          <p:nvPicPr>
            <p:cNvPr id="81" name="Picture 80">
              <a:extLst>
                <a:ext uri="{FF2B5EF4-FFF2-40B4-BE49-F238E27FC236}">
                  <a16:creationId xmlns:a16="http://schemas.microsoft.com/office/drawing/2014/main" id="{F936084A-10BA-3643-85F0-77A123FB4867}"/>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5441153" y="1649070"/>
              <a:ext cx="594666" cy="557383"/>
            </a:xfrm>
            <a:prstGeom prst="rect">
              <a:avLst/>
            </a:prstGeom>
          </p:spPr>
        </p:pic>
      </p:grpSp>
      <p:cxnSp>
        <p:nvCxnSpPr>
          <p:cNvPr id="82" name="Straight Connector 81">
            <a:extLst>
              <a:ext uri="{FF2B5EF4-FFF2-40B4-BE49-F238E27FC236}">
                <a16:creationId xmlns:a16="http://schemas.microsoft.com/office/drawing/2014/main" id="{18C4814E-E1BA-F54D-8B93-E62EF2D91B91}"/>
              </a:ext>
            </a:extLst>
          </p:cNvPr>
          <p:cNvCxnSpPr>
            <a:cxnSpLocks/>
          </p:cNvCxnSpPr>
          <p:nvPr/>
        </p:nvCxnSpPr>
        <p:spPr>
          <a:xfrm flipH="1">
            <a:off x="555573" y="5506704"/>
            <a:ext cx="11325328"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B28E60B-A942-438C-BEEA-4EDCB8E719B5}"/>
              </a:ext>
            </a:extLst>
          </p:cNvPr>
          <p:cNvSpPr txBox="1"/>
          <p:nvPr/>
        </p:nvSpPr>
        <p:spPr>
          <a:xfrm>
            <a:off x="3015729" y="1277462"/>
            <a:ext cx="1693773" cy="369332"/>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2400" i="0" u="none" strike="noStrike" cap="none" normalizeH="0" baseline="0">
                <a:ln w="3175">
                  <a:noFill/>
                </a:ln>
                <a:solidFill>
                  <a:srgbClr val="1A1A1A"/>
                </a:solidFill>
                <a:effectLst/>
                <a:uLnTx/>
                <a:uFillTx/>
                <a:latin typeface="Segoe UI Semibold"/>
                <a:cs typeface="Segoe UI" pitchFamily="34" charset="0"/>
              </a:defRPr>
            </a:lvl1pPr>
          </a:lstStyle>
          <a:p>
            <a:r>
              <a:rPr lang="en-US">
                <a:solidFill>
                  <a:schemeClr val="tx2"/>
                </a:solidFill>
                <a:latin typeface="+mj-lt"/>
              </a:rPr>
              <a:t>Databases</a:t>
            </a:r>
          </a:p>
        </p:txBody>
      </p:sp>
      <p:sp>
        <p:nvSpPr>
          <p:cNvPr id="22" name="TextBox 21">
            <a:extLst>
              <a:ext uri="{FF2B5EF4-FFF2-40B4-BE49-F238E27FC236}">
                <a16:creationId xmlns:a16="http://schemas.microsoft.com/office/drawing/2014/main" id="{D26BFA0C-238B-4E9B-962A-D5A8C84DD4CC}"/>
              </a:ext>
            </a:extLst>
          </p:cNvPr>
          <p:cNvSpPr txBox="1"/>
          <p:nvPr/>
        </p:nvSpPr>
        <p:spPr>
          <a:xfrm>
            <a:off x="5528349" y="1308686"/>
            <a:ext cx="1693773" cy="369332"/>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2400" i="0" u="none" strike="noStrike" cap="none" normalizeH="0" baseline="0">
                <a:ln w="3175">
                  <a:noFill/>
                </a:ln>
                <a:solidFill>
                  <a:srgbClr val="1A1A1A"/>
                </a:solidFill>
                <a:effectLst/>
                <a:uLnTx/>
                <a:uFillTx/>
                <a:latin typeface="Segoe UI Semibold"/>
                <a:cs typeface="Segoe UI" pitchFamily="34" charset="0"/>
              </a:defRPr>
            </a:lvl1pPr>
          </a:lstStyle>
          <a:p>
            <a:r>
              <a:rPr lang="en-US">
                <a:solidFill>
                  <a:schemeClr val="tx2"/>
                </a:solidFill>
                <a:latin typeface="+mj-lt"/>
              </a:rPr>
              <a:t>Web apps</a:t>
            </a:r>
          </a:p>
        </p:txBody>
      </p:sp>
      <p:sp>
        <p:nvSpPr>
          <p:cNvPr id="26" name="TextBox 25">
            <a:extLst>
              <a:ext uri="{FF2B5EF4-FFF2-40B4-BE49-F238E27FC236}">
                <a16:creationId xmlns:a16="http://schemas.microsoft.com/office/drawing/2014/main" id="{37A6D0EF-E48B-42AF-91BA-941F6784990E}"/>
              </a:ext>
            </a:extLst>
          </p:cNvPr>
          <p:cNvSpPr txBox="1"/>
          <p:nvPr/>
        </p:nvSpPr>
        <p:spPr>
          <a:xfrm>
            <a:off x="7895891" y="1301222"/>
            <a:ext cx="1693773" cy="369332"/>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50" normalizeH="0" baseline="0" noProof="0">
                <a:ln w="3175">
                  <a:noFill/>
                </a:ln>
                <a:solidFill>
                  <a:schemeClr val="tx2"/>
                </a:solidFill>
                <a:effectLst/>
                <a:uLnTx/>
                <a:uFillTx/>
                <a:latin typeface="+mj-lt"/>
                <a:ea typeface="+mn-ea"/>
                <a:cs typeface="Segoe UI" pitchFamily="34" charset="0"/>
              </a:rPr>
              <a:t>VDI</a:t>
            </a:r>
          </a:p>
        </p:txBody>
      </p:sp>
      <p:sp>
        <p:nvSpPr>
          <p:cNvPr id="30" name="TextBox 29">
            <a:extLst>
              <a:ext uri="{FF2B5EF4-FFF2-40B4-BE49-F238E27FC236}">
                <a16:creationId xmlns:a16="http://schemas.microsoft.com/office/drawing/2014/main" id="{78AED86E-FD17-44CB-92F6-99EBF8690195}"/>
              </a:ext>
            </a:extLst>
          </p:cNvPr>
          <p:cNvSpPr txBox="1"/>
          <p:nvPr/>
        </p:nvSpPr>
        <p:spPr>
          <a:xfrm>
            <a:off x="10347575" y="1277665"/>
            <a:ext cx="1693773" cy="369332"/>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50" normalizeH="0" baseline="0" noProof="0">
                <a:ln w="3175">
                  <a:noFill/>
                </a:ln>
                <a:solidFill>
                  <a:schemeClr val="tx2"/>
                </a:solidFill>
                <a:effectLst/>
                <a:uLnTx/>
                <a:uFillTx/>
                <a:latin typeface="+mj-lt"/>
                <a:ea typeface="+mn-ea"/>
                <a:cs typeface="Segoe UI" pitchFamily="34" charset="0"/>
              </a:rPr>
              <a:t>Data</a:t>
            </a:r>
          </a:p>
        </p:txBody>
      </p:sp>
      <p:sp>
        <p:nvSpPr>
          <p:cNvPr id="32" name="TextBox 31">
            <a:extLst>
              <a:ext uri="{FF2B5EF4-FFF2-40B4-BE49-F238E27FC236}">
                <a16:creationId xmlns:a16="http://schemas.microsoft.com/office/drawing/2014/main" id="{E7440FDF-BAE9-4CC2-91A6-9C04FCF0BAD7}"/>
              </a:ext>
            </a:extLst>
          </p:cNvPr>
          <p:cNvSpPr txBox="1"/>
          <p:nvPr/>
        </p:nvSpPr>
        <p:spPr>
          <a:xfrm>
            <a:off x="4746904" y="5725395"/>
            <a:ext cx="2942667" cy="369332"/>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2400" i="0" u="none" strike="noStrike" cap="none" normalizeH="0" baseline="0">
                <a:ln w="3175">
                  <a:noFill/>
                </a:ln>
                <a:solidFill>
                  <a:schemeClr val="tx2"/>
                </a:solidFill>
                <a:effectLst/>
                <a:uLnTx/>
                <a:uFillTx/>
                <a:latin typeface="+mj-lt"/>
                <a:cs typeface="Segoe UI" pitchFamily="34" charset="0"/>
              </a:defRPr>
            </a:lvl1pPr>
          </a:lstStyle>
          <a:p>
            <a:pPr algn="ctr"/>
            <a:r>
              <a:rPr lang="en-US"/>
              <a:t>Partner tools</a:t>
            </a:r>
          </a:p>
        </p:txBody>
      </p:sp>
      <p:pic>
        <p:nvPicPr>
          <p:cNvPr id="40" name="Picture 39" descr="A picture containing drawing&#10;&#10;Description automatically generated">
            <a:extLst>
              <a:ext uri="{FF2B5EF4-FFF2-40B4-BE49-F238E27FC236}">
                <a16:creationId xmlns:a16="http://schemas.microsoft.com/office/drawing/2014/main" id="{0CD96EF1-26FF-4D44-91B0-16AA2FFEA30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020554" y="6171231"/>
            <a:ext cx="1015032" cy="370470"/>
          </a:xfrm>
          <a:prstGeom prst="rect">
            <a:avLst/>
          </a:prstGeom>
        </p:spPr>
      </p:pic>
    </p:spTree>
    <p:extLst>
      <p:ext uri="{BB962C8B-B14F-4D97-AF65-F5344CB8AC3E}">
        <p14:creationId xmlns:p14="http://schemas.microsoft.com/office/powerpoint/2010/main" val="336483302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par>
                                <p:cTn id="8" presetID="10" presetClass="entr" presetSubtype="0" fill="hold"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79"/>
                                        </p:tgtEl>
                                        <p:attrNameLst>
                                          <p:attrName>style.visibility</p:attrName>
                                        </p:attrNameLst>
                                      </p:cBhvr>
                                      <p:to>
                                        <p:strVal val="visible"/>
                                      </p:to>
                                    </p:set>
                                    <p:animEffect transition="in" filter="fade">
                                      <p:cBhvr>
                                        <p:cTn id="16" dur="500"/>
                                        <p:tgtEl>
                                          <p:spTgt spid="79"/>
                                        </p:tgtEl>
                                      </p:cBhvr>
                                    </p:animEffect>
                                  </p:childTnLst>
                                </p:cTn>
                              </p:par>
                              <p:par>
                                <p:cTn id="17" presetID="22" presetClass="entr" presetSubtype="4" fill="hold" nodeType="with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wipe(down)">
                                      <p:cBhvr>
                                        <p:cTn id="19" dur="500"/>
                                        <p:tgtEl>
                                          <p:spTgt spid="8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par>
                                <p:cTn id="37" presetID="10"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par>
                                <p:cTn id="40" presetID="10" presetClass="entr" presetSubtype="0" fill="hold"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childTnLst>
                          </p:cTn>
                        </p:par>
                        <p:par>
                          <p:cTn id="49" fill="hold">
                            <p:stCondLst>
                              <p:cond delay="500"/>
                            </p:stCondLst>
                            <p:childTnLst>
                              <p:par>
                                <p:cTn id="50" presetID="22" presetClass="entr" presetSubtype="4" fill="hold" nodeType="afterEffect">
                                  <p:stCondLst>
                                    <p:cond delay="0"/>
                                  </p:stCondLst>
                                  <p:childTnLst>
                                    <p:set>
                                      <p:cBhvr>
                                        <p:cTn id="51" dur="1" fill="hold">
                                          <p:stCondLst>
                                            <p:cond delay="0"/>
                                          </p:stCondLst>
                                        </p:cTn>
                                        <p:tgtEl>
                                          <p:spTgt spid="82"/>
                                        </p:tgtEl>
                                        <p:attrNameLst>
                                          <p:attrName>style.visibility</p:attrName>
                                        </p:attrNameLst>
                                      </p:cBhvr>
                                      <p:to>
                                        <p:strVal val="visible"/>
                                      </p:to>
                                    </p:set>
                                    <p:animEffect transition="in" filter="wipe(down)">
                                      <p:cBhvr>
                                        <p:cTn id="52" dur="500"/>
                                        <p:tgtEl>
                                          <p:spTgt spid="82"/>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grpId="0" nodeType="clickEffect">
                                  <p:stCondLst>
                                    <p:cond delay="0"/>
                                  </p:stCondLst>
                                  <p:childTnLst>
                                    <p:set>
                                      <p:cBhvr>
                                        <p:cTn id="56" dur="1" fill="hold">
                                          <p:stCondLst>
                                            <p:cond delay="0"/>
                                          </p:stCondLst>
                                        </p:cTn>
                                        <p:tgtEl>
                                          <p:spTgt spid="32"/>
                                        </p:tgtEl>
                                        <p:attrNameLst>
                                          <p:attrName>style.visibility</p:attrName>
                                        </p:attrNameLst>
                                      </p:cBhvr>
                                      <p:to>
                                        <p:strVal val="visible"/>
                                      </p:to>
                                    </p:set>
                                    <p:anim calcmode="lin" valueType="num">
                                      <p:cBhvr additive="base">
                                        <p:cTn id="57" dur="500" fill="hold"/>
                                        <p:tgtEl>
                                          <p:spTgt spid="32"/>
                                        </p:tgtEl>
                                        <p:attrNameLst>
                                          <p:attrName>ppt_x</p:attrName>
                                        </p:attrNameLst>
                                      </p:cBhvr>
                                      <p:tavLst>
                                        <p:tav tm="0">
                                          <p:val>
                                            <p:strVal val="1+#ppt_w/2"/>
                                          </p:val>
                                        </p:tav>
                                        <p:tav tm="100000">
                                          <p:val>
                                            <p:strVal val="#ppt_x"/>
                                          </p:val>
                                        </p:tav>
                                      </p:tavLst>
                                    </p:anim>
                                    <p:anim calcmode="lin" valueType="num">
                                      <p:cBhvr additive="base">
                                        <p:cTn id="58" dur="500" fill="hold"/>
                                        <p:tgtEl>
                                          <p:spTgt spid="32"/>
                                        </p:tgtEl>
                                        <p:attrNameLst>
                                          <p:attrName>ppt_y</p:attrName>
                                        </p:attrNameLst>
                                      </p:cBhvr>
                                      <p:tavLst>
                                        <p:tav tm="0">
                                          <p:val>
                                            <p:strVal val="#ppt_y"/>
                                          </p:val>
                                        </p:tav>
                                        <p:tav tm="100000">
                                          <p:val>
                                            <p:strVal val="#ppt_y"/>
                                          </p:val>
                                        </p:tav>
                                      </p:tavLst>
                                    </p:anim>
                                  </p:childTnLst>
                                </p:cTn>
                              </p:par>
                              <p:par>
                                <p:cTn id="59" presetID="10"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500"/>
                                        <p:tgtEl>
                                          <p:spTgt spid="18"/>
                                        </p:tgtEl>
                                      </p:cBhvr>
                                    </p:animEffect>
                                  </p:childTnLst>
                                </p:cTn>
                              </p:par>
                              <p:par>
                                <p:cTn id="62" presetID="10" presetClass="entr" presetSubtype="0" fill="hold" nodeType="with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21" grpId="0"/>
      <p:bldP spid="22" grpId="0"/>
      <p:bldP spid="26" grpId="0"/>
      <p:bldP spid="30" grpId="0"/>
      <p:bldP spid="32"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A97FF0-A8FA-284A-B0D0-BFAB7998E209}"/>
              </a:ext>
            </a:extLst>
          </p:cNvPr>
          <p:cNvSpPr>
            <a:spLocks noGrp="1"/>
          </p:cNvSpPr>
          <p:nvPr>
            <p:ph type="title"/>
          </p:nvPr>
        </p:nvSpPr>
        <p:spPr/>
        <p:txBody>
          <a:bodyPr/>
          <a:lstStyle/>
          <a:p>
            <a:r>
              <a:rPr lang="de-DE" dirty="0" err="1"/>
              <a:t>Good</a:t>
            </a:r>
            <a:r>
              <a:rPr lang="de-DE" dirty="0"/>
              <a:t> Practice </a:t>
            </a:r>
          </a:p>
        </p:txBody>
      </p:sp>
      <p:sp>
        <p:nvSpPr>
          <p:cNvPr id="3" name="Inhaltsplatzhalter 2">
            <a:extLst>
              <a:ext uri="{FF2B5EF4-FFF2-40B4-BE49-F238E27FC236}">
                <a16:creationId xmlns:a16="http://schemas.microsoft.com/office/drawing/2014/main" id="{408D4476-8EAF-D54C-B096-4D63AF6E179D}"/>
              </a:ext>
            </a:extLst>
          </p:cNvPr>
          <p:cNvSpPr>
            <a:spLocks noGrp="1"/>
          </p:cNvSpPr>
          <p:nvPr>
            <p:ph sz="quarter" idx="10"/>
          </p:nvPr>
        </p:nvSpPr>
        <p:spPr/>
        <p:txBody>
          <a:bodyPr/>
          <a:lstStyle/>
          <a:p>
            <a:pPr>
              <a:lnSpc>
                <a:spcPct val="150000"/>
              </a:lnSpc>
            </a:pPr>
            <a:r>
              <a:rPr lang="de-DE" dirty="0" err="1"/>
              <a:t>Use</a:t>
            </a:r>
            <a:r>
              <a:rPr lang="de-DE" dirty="0"/>
              <a:t> </a:t>
            </a:r>
            <a:r>
              <a:rPr lang="de-DE" dirty="0" err="1"/>
              <a:t>Azure</a:t>
            </a:r>
            <a:r>
              <a:rPr lang="de-DE" dirty="0"/>
              <a:t> </a:t>
            </a:r>
            <a:r>
              <a:rPr lang="de-DE" dirty="0" err="1"/>
              <a:t>Migrate</a:t>
            </a:r>
            <a:r>
              <a:rPr lang="de-DE" dirty="0"/>
              <a:t> </a:t>
            </a:r>
            <a:r>
              <a:rPr lang="de-DE" dirty="0" err="1"/>
              <a:t>as</a:t>
            </a:r>
            <a:r>
              <a:rPr lang="de-DE" dirty="0"/>
              <a:t> </a:t>
            </a:r>
            <a:r>
              <a:rPr lang="de-DE" dirty="0" err="1"/>
              <a:t>single</a:t>
            </a:r>
            <a:r>
              <a:rPr lang="de-DE" dirty="0"/>
              <a:t> </a:t>
            </a:r>
            <a:r>
              <a:rPr lang="de-DE" dirty="0" err="1"/>
              <a:t>point</a:t>
            </a:r>
            <a:r>
              <a:rPr lang="de-DE" dirty="0"/>
              <a:t> </a:t>
            </a:r>
            <a:r>
              <a:rPr lang="de-DE" dirty="0" err="1"/>
              <a:t>of</a:t>
            </a:r>
            <a:r>
              <a:rPr lang="de-DE" dirty="0"/>
              <a:t> </a:t>
            </a:r>
            <a:r>
              <a:rPr lang="de-DE" dirty="0" err="1"/>
              <a:t>glass</a:t>
            </a:r>
            <a:endParaRPr lang="de-DE" dirty="0"/>
          </a:p>
          <a:p>
            <a:pPr>
              <a:lnSpc>
                <a:spcPct val="150000"/>
              </a:lnSpc>
            </a:pPr>
            <a:r>
              <a:rPr lang="de-DE" dirty="0" err="1"/>
              <a:t>Collect</a:t>
            </a:r>
            <a:r>
              <a:rPr lang="de-DE" dirty="0"/>
              <a:t> </a:t>
            </a:r>
            <a:r>
              <a:rPr lang="de-DE" dirty="0" err="1"/>
              <a:t>as</a:t>
            </a:r>
            <a:r>
              <a:rPr lang="de-DE" dirty="0"/>
              <a:t> </a:t>
            </a:r>
            <a:r>
              <a:rPr lang="de-DE" dirty="0" err="1"/>
              <a:t>much</a:t>
            </a:r>
            <a:r>
              <a:rPr lang="de-DE" dirty="0"/>
              <a:t> </a:t>
            </a:r>
            <a:r>
              <a:rPr lang="de-DE" dirty="0" err="1"/>
              <a:t>as</a:t>
            </a:r>
            <a:r>
              <a:rPr lang="de-DE" dirty="0"/>
              <a:t> </a:t>
            </a:r>
            <a:r>
              <a:rPr lang="de-DE" dirty="0" err="1"/>
              <a:t>possible</a:t>
            </a:r>
            <a:r>
              <a:rPr lang="de-DE" dirty="0"/>
              <a:t> </a:t>
            </a:r>
            <a:r>
              <a:rPr lang="de-DE" dirty="0" err="1"/>
              <a:t>using</a:t>
            </a:r>
            <a:r>
              <a:rPr lang="de-DE" dirty="0"/>
              <a:t> </a:t>
            </a:r>
            <a:r>
              <a:rPr lang="de-DE" dirty="0" err="1"/>
              <a:t>Azure</a:t>
            </a:r>
            <a:r>
              <a:rPr lang="de-DE" dirty="0"/>
              <a:t> </a:t>
            </a:r>
            <a:r>
              <a:rPr lang="de-DE" dirty="0" err="1"/>
              <a:t>Migrate</a:t>
            </a:r>
            <a:r>
              <a:rPr lang="de-DE" dirty="0"/>
              <a:t> native</a:t>
            </a:r>
          </a:p>
          <a:p>
            <a:pPr>
              <a:lnSpc>
                <a:spcPct val="150000"/>
              </a:lnSpc>
            </a:pPr>
            <a:r>
              <a:rPr lang="de-DE" dirty="0"/>
              <a:t>Add 3rd </a:t>
            </a:r>
            <a:r>
              <a:rPr lang="de-DE" dirty="0" err="1"/>
              <a:t>party</a:t>
            </a:r>
            <a:r>
              <a:rPr lang="de-DE" dirty="0"/>
              <a:t> </a:t>
            </a:r>
            <a:r>
              <a:rPr lang="de-DE" dirty="0" err="1"/>
              <a:t>collections</a:t>
            </a:r>
            <a:r>
              <a:rPr lang="de-DE" dirty="0"/>
              <a:t> </a:t>
            </a:r>
            <a:r>
              <a:rPr lang="de-DE" dirty="0" err="1"/>
              <a:t>if</a:t>
            </a:r>
            <a:r>
              <a:rPr lang="de-DE" dirty="0"/>
              <a:t> </a:t>
            </a:r>
            <a:r>
              <a:rPr lang="de-DE" dirty="0" err="1"/>
              <a:t>needed</a:t>
            </a:r>
            <a:r>
              <a:rPr lang="de-DE" dirty="0"/>
              <a:t> in </a:t>
            </a:r>
            <a:r>
              <a:rPr lang="de-DE" dirty="0" err="1"/>
              <a:t>specific</a:t>
            </a:r>
            <a:r>
              <a:rPr lang="de-DE" dirty="0"/>
              <a:t> </a:t>
            </a:r>
            <a:r>
              <a:rPr lang="de-DE" dirty="0" err="1"/>
              <a:t>cases</a:t>
            </a:r>
            <a:r>
              <a:rPr lang="de-DE" dirty="0"/>
              <a:t> </a:t>
            </a:r>
            <a:r>
              <a:rPr lang="de-DE" dirty="0" err="1"/>
              <a:t>only</a:t>
            </a:r>
            <a:endParaRPr lang="de-DE" dirty="0"/>
          </a:p>
          <a:p>
            <a:pPr>
              <a:lnSpc>
                <a:spcPct val="150000"/>
              </a:lnSpc>
            </a:pPr>
            <a:r>
              <a:rPr lang="de-DE" dirty="0" err="1"/>
              <a:t>Use</a:t>
            </a:r>
            <a:r>
              <a:rPr lang="de-DE" dirty="0"/>
              <a:t> </a:t>
            </a:r>
            <a:r>
              <a:rPr lang="de-DE" dirty="0" err="1"/>
              <a:t>PowerBI</a:t>
            </a:r>
            <a:r>
              <a:rPr lang="de-DE" dirty="0"/>
              <a:t> </a:t>
            </a:r>
            <a:r>
              <a:rPr lang="de-DE" dirty="0" err="1"/>
              <a:t>to</a:t>
            </a:r>
            <a:r>
              <a:rPr lang="de-DE" dirty="0"/>
              <a:t> </a:t>
            </a:r>
            <a:r>
              <a:rPr lang="de-DE" dirty="0" err="1"/>
              <a:t>visualize</a:t>
            </a:r>
            <a:r>
              <a:rPr lang="de-DE" dirty="0"/>
              <a:t> </a:t>
            </a:r>
            <a:r>
              <a:rPr lang="de-DE" dirty="0" err="1"/>
              <a:t>the</a:t>
            </a:r>
            <a:r>
              <a:rPr lang="de-DE" dirty="0"/>
              <a:t> </a:t>
            </a:r>
            <a:r>
              <a:rPr lang="de-DE" dirty="0" err="1"/>
              <a:t>Azure</a:t>
            </a:r>
            <a:r>
              <a:rPr lang="de-DE" dirty="0"/>
              <a:t> Assessment </a:t>
            </a:r>
            <a:r>
              <a:rPr lang="de-DE" dirty="0" err="1"/>
              <a:t>Migrate</a:t>
            </a:r>
            <a:r>
              <a:rPr lang="de-DE" dirty="0"/>
              <a:t> </a:t>
            </a:r>
            <a:r>
              <a:rPr lang="de-DE" dirty="0" err="1"/>
              <a:t>results</a:t>
            </a:r>
            <a:endParaRPr lang="de-DE" dirty="0"/>
          </a:p>
          <a:p>
            <a:pPr>
              <a:lnSpc>
                <a:spcPct val="150000"/>
              </a:lnSpc>
            </a:pPr>
            <a:r>
              <a:rPr lang="de-DE" dirty="0" err="1"/>
              <a:t>Azure</a:t>
            </a:r>
            <a:r>
              <a:rPr lang="de-DE" dirty="0"/>
              <a:t> </a:t>
            </a:r>
            <a:r>
              <a:rPr lang="de-DE" dirty="0" err="1"/>
              <a:t>Migrate</a:t>
            </a:r>
            <a:r>
              <a:rPr lang="de-DE" dirty="0"/>
              <a:t> </a:t>
            </a:r>
            <a:r>
              <a:rPr lang="de-DE" dirty="0" err="1"/>
              <a:t>is</a:t>
            </a:r>
            <a:r>
              <a:rPr lang="de-DE" dirty="0"/>
              <a:t> in 95% </a:t>
            </a:r>
            <a:r>
              <a:rPr lang="de-DE" dirty="0" err="1"/>
              <a:t>the</a:t>
            </a:r>
            <a:r>
              <a:rPr lang="de-DE" dirty="0"/>
              <a:t> </a:t>
            </a:r>
            <a:r>
              <a:rPr lang="de-DE" dirty="0" err="1"/>
              <a:t>way</a:t>
            </a:r>
            <a:r>
              <a:rPr lang="de-DE" dirty="0"/>
              <a:t> </a:t>
            </a:r>
            <a:r>
              <a:rPr lang="de-DE" dirty="0" err="1"/>
              <a:t>to</a:t>
            </a:r>
            <a:r>
              <a:rPr lang="de-DE" dirty="0"/>
              <a:t> do </a:t>
            </a:r>
            <a:r>
              <a:rPr lang="de-DE" dirty="0" err="1"/>
              <a:t>the</a:t>
            </a:r>
            <a:r>
              <a:rPr lang="de-DE" dirty="0"/>
              <a:t> </a:t>
            </a:r>
            <a:r>
              <a:rPr lang="de-DE" dirty="0" err="1"/>
              <a:t>migration</a:t>
            </a:r>
            <a:endParaRPr lang="de-DE" dirty="0"/>
          </a:p>
          <a:p>
            <a:pPr>
              <a:lnSpc>
                <a:spcPct val="150000"/>
              </a:lnSpc>
            </a:pPr>
            <a:r>
              <a:rPr lang="de-DE" dirty="0"/>
              <a:t>Add 3rd </a:t>
            </a:r>
            <a:r>
              <a:rPr lang="de-DE" dirty="0" err="1"/>
              <a:t>party</a:t>
            </a:r>
            <a:r>
              <a:rPr lang="de-DE" dirty="0"/>
              <a:t> </a:t>
            </a:r>
            <a:r>
              <a:rPr lang="de-DE" dirty="0" err="1"/>
              <a:t>collections</a:t>
            </a:r>
            <a:r>
              <a:rPr lang="de-DE" dirty="0"/>
              <a:t> </a:t>
            </a:r>
            <a:r>
              <a:rPr lang="de-DE" dirty="0" err="1"/>
              <a:t>if</a:t>
            </a:r>
            <a:r>
              <a:rPr lang="de-DE" dirty="0"/>
              <a:t> </a:t>
            </a:r>
            <a:r>
              <a:rPr lang="de-DE" dirty="0" err="1"/>
              <a:t>needed</a:t>
            </a:r>
            <a:r>
              <a:rPr lang="de-DE" dirty="0"/>
              <a:t> in </a:t>
            </a:r>
            <a:r>
              <a:rPr lang="de-DE" dirty="0" err="1"/>
              <a:t>specific</a:t>
            </a:r>
            <a:r>
              <a:rPr lang="de-DE" dirty="0"/>
              <a:t> </a:t>
            </a:r>
            <a:r>
              <a:rPr lang="de-DE" dirty="0" err="1"/>
              <a:t>cases</a:t>
            </a:r>
            <a:r>
              <a:rPr lang="de-DE" dirty="0"/>
              <a:t> </a:t>
            </a:r>
            <a:r>
              <a:rPr lang="de-DE" dirty="0" err="1"/>
              <a:t>only</a:t>
            </a:r>
            <a:endParaRPr lang="de-DE" dirty="0"/>
          </a:p>
        </p:txBody>
      </p:sp>
    </p:spTree>
    <p:extLst>
      <p:ext uri="{BB962C8B-B14F-4D97-AF65-F5344CB8AC3E}">
        <p14:creationId xmlns:p14="http://schemas.microsoft.com/office/powerpoint/2010/main" val="2775452262"/>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D84161-A5A7-42CA-B6BD-F7D75818534F}"/>
              </a:ext>
            </a:extLst>
          </p:cNvPr>
          <p:cNvSpPr>
            <a:spLocks noGrp="1"/>
          </p:cNvSpPr>
          <p:nvPr>
            <p:ph type="title"/>
          </p:nvPr>
        </p:nvSpPr>
        <p:spPr/>
        <p:txBody>
          <a:bodyPr/>
          <a:lstStyle/>
          <a:p>
            <a:r>
              <a:rPr lang="en-GB" dirty="0"/>
              <a:t>Learn from my mistakes…</a:t>
            </a:r>
          </a:p>
        </p:txBody>
      </p:sp>
      <p:sp>
        <p:nvSpPr>
          <p:cNvPr id="6" name="TextBox 5">
            <a:extLst>
              <a:ext uri="{FF2B5EF4-FFF2-40B4-BE49-F238E27FC236}">
                <a16:creationId xmlns:a16="http://schemas.microsoft.com/office/drawing/2014/main" id="{F1F18A96-9C7F-407D-82E6-61633F075899}"/>
              </a:ext>
            </a:extLst>
          </p:cNvPr>
          <p:cNvSpPr txBox="1"/>
          <p:nvPr/>
        </p:nvSpPr>
        <p:spPr>
          <a:xfrm>
            <a:off x="435796" y="1238289"/>
            <a:ext cx="11561709" cy="5273751"/>
          </a:xfrm>
          <a:prstGeom prst="rect">
            <a:avLst/>
          </a:prstGeom>
          <a:noFill/>
        </p:spPr>
        <p:txBody>
          <a:bodyPr wrap="square" lIns="0" tIns="0" rIns="0" bIns="0" rtlCol="0">
            <a:spAutoFit/>
          </a:bodyPr>
          <a:lstStyle/>
          <a:p>
            <a:pPr marL="349724" indent="-349724" defTabSz="932563">
              <a:buFontTx/>
              <a:buChar char="-"/>
            </a:pPr>
            <a:r>
              <a:rPr lang="en-GB" sz="2856" dirty="0">
                <a:gradFill>
                  <a:gsLst>
                    <a:gs pos="2917">
                      <a:srgbClr val="000000"/>
                    </a:gs>
                    <a:gs pos="30000">
                      <a:srgbClr val="000000"/>
                    </a:gs>
                  </a:gsLst>
                  <a:lin ang="5400000" scaled="0"/>
                </a:gradFill>
                <a:latin typeface="Segoe UI"/>
              </a:rPr>
              <a:t>Make sure your Azure Migrate appliance has the right time/date/time zone</a:t>
            </a:r>
          </a:p>
          <a:p>
            <a:pPr marL="349724" indent="-349724" defTabSz="932563">
              <a:buFontTx/>
              <a:buChar char="-"/>
            </a:pPr>
            <a:endParaRPr lang="en-GB" sz="2856" dirty="0">
              <a:gradFill>
                <a:gsLst>
                  <a:gs pos="2917">
                    <a:srgbClr val="000000"/>
                  </a:gs>
                  <a:gs pos="30000">
                    <a:srgbClr val="000000"/>
                  </a:gs>
                </a:gsLst>
                <a:lin ang="5400000" scaled="0"/>
              </a:gradFill>
              <a:latin typeface="Segoe UI"/>
            </a:endParaRPr>
          </a:p>
          <a:p>
            <a:pPr marL="349724" indent="-349724" defTabSz="932563">
              <a:buFontTx/>
              <a:buChar char="-"/>
            </a:pPr>
            <a:r>
              <a:rPr lang="en-GB" sz="2856" dirty="0">
                <a:gradFill>
                  <a:gsLst>
                    <a:gs pos="2917">
                      <a:srgbClr val="000000"/>
                    </a:gs>
                    <a:gs pos="30000">
                      <a:srgbClr val="000000"/>
                    </a:gs>
                  </a:gsLst>
                  <a:lin ang="5400000" scaled="0"/>
                </a:gradFill>
                <a:latin typeface="Segoe UI"/>
              </a:rPr>
              <a:t>Reboot the source VMs before migration to clear any pending reboots, issues</a:t>
            </a:r>
          </a:p>
          <a:p>
            <a:pPr marL="349724" indent="-349724" defTabSz="932563">
              <a:buFontTx/>
              <a:buChar char="-"/>
            </a:pPr>
            <a:endParaRPr lang="en-GB" sz="2856" dirty="0">
              <a:gradFill>
                <a:gsLst>
                  <a:gs pos="2917">
                    <a:srgbClr val="000000"/>
                  </a:gs>
                  <a:gs pos="30000">
                    <a:srgbClr val="000000"/>
                  </a:gs>
                </a:gsLst>
                <a:lin ang="5400000" scaled="0"/>
              </a:gradFill>
              <a:latin typeface="Segoe UI"/>
            </a:endParaRPr>
          </a:p>
          <a:p>
            <a:pPr marL="349724" indent="-349724" defTabSz="932563">
              <a:buFontTx/>
              <a:buChar char="-"/>
            </a:pPr>
            <a:r>
              <a:rPr lang="en-GB" sz="2856" dirty="0">
                <a:gradFill>
                  <a:gsLst>
                    <a:gs pos="2917">
                      <a:srgbClr val="000000"/>
                    </a:gs>
                    <a:gs pos="30000">
                      <a:srgbClr val="000000"/>
                    </a:gs>
                  </a:gsLst>
                  <a:lin ang="5400000" scaled="0"/>
                </a:gradFill>
                <a:latin typeface="Segoe UI"/>
              </a:rPr>
              <a:t>Test migrations to a temporary or restricted network area</a:t>
            </a:r>
          </a:p>
          <a:p>
            <a:pPr marL="349724" indent="-349724" defTabSz="932563">
              <a:buFontTx/>
              <a:buChar char="-"/>
            </a:pPr>
            <a:endParaRPr lang="en-GB" sz="2856" dirty="0">
              <a:gradFill>
                <a:gsLst>
                  <a:gs pos="2917">
                    <a:srgbClr val="000000"/>
                  </a:gs>
                  <a:gs pos="30000">
                    <a:srgbClr val="000000"/>
                  </a:gs>
                </a:gsLst>
                <a:lin ang="5400000" scaled="0"/>
              </a:gradFill>
              <a:latin typeface="Segoe UI"/>
            </a:endParaRPr>
          </a:p>
          <a:p>
            <a:pPr marL="349724" indent="-349724" defTabSz="932563">
              <a:buFontTx/>
              <a:buChar char="-"/>
            </a:pPr>
            <a:r>
              <a:rPr lang="en-GB" sz="2856" dirty="0">
                <a:gradFill>
                  <a:gsLst>
                    <a:gs pos="2917">
                      <a:srgbClr val="000000"/>
                    </a:gs>
                    <a:gs pos="30000">
                      <a:srgbClr val="000000"/>
                    </a:gs>
                  </a:gsLst>
                  <a:lin ang="5400000" scaled="0"/>
                </a:gradFill>
                <a:latin typeface="Segoe UI"/>
              </a:rPr>
              <a:t>Consider implementing networking throttling</a:t>
            </a:r>
          </a:p>
          <a:p>
            <a:pPr marL="349724" indent="-349724" defTabSz="932563">
              <a:buFontTx/>
              <a:buChar char="-"/>
            </a:pPr>
            <a:endParaRPr lang="en-GB" sz="2856" dirty="0">
              <a:gradFill>
                <a:gsLst>
                  <a:gs pos="2917">
                    <a:srgbClr val="000000"/>
                  </a:gs>
                  <a:gs pos="30000">
                    <a:srgbClr val="000000"/>
                  </a:gs>
                </a:gsLst>
                <a:lin ang="5400000" scaled="0"/>
              </a:gradFill>
              <a:latin typeface="Segoe UI"/>
            </a:endParaRPr>
          </a:p>
          <a:p>
            <a:pPr marL="349724" indent="-349724" defTabSz="932563">
              <a:buFontTx/>
              <a:buChar char="-"/>
            </a:pPr>
            <a:r>
              <a:rPr lang="en-GB" sz="2856" dirty="0">
                <a:gradFill>
                  <a:gsLst>
                    <a:gs pos="2917">
                      <a:srgbClr val="000000"/>
                    </a:gs>
                    <a:gs pos="30000">
                      <a:srgbClr val="000000"/>
                    </a:gs>
                  </a:gsLst>
                  <a:lin ang="5400000" scaled="0"/>
                </a:gradFill>
                <a:latin typeface="Segoe UI"/>
              </a:rPr>
              <a:t>Create a temporary resource group for your Azure Migrate project</a:t>
            </a:r>
          </a:p>
          <a:p>
            <a:pPr marL="349724" indent="-349724" defTabSz="932563">
              <a:buFontTx/>
              <a:buChar char="-"/>
            </a:pPr>
            <a:r>
              <a:rPr lang="en-GB" sz="2856" dirty="0">
                <a:gradFill>
                  <a:gsLst>
                    <a:gs pos="2917">
                      <a:srgbClr val="000000"/>
                    </a:gs>
                    <a:gs pos="30000">
                      <a:srgbClr val="000000"/>
                    </a:gs>
                  </a:gsLst>
                  <a:lin ang="5400000" scaled="0"/>
                </a:gradFill>
                <a:latin typeface="Segoe UI"/>
              </a:rPr>
              <a:t>Use Azure Lighthouse for </a:t>
            </a:r>
            <a:r>
              <a:rPr lang="en-GB" sz="2856">
                <a:gradFill>
                  <a:gsLst>
                    <a:gs pos="2917">
                      <a:srgbClr val="000000"/>
                    </a:gs>
                    <a:gs pos="30000">
                      <a:srgbClr val="000000"/>
                    </a:gs>
                  </a:gsLst>
                  <a:lin ang="5400000" scaled="0"/>
                </a:gradFill>
                <a:latin typeface="Segoe UI"/>
              </a:rPr>
              <a:t>at-scale migrations</a:t>
            </a:r>
            <a:endParaRPr lang="en-GB" sz="2856" dirty="0">
              <a:gradFill>
                <a:gsLst>
                  <a:gs pos="2917">
                    <a:srgbClr val="000000"/>
                  </a:gs>
                  <a:gs pos="30000">
                    <a:srgbClr val="000000"/>
                  </a:gs>
                </a:gsLst>
                <a:lin ang="5400000" scaled="0"/>
              </a:gradFill>
              <a:latin typeface="Segoe UI"/>
            </a:endParaRPr>
          </a:p>
        </p:txBody>
      </p:sp>
    </p:spTree>
    <p:extLst>
      <p:ext uri="{BB962C8B-B14F-4D97-AF65-F5344CB8AC3E}">
        <p14:creationId xmlns:p14="http://schemas.microsoft.com/office/powerpoint/2010/main" val="2597135442"/>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5E99A-E1AF-4BBB-B489-6E7BDD6C3F08}"/>
              </a:ext>
            </a:extLst>
          </p:cNvPr>
          <p:cNvSpPr>
            <a:spLocks noGrp="1"/>
          </p:cNvSpPr>
          <p:nvPr>
            <p:ph type="title"/>
          </p:nvPr>
        </p:nvSpPr>
        <p:spPr/>
        <p:txBody>
          <a:bodyPr/>
          <a:lstStyle/>
          <a:p>
            <a:r>
              <a:rPr lang="en-US">
                <a:solidFill>
                  <a:schemeClr val="tx1"/>
                </a:solidFill>
              </a:rPr>
              <a:t>Azure Migrate resources</a:t>
            </a:r>
          </a:p>
        </p:txBody>
      </p:sp>
      <p:sp>
        <p:nvSpPr>
          <p:cNvPr id="3" name="Rectangle 2">
            <a:extLst>
              <a:ext uri="{FF2B5EF4-FFF2-40B4-BE49-F238E27FC236}">
                <a16:creationId xmlns:a16="http://schemas.microsoft.com/office/drawing/2014/main" id="{5D87A956-F2E5-4062-87C9-892CBBFE7AE5}"/>
              </a:ext>
            </a:extLst>
          </p:cNvPr>
          <p:cNvSpPr/>
          <p:nvPr/>
        </p:nvSpPr>
        <p:spPr>
          <a:xfrm>
            <a:off x="1224030" y="1308126"/>
            <a:ext cx="5277274" cy="5563810"/>
          </a:xfrm>
          <a:prstGeom prst="rect">
            <a:avLst/>
          </a:prstGeom>
        </p:spPr>
        <p:txBody>
          <a:bodyPr wrap="square" lIns="0">
            <a:spAutoFit/>
          </a:bodyPr>
          <a:lstStyle/>
          <a:p>
            <a:pPr defTabSz="932239" fontAlgn="base">
              <a:spcAft>
                <a:spcPts val="3598"/>
              </a:spcAft>
              <a:defRPr/>
            </a:pPr>
            <a:r>
              <a:rPr lang="en-US" sz="1632">
                <a:solidFill>
                  <a:srgbClr val="000000"/>
                </a:solidFill>
                <a:latin typeface="Segoe UI"/>
              </a:rPr>
              <a:t>Learn more </a:t>
            </a:r>
            <a:br>
              <a:rPr lang="en-US" sz="1632">
                <a:solidFill>
                  <a:srgbClr val="000000"/>
                </a:solidFill>
                <a:latin typeface="Segoe UI"/>
              </a:rPr>
            </a:br>
            <a:r>
              <a:rPr lang="en-US" sz="1632">
                <a:solidFill>
                  <a:srgbClr val="000000"/>
                </a:solidFill>
                <a:latin typeface="Segoe UI"/>
              </a:rPr>
              <a:t>aka.ms/</a:t>
            </a:r>
            <a:r>
              <a:rPr lang="en-US" sz="1632" err="1">
                <a:solidFill>
                  <a:srgbClr val="000000"/>
                </a:solidFill>
                <a:latin typeface="Segoe UI"/>
              </a:rPr>
              <a:t>AzureMigrate</a:t>
            </a:r>
            <a:r>
              <a:rPr lang="en-US" sz="1632">
                <a:solidFill>
                  <a:srgbClr val="000000"/>
                </a:solidFill>
                <a:latin typeface="Segoe UI"/>
              </a:rPr>
              <a:t>​</a:t>
            </a:r>
          </a:p>
          <a:p>
            <a:pPr defTabSz="932239" fontAlgn="base">
              <a:spcAft>
                <a:spcPts val="3598"/>
              </a:spcAft>
              <a:defRPr/>
            </a:pPr>
            <a:r>
              <a:rPr lang="en-US" sz="1632">
                <a:solidFill>
                  <a:srgbClr val="000000"/>
                </a:solidFill>
                <a:latin typeface="Segoe UI"/>
              </a:rPr>
              <a:t>Documentation</a:t>
            </a:r>
            <a:br>
              <a:rPr lang="en-US" sz="1632">
                <a:solidFill>
                  <a:srgbClr val="000000"/>
                </a:solidFill>
                <a:latin typeface="Segoe UI"/>
              </a:rPr>
            </a:br>
            <a:r>
              <a:rPr lang="en-US" sz="1632">
                <a:solidFill>
                  <a:srgbClr val="000000"/>
                </a:solidFill>
                <a:latin typeface="Segoe UI"/>
              </a:rPr>
              <a:t>aka.ms/</a:t>
            </a:r>
            <a:r>
              <a:rPr lang="en-US" sz="1632" err="1">
                <a:solidFill>
                  <a:srgbClr val="000000"/>
                </a:solidFill>
                <a:latin typeface="Segoe UI"/>
              </a:rPr>
              <a:t>AzureMigrateDocs</a:t>
            </a:r>
            <a:r>
              <a:rPr lang="en-US" sz="1632">
                <a:solidFill>
                  <a:srgbClr val="000000"/>
                </a:solidFill>
                <a:latin typeface="Segoe UI"/>
              </a:rPr>
              <a:t>​</a:t>
            </a:r>
          </a:p>
          <a:p>
            <a:pPr defTabSz="932239" fontAlgn="base">
              <a:spcAft>
                <a:spcPts val="3598"/>
              </a:spcAft>
              <a:defRPr/>
            </a:pPr>
            <a:r>
              <a:rPr lang="en-US" sz="1632">
                <a:solidFill>
                  <a:srgbClr val="000000"/>
                </a:solidFill>
                <a:latin typeface="Segoe UI"/>
              </a:rPr>
              <a:t>Azure Migration Blog</a:t>
            </a:r>
            <a:br>
              <a:rPr lang="en-US" sz="1632">
                <a:solidFill>
                  <a:srgbClr val="000000"/>
                </a:solidFill>
                <a:latin typeface="Segoe UI"/>
              </a:rPr>
            </a:br>
            <a:r>
              <a:rPr lang="en-US" sz="1632">
                <a:solidFill>
                  <a:srgbClr val="000000"/>
                </a:solidFill>
                <a:latin typeface="Segoe UI"/>
              </a:rPr>
              <a:t>aka.ms/</a:t>
            </a:r>
            <a:r>
              <a:rPr lang="en-US" sz="1632" err="1">
                <a:solidFill>
                  <a:srgbClr val="000000"/>
                </a:solidFill>
                <a:latin typeface="Segoe UI"/>
              </a:rPr>
              <a:t>MigrationBlogs</a:t>
            </a:r>
            <a:endParaRPr lang="en-US" sz="1632">
              <a:solidFill>
                <a:srgbClr val="000000"/>
              </a:solidFill>
              <a:latin typeface="Segoe UI"/>
            </a:endParaRPr>
          </a:p>
          <a:p>
            <a:pPr defTabSz="932239" fontAlgn="base">
              <a:spcAft>
                <a:spcPts val="3598"/>
              </a:spcAft>
              <a:defRPr/>
            </a:pPr>
            <a:r>
              <a:rPr lang="en-US" sz="1632">
                <a:solidFill>
                  <a:srgbClr val="000000"/>
                </a:solidFill>
                <a:latin typeface="Segoe UI"/>
              </a:rPr>
              <a:t>Azure Migrate Demos</a:t>
            </a:r>
            <a:br>
              <a:rPr lang="en-US" sz="1632">
                <a:solidFill>
                  <a:srgbClr val="000000"/>
                </a:solidFill>
                <a:latin typeface="Segoe UI"/>
              </a:rPr>
            </a:br>
            <a:r>
              <a:rPr lang="en-US" sz="1632">
                <a:solidFill>
                  <a:srgbClr val="000000"/>
                </a:solidFill>
                <a:latin typeface="Segoe UI"/>
              </a:rPr>
              <a:t>aka.ms/</a:t>
            </a:r>
            <a:r>
              <a:rPr lang="en-US" sz="1632" err="1">
                <a:solidFill>
                  <a:srgbClr val="000000"/>
                </a:solidFill>
                <a:latin typeface="Segoe UI"/>
              </a:rPr>
              <a:t>AzureMigrateGettingStarted</a:t>
            </a:r>
            <a:endParaRPr lang="en-US" sz="1632">
              <a:solidFill>
                <a:srgbClr val="000000"/>
              </a:solidFill>
              <a:latin typeface="Segoe UI"/>
            </a:endParaRPr>
          </a:p>
          <a:p>
            <a:pPr defTabSz="932239" fontAlgn="base">
              <a:defRPr/>
            </a:pPr>
            <a:r>
              <a:rPr lang="en-US" sz="1632">
                <a:solidFill>
                  <a:srgbClr val="000000"/>
                </a:solidFill>
                <a:latin typeface="Segoe UI"/>
              </a:rPr>
              <a:t>E-Book</a:t>
            </a:r>
          </a:p>
          <a:p>
            <a:pPr defTabSz="932239" fontAlgn="base">
              <a:defRPr/>
            </a:pPr>
            <a:r>
              <a:rPr lang="en-US" sz="1632">
                <a:solidFill>
                  <a:srgbClr val="000000"/>
                </a:solidFill>
                <a:latin typeface="Segoe UI"/>
              </a:rPr>
              <a:t>aka.ms/</a:t>
            </a:r>
            <a:r>
              <a:rPr lang="en-US" sz="1632" err="1">
                <a:solidFill>
                  <a:srgbClr val="000000"/>
                </a:solidFill>
                <a:latin typeface="Segoe UI"/>
              </a:rPr>
              <a:t>AzureMigrateEbook</a:t>
            </a:r>
            <a:endParaRPr lang="en-US" sz="1632">
              <a:solidFill>
                <a:srgbClr val="000000"/>
              </a:solidFill>
              <a:latin typeface="Segoe UI"/>
            </a:endParaRPr>
          </a:p>
          <a:p>
            <a:pPr defTabSz="932239" fontAlgn="base">
              <a:defRPr/>
            </a:pPr>
            <a:endParaRPr lang="en-US" sz="1632">
              <a:solidFill>
                <a:srgbClr val="000000"/>
              </a:solidFill>
              <a:latin typeface="Segoe UI"/>
            </a:endParaRPr>
          </a:p>
          <a:p>
            <a:pPr defTabSz="932239" fontAlgn="base">
              <a:defRPr/>
            </a:pPr>
            <a:endParaRPr lang="en-US" sz="1632">
              <a:solidFill>
                <a:srgbClr val="000000"/>
              </a:solidFill>
              <a:latin typeface="Segoe UI"/>
            </a:endParaRPr>
          </a:p>
          <a:p>
            <a:pPr defTabSz="932239" fontAlgn="base">
              <a:defRPr/>
            </a:pPr>
            <a:r>
              <a:rPr lang="en-US" sz="1632">
                <a:solidFill>
                  <a:srgbClr val="000000"/>
                </a:solidFill>
                <a:latin typeface="Segoe UI"/>
              </a:rPr>
              <a:t>Learning path</a:t>
            </a:r>
          </a:p>
          <a:p>
            <a:pPr defTabSz="932239" fontAlgn="base">
              <a:defRPr/>
            </a:pPr>
            <a:r>
              <a:rPr lang="en-US" sz="1632">
                <a:solidFill>
                  <a:srgbClr val="000000"/>
                </a:solidFill>
                <a:latin typeface="Segoe UI"/>
              </a:rPr>
              <a:t>aka.ms/</a:t>
            </a:r>
            <a:r>
              <a:rPr lang="en-US" sz="1632" err="1">
                <a:solidFill>
                  <a:srgbClr val="000000"/>
                </a:solidFill>
                <a:latin typeface="Segoe UI"/>
              </a:rPr>
              <a:t>AzureMigrateLearning</a:t>
            </a:r>
            <a:endParaRPr lang="en-US" sz="1632">
              <a:solidFill>
                <a:srgbClr val="000000"/>
              </a:solidFill>
              <a:latin typeface="Segoe UI"/>
            </a:endParaRPr>
          </a:p>
        </p:txBody>
      </p:sp>
      <p:cxnSp>
        <p:nvCxnSpPr>
          <p:cNvPr id="25" name="Straight Connector 24">
            <a:extLst>
              <a:ext uri="{FF2B5EF4-FFF2-40B4-BE49-F238E27FC236}">
                <a16:creationId xmlns:a16="http://schemas.microsoft.com/office/drawing/2014/main" id="{994C39AB-EA7C-B545-B06A-68376931B42E}"/>
              </a:ext>
            </a:extLst>
          </p:cNvPr>
          <p:cNvCxnSpPr>
            <a:cxnSpLocks/>
          </p:cNvCxnSpPr>
          <p:nvPr/>
        </p:nvCxnSpPr>
        <p:spPr>
          <a:xfrm>
            <a:off x="1217312" y="2079738"/>
            <a:ext cx="474277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223C4A6-2C08-8540-A57D-A790ABD8F871}"/>
              </a:ext>
            </a:extLst>
          </p:cNvPr>
          <p:cNvCxnSpPr>
            <a:cxnSpLocks/>
          </p:cNvCxnSpPr>
          <p:nvPr/>
        </p:nvCxnSpPr>
        <p:spPr>
          <a:xfrm>
            <a:off x="1217312" y="3055112"/>
            <a:ext cx="474277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58534E0-F87C-2F4B-A36C-FAC03BE224E3}"/>
              </a:ext>
            </a:extLst>
          </p:cNvPr>
          <p:cNvCxnSpPr>
            <a:cxnSpLocks/>
          </p:cNvCxnSpPr>
          <p:nvPr/>
        </p:nvCxnSpPr>
        <p:spPr>
          <a:xfrm>
            <a:off x="1217312" y="4000417"/>
            <a:ext cx="474277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1484495-6940-2C46-8164-DCE863A57B3E}"/>
              </a:ext>
            </a:extLst>
          </p:cNvPr>
          <p:cNvCxnSpPr>
            <a:cxnSpLocks/>
          </p:cNvCxnSpPr>
          <p:nvPr/>
        </p:nvCxnSpPr>
        <p:spPr>
          <a:xfrm>
            <a:off x="1217312" y="4959572"/>
            <a:ext cx="474277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59AE3850-B80F-FE47-BAD7-B77B4183D18B}"/>
              </a:ext>
            </a:extLst>
          </p:cNvPr>
          <p:cNvSpPr/>
          <p:nvPr/>
        </p:nvSpPr>
        <p:spPr bwMode="auto">
          <a:xfrm>
            <a:off x="675482" y="1523858"/>
            <a:ext cx="274242" cy="274242"/>
          </a:xfrm>
          <a:prstGeom prst="ellipse">
            <a:avLst/>
          </a:prstGeom>
          <a:solidFill>
            <a:schemeClr val="tx2"/>
          </a:solidFill>
          <a:ln w="19050" cap="flat" cmpd="sng" algn="ctr">
            <a:noFill/>
            <a:prstDash val="soli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1598" kern="0" err="1">
              <a:solidFill>
                <a:srgbClr val="000000"/>
              </a:solidFill>
              <a:latin typeface="Segoe UI"/>
            </a:endParaRPr>
          </a:p>
        </p:txBody>
      </p:sp>
      <p:grpSp>
        <p:nvGrpSpPr>
          <p:cNvPr id="33" name="Group 32">
            <a:extLst>
              <a:ext uri="{FF2B5EF4-FFF2-40B4-BE49-F238E27FC236}">
                <a16:creationId xmlns:a16="http://schemas.microsoft.com/office/drawing/2014/main" id="{CA48379B-8091-6F4F-AC1D-855DCB0931C1}"/>
              </a:ext>
            </a:extLst>
          </p:cNvPr>
          <p:cNvGrpSpPr/>
          <p:nvPr/>
        </p:nvGrpSpPr>
        <p:grpSpPr>
          <a:xfrm>
            <a:off x="749295" y="1616252"/>
            <a:ext cx="126617" cy="89453"/>
            <a:chOff x="6001010" y="3000875"/>
            <a:chExt cx="189980" cy="134218"/>
          </a:xfrm>
          <a:solidFill>
            <a:srgbClr val="FFFFFF"/>
          </a:solidFill>
        </p:grpSpPr>
        <p:cxnSp>
          <p:nvCxnSpPr>
            <p:cNvPr id="34" name="Straight Connector 33">
              <a:extLst>
                <a:ext uri="{FF2B5EF4-FFF2-40B4-BE49-F238E27FC236}">
                  <a16:creationId xmlns:a16="http://schemas.microsoft.com/office/drawing/2014/main" id="{659CD189-A044-5149-9577-8B2A0BCC2ED6}"/>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35" name="L-Shape 34">
              <a:extLst>
                <a:ext uri="{FF2B5EF4-FFF2-40B4-BE49-F238E27FC236}">
                  <a16:creationId xmlns:a16="http://schemas.microsoft.com/office/drawing/2014/main" id="{5B86FB25-6C99-7848-ABF8-0F057FCAD55F}"/>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800" kern="0" err="1">
                <a:solidFill>
                  <a:srgbClr val="000000"/>
                </a:solidFill>
                <a:latin typeface="Segoe UI Semibold" panose="020B0702040204020203" pitchFamily="34" charset="0"/>
                <a:ea typeface="Segoe UI" pitchFamily="34" charset="0"/>
                <a:cs typeface="Segoe UI Semibold" panose="020B0702040204020203" pitchFamily="34" charset="0"/>
              </a:endParaRPr>
            </a:p>
          </p:txBody>
        </p:sp>
      </p:grpSp>
      <p:sp>
        <p:nvSpPr>
          <p:cNvPr id="37" name="Oval 36">
            <a:extLst>
              <a:ext uri="{FF2B5EF4-FFF2-40B4-BE49-F238E27FC236}">
                <a16:creationId xmlns:a16="http://schemas.microsoft.com/office/drawing/2014/main" id="{FDAD2742-4B56-6F4E-883A-512081606FCA}"/>
              </a:ext>
            </a:extLst>
          </p:cNvPr>
          <p:cNvSpPr/>
          <p:nvPr/>
        </p:nvSpPr>
        <p:spPr bwMode="auto">
          <a:xfrm>
            <a:off x="675482" y="2501818"/>
            <a:ext cx="274242" cy="274242"/>
          </a:xfrm>
          <a:prstGeom prst="ellipse">
            <a:avLst/>
          </a:prstGeom>
          <a:solidFill>
            <a:schemeClr val="tx2"/>
          </a:solidFill>
          <a:ln w="19050" cap="flat" cmpd="sng" algn="ctr">
            <a:noFill/>
            <a:prstDash val="soli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1598" kern="0" err="1">
              <a:solidFill>
                <a:srgbClr val="000000"/>
              </a:solidFill>
              <a:latin typeface="Segoe UI"/>
            </a:endParaRPr>
          </a:p>
        </p:txBody>
      </p:sp>
      <p:grpSp>
        <p:nvGrpSpPr>
          <p:cNvPr id="38" name="Group 37">
            <a:extLst>
              <a:ext uri="{FF2B5EF4-FFF2-40B4-BE49-F238E27FC236}">
                <a16:creationId xmlns:a16="http://schemas.microsoft.com/office/drawing/2014/main" id="{1904962F-947B-754B-BD7D-F236FB285D4C}"/>
              </a:ext>
            </a:extLst>
          </p:cNvPr>
          <p:cNvGrpSpPr/>
          <p:nvPr/>
        </p:nvGrpSpPr>
        <p:grpSpPr>
          <a:xfrm>
            <a:off x="749295" y="2594212"/>
            <a:ext cx="126617" cy="89453"/>
            <a:chOff x="6001010" y="3000875"/>
            <a:chExt cx="189980" cy="134218"/>
          </a:xfrm>
          <a:solidFill>
            <a:srgbClr val="FFFFFF"/>
          </a:solidFill>
        </p:grpSpPr>
        <p:cxnSp>
          <p:nvCxnSpPr>
            <p:cNvPr id="39" name="Straight Connector 38">
              <a:extLst>
                <a:ext uri="{FF2B5EF4-FFF2-40B4-BE49-F238E27FC236}">
                  <a16:creationId xmlns:a16="http://schemas.microsoft.com/office/drawing/2014/main" id="{DD1AA371-3D76-744E-AFA5-41D3499EA70A}"/>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40" name="L-Shape 39">
              <a:extLst>
                <a:ext uri="{FF2B5EF4-FFF2-40B4-BE49-F238E27FC236}">
                  <a16:creationId xmlns:a16="http://schemas.microsoft.com/office/drawing/2014/main" id="{AE0FBBA7-0349-2A47-81FB-E7A9613AAB5A}"/>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800" kern="0" err="1">
                <a:solidFill>
                  <a:srgbClr val="000000"/>
                </a:solidFill>
                <a:latin typeface="Segoe UI Semibold" panose="020B0702040204020203" pitchFamily="34" charset="0"/>
                <a:ea typeface="Segoe UI" pitchFamily="34" charset="0"/>
                <a:cs typeface="Segoe UI Semibold" panose="020B0702040204020203" pitchFamily="34" charset="0"/>
              </a:endParaRPr>
            </a:p>
          </p:txBody>
        </p:sp>
      </p:grpSp>
      <p:sp>
        <p:nvSpPr>
          <p:cNvPr id="42" name="Oval 41">
            <a:extLst>
              <a:ext uri="{FF2B5EF4-FFF2-40B4-BE49-F238E27FC236}">
                <a16:creationId xmlns:a16="http://schemas.microsoft.com/office/drawing/2014/main" id="{BA0EA0AA-C0D7-EC45-88D3-5145C8DD911E}"/>
              </a:ext>
            </a:extLst>
          </p:cNvPr>
          <p:cNvSpPr/>
          <p:nvPr/>
        </p:nvSpPr>
        <p:spPr bwMode="auto">
          <a:xfrm>
            <a:off x="675482" y="3426346"/>
            <a:ext cx="274242" cy="274242"/>
          </a:xfrm>
          <a:prstGeom prst="ellipse">
            <a:avLst/>
          </a:prstGeom>
          <a:solidFill>
            <a:schemeClr val="tx2"/>
          </a:solidFill>
          <a:ln w="19050" cap="flat" cmpd="sng" algn="ctr">
            <a:noFill/>
            <a:prstDash val="soli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1598" kern="0" err="1">
              <a:solidFill>
                <a:srgbClr val="000000"/>
              </a:solidFill>
              <a:latin typeface="Segoe UI"/>
            </a:endParaRPr>
          </a:p>
        </p:txBody>
      </p:sp>
      <p:grpSp>
        <p:nvGrpSpPr>
          <p:cNvPr id="43" name="Group 42">
            <a:extLst>
              <a:ext uri="{FF2B5EF4-FFF2-40B4-BE49-F238E27FC236}">
                <a16:creationId xmlns:a16="http://schemas.microsoft.com/office/drawing/2014/main" id="{7AB1086A-096A-3E4C-987D-16C8AB32A681}"/>
              </a:ext>
            </a:extLst>
          </p:cNvPr>
          <p:cNvGrpSpPr/>
          <p:nvPr/>
        </p:nvGrpSpPr>
        <p:grpSpPr>
          <a:xfrm>
            <a:off x="749295" y="3518741"/>
            <a:ext cx="126617" cy="89453"/>
            <a:chOff x="6001010" y="3000875"/>
            <a:chExt cx="189980" cy="134218"/>
          </a:xfrm>
          <a:solidFill>
            <a:srgbClr val="FFFFFF"/>
          </a:solidFill>
        </p:grpSpPr>
        <p:cxnSp>
          <p:nvCxnSpPr>
            <p:cNvPr id="44" name="Straight Connector 43">
              <a:extLst>
                <a:ext uri="{FF2B5EF4-FFF2-40B4-BE49-F238E27FC236}">
                  <a16:creationId xmlns:a16="http://schemas.microsoft.com/office/drawing/2014/main" id="{29359C6C-9422-D645-89E9-06A5776B1C36}"/>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45" name="L-Shape 44">
              <a:extLst>
                <a:ext uri="{FF2B5EF4-FFF2-40B4-BE49-F238E27FC236}">
                  <a16:creationId xmlns:a16="http://schemas.microsoft.com/office/drawing/2014/main" id="{E209BDEF-342D-F646-B848-82662E465483}"/>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800" kern="0" err="1">
                <a:solidFill>
                  <a:srgbClr val="000000"/>
                </a:solidFill>
                <a:latin typeface="Segoe UI Semibold" panose="020B0702040204020203" pitchFamily="34" charset="0"/>
                <a:ea typeface="Segoe UI" pitchFamily="34" charset="0"/>
                <a:cs typeface="Segoe UI Semibold" panose="020B0702040204020203" pitchFamily="34" charset="0"/>
              </a:endParaRPr>
            </a:p>
          </p:txBody>
        </p:sp>
      </p:grpSp>
      <p:sp>
        <p:nvSpPr>
          <p:cNvPr id="47" name="Oval 46">
            <a:extLst>
              <a:ext uri="{FF2B5EF4-FFF2-40B4-BE49-F238E27FC236}">
                <a16:creationId xmlns:a16="http://schemas.microsoft.com/office/drawing/2014/main" id="{3578755B-0CF7-904F-B48C-65FCCD01FECE}"/>
              </a:ext>
            </a:extLst>
          </p:cNvPr>
          <p:cNvSpPr/>
          <p:nvPr/>
        </p:nvSpPr>
        <p:spPr bwMode="auto">
          <a:xfrm>
            <a:off x="675482" y="4416666"/>
            <a:ext cx="274242" cy="274242"/>
          </a:xfrm>
          <a:prstGeom prst="ellipse">
            <a:avLst/>
          </a:prstGeom>
          <a:solidFill>
            <a:schemeClr val="tx2"/>
          </a:solidFill>
          <a:ln w="19050" cap="flat" cmpd="sng" algn="ctr">
            <a:noFill/>
            <a:prstDash val="soli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1598" kern="0" err="1">
              <a:solidFill>
                <a:srgbClr val="000000"/>
              </a:solidFill>
              <a:latin typeface="Segoe UI"/>
            </a:endParaRPr>
          </a:p>
        </p:txBody>
      </p:sp>
      <p:grpSp>
        <p:nvGrpSpPr>
          <p:cNvPr id="48" name="Group 47">
            <a:extLst>
              <a:ext uri="{FF2B5EF4-FFF2-40B4-BE49-F238E27FC236}">
                <a16:creationId xmlns:a16="http://schemas.microsoft.com/office/drawing/2014/main" id="{E223A30E-5A6F-4646-A3AF-6375D2D333A9}"/>
              </a:ext>
            </a:extLst>
          </p:cNvPr>
          <p:cNvGrpSpPr/>
          <p:nvPr/>
        </p:nvGrpSpPr>
        <p:grpSpPr>
          <a:xfrm>
            <a:off x="749295" y="4509061"/>
            <a:ext cx="126617" cy="89453"/>
            <a:chOff x="6001010" y="3000875"/>
            <a:chExt cx="189980" cy="134218"/>
          </a:xfrm>
          <a:solidFill>
            <a:srgbClr val="FFFFFF"/>
          </a:solidFill>
        </p:grpSpPr>
        <p:cxnSp>
          <p:nvCxnSpPr>
            <p:cNvPr id="49" name="Straight Connector 48">
              <a:extLst>
                <a:ext uri="{FF2B5EF4-FFF2-40B4-BE49-F238E27FC236}">
                  <a16:creationId xmlns:a16="http://schemas.microsoft.com/office/drawing/2014/main" id="{4DC279C6-C12D-B14A-99C3-8E73B6CAF7D3}"/>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50" name="L-Shape 49">
              <a:extLst>
                <a:ext uri="{FF2B5EF4-FFF2-40B4-BE49-F238E27FC236}">
                  <a16:creationId xmlns:a16="http://schemas.microsoft.com/office/drawing/2014/main" id="{10EA6058-B30C-A04D-95AC-14C74C5B0264}"/>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800" kern="0" err="1">
                <a:solidFill>
                  <a:srgbClr val="000000"/>
                </a:solidFill>
                <a:latin typeface="Segoe UI Semibold" panose="020B0702040204020203" pitchFamily="34" charset="0"/>
                <a:ea typeface="Segoe UI" pitchFamily="34" charset="0"/>
                <a:cs typeface="Segoe UI Semibold" panose="020B0702040204020203" pitchFamily="34" charset="0"/>
              </a:endParaRPr>
            </a:p>
          </p:txBody>
        </p:sp>
      </p:grpSp>
      <p:sp>
        <p:nvSpPr>
          <p:cNvPr id="52" name="Oval 51">
            <a:extLst>
              <a:ext uri="{FF2B5EF4-FFF2-40B4-BE49-F238E27FC236}">
                <a16:creationId xmlns:a16="http://schemas.microsoft.com/office/drawing/2014/main" id="{D389D5AC-09FB-4FF3-A883-727541153720}"/>
              </a:ext>
            </a:extLst>
          </p:cNvPr>
          <p:cNvSpPr/>
          <p:nvPr/>
        </p:nvSpPr>
        <p:spPr bwMode="auto">
          <a:xfrm>
            <a:off x="675481" y="5269864"/>
            <a:ext cx="274242" cy="274242"/>
          </a:xfrm>
          <a:prstGeom prst="ellipse">
            <a:avLst/>
          </a:prstGeom>
          <a:solidFill>
            <a:schemeClr val="tx2"/>
          </a:solidFill>
          <a:ln w="19050" cap="flat" cmpd="sng" algn="ctr">
            <a:noFill/>
            <a:prstDash val="soli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1598" kern="0" err="1">
              <a:solidFill>
                <a:srgbClr val="000000"/>
              </a:solidFill>
              <a:latin typeface="Segoe UI"/>
            </a:endParaRPr>
          </a:p>
        </p:txBody>
      </p:sp>
      <p:grpSp>
        <p:nvGrpSpPr>
          <p:cNvPr id="53" name="Group 52">
            <a:extLst>
              <a:ext uri="{FF2B5EF4-FFF2-40B4-BE49-F238E27FC236}">
                <a16:creationId xmlns:a16="http://schemas.microsoft.com/office/drawing/2014/main" id="{17327306-3EB2-4BA9-8AA8-C0D719EDEE1D}"/>
              </a:ext>
            </a:extLst>
          </p:cNvPr>
          <p:cNvGrpSpPr/>
          <p:nvPr/>
        </p:nvGrpSpPr>
        <p:grpSpPr>
          <a:xfrm>
            <a:off x="749294" y="5362258"/>
            <a:ext cx="126617" cy="89453"/>
            <a:chOff x="6001010" y="3000875"/>
            <a:chExt cx="189980" cy="134218"/>
          </a:xfrm>
          <a:solidFill>
            <a:srgbClr val="FFFFFF"/>
          </a:solidFill>
        </p:grpSpPr>
        <p:cxnSp>
          <p:nvCxnSpPr>
            <p:cNvPr id="54" name="Straight Connector 53">
              <a:extLst>
                <a:ext uri="{FF2B5EF4-FFF2-40B4-BE49-F238E27FC236}">
                  <a16:creationId xmlns:a16="http://schemas.microsoft.com/office/drawing/2014/main" id="{4ECD5610-5A4C-4440-A0DB-7DEA0C98A0E7}"/>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55" name="L-Shape 54">
              <a:extLst>
                <a:ext uri="{FF2B5EF4-FFF2-40B4-BE49-F238E27FC236}">
                  <a16:creationId xmlns:a16="http://schemas.microsoft.com/office/drawing/2014/main" id="{CA110CFD-101F-4F8B-AF15-70CB58A524EA}"/>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800" kern="0" err="1">
                <a:solidFill>
                  <a:srgbClr val="000000"/>
                </a:solidFill>
                <a:latin typeface="Segoe UI Semibold" panose="020B0702040204020203" pitchFamily="34" charset="0"/>
                <a:ea typeface="Segoe UI" pitchFamily="34" charset="0"/>
                <a:cs typeface="Segoe UI Semibold" panose="020B0702040204020203" pitchFamily="34" charset="0"/>
              </a:endParaRPr>
            </a:p>
          </p:txBody>
        </p:sp>
      </p:grpSp>
      <p:cxnSp>
        <p:nvCxnSpPr>
          <p:cNvPr id="4" name="Straight Connector 3">
            <a:extLst>
              <a:ext uri="{FF2B5EF4-FFF2-40B4-BE49-F238E27FC236}">
                <a16:creationId xmlns:a16="http://schemas.microsoft.com/office/drawing/2014/main" id="{5F1E68A2-1E67-4C07-8882-5936467C95E9}"/>
              </a:ext>
            </a:extLst>
          </p:cNvPr>
          <p:cNvCxnSpPr>
            <a:cxnSpLocks/>
          </p:cNvCxnSpPr>
          <p:nvPr/>
        </p:nvCxnSpPr>
        <p:spPr>
          <a:xfrm>
            <a:off x="1217312" y="5920217"/>
            <a:ext cx="474277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96DB3B61-A10C-4FE7-A931-8354F76C6169}"/>
              </a:ext>
            </a:extLst>
          </p:cNvPr>
          <p:cNvSpPr/>
          <p:nvPr/>
        </p:nvSpPr>
        <p:spPr bwMode="auto">
          <a:xfrm>
            <a:off x="675481" y="6260183"/>
            <a:ext cx="274242" cy="274242"/>
          </a:xfrm>
          <a:prstGeom prst="ellipse">
            <a:avLst/>
          </a:prstGeom>
          <a:solidFill>
            <a:schemeClr val="tx2"/>
          </a:solidFill>
          <a:ln w="19050" cap="flat" cmpd="sng" algn="ctr">
            <a:noFill/>
            <a:prstDash val="soli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1598" kern="0" err="1">
              <a:solidFill>
                <a:srgbClr val="000000"/>
              </a:solidFill>
              <a:latin typeface="Segoe UI"/>
            </a:endParaRPr>
          </a:p>
        </p:txBody>
      </p:sp>
      <p:grpSp>
        <p:nvGrpSpPr>
          <p:cNvPr id="41" name="Group 40">
            <a:extLst>
              <a:ext uri="{FF2B5EF4-FFF2-40B4-BE49-F238E27FC236}">
                <a16:creationId xmlns:a16="http://schemas.microsoft.com/office/drawing/2014/main" id="{B1102FFA-44D7-449B-957F-B290CD26701C}"/>
              </a:ext>
            </a:extLst>
          </p:cNvPr>
          <p:cNvGrpSpPr/>
          <p:nvPr/>
        </p:nvGrpSpPr>
        <p:grpSpPr>
          <a:xfrm>
            <a:off x="749294" y="6352578"/>
            <a:ext cx="126617" cy="89453"/>
            <a:chOff x="6001010" y="3000875"/>
            <a:chExt cx="189980" cy="134218"/>
          </a:xfrm>
          <a:solidFill>
            <a:srgbClr val="FFFFFF"/>
          </a:solidFill>
        </p:grpSpPr>
        <p:cxnSp>
          <p:nvCxnSpPr>
            <p:cNvPr id="46" name="Straight Connector 45">
              <a:extLst>
                <a:ext uri="{FF2B5EF4-FFF2-40B4-BE49-F238E27FC236}">
                  <a16:creationId xmlns:a16="http://schemas.microsoft.com/office/drawing/2014/main" id="{9468580C-01F4-45FD-AF17-13224282ABBC}"/>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51" name="L-Shape 50">
              <a:extLst>
                <a:ext uri="{FF2B5EF4-FFF2-40B4-BE49-F238E27FC236}">
                  <a16:creationId xmlns:a16="http://schemas.microsoft.com/office/drawing/2014/main" id="{0E81CAC9-9C1E-444D-9247-288911D38095}"/>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800" kern="0" err="1">
                <a:solidFill>
                  <a:srgbClr val="000000"/>
                </a:solidFill>
                <a:latin typeface="Segoe UI Semibold" panose="020B0702040204020203" pitchFamily="34" charset="0"/>
                <a:ea typeface="Segoe UI" pitchFamily="34" charset="0"/>
                <a:cs typeface="Segoe UI Semibold" panose="020B0702040204020203" pitchFamily="34" charset="0"/>
              </a:endParaRPr>
            </a:p>
          </p:txBody>
        </p:sp>
      </p:grpSp>
      <p:pic>
        <p:nvPicPr>
          <p:cNvPr id="7" name="Picture 6">
            <a:extLst>
              <a:ext uri="{FF2B5EF4-FFF2-40B4-BE49-F238E27FC236}">
                <a16:creationId xmlns:a16="http://schemas.microsoft.com/office/drawing/2014/main" id="{04A6733D-289C-4079-9E44-196C3BFC731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234453" y="994"/>
            <a:ext cx="6200259" cy="6992541"/>
          </a:xfrm>
          <a:prstGeom prst="rect">
            <a:avLst/>
          </a:prstGeom>
          <a:solidFill>
            <a:schemeClr val="bg1"/>
          </a:solidFill>
        </p:spPr>
      </p:pic>
    </p:spTree>
    <p:extLst>
      <p:ext uri="{BB962C8B-B14F-4D97-AF65-F5344CB8AC3E}">
        <p14:creationId xmlns:p14="http://schemas.microsoft.com/office/powerpoint/2010/main" val="3948796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FDE95-3092-4199-BA02-5605D90F59BD}"/>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1262823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p:txBody>
          <a:bodyPr anchor="ctr"/>
          <a:lstStyle/>
          <a:p>
            <a:pPr lvl="0"/>
            <a:r>
              <a:rPr lang="en-US"/>
              <a:t>Discover, asses &amp; migrate servers to Azure</a:t>
            </a:r>
          </a:p>
        </p:txBody>
      </p:sp>
    </p:spTree>
    <p:extLst>
      <p:ext uri="{BB962C8B-B14F-4D97-AF65-F5344CB8AC3E}">
        <p14:creationId xmlns:p14="http://schemas.microsoft.com/office/powerpoint/2010/main" val="1417650602"/>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180E54ED-B6F4-0B47-BFA7-56D575024802}"/>
              </a:ext>
            </a:extLst>
          </p:cNvPr>
          <p:cNvSpPr>
            <a:spLocks noGrp="1"/>
          </p:cNvSpPr>
          <p:nvPr>
            <p:ph type="body" sz="quarter" idx="10"/>
          </p:nvPr>
        </p:nvSpPr>
        <p:spPr>
          <a:xfrm>
            <a:off x="465138" y="898382"/>
            <a:ext cx="11887195" cy="492443"/>
          </a:xfrm>
        </p:spPr>
        <p:txBody>
          <a:bodyPr/>
          <a:lstStyle/>
          <a:p>
            <a:r>
              <a:rPr lang="en-US"/>
              <a:t>For every step of your migration journey</a:t>
            </a:r>
          </a:p>
        </p:txBody>
      </p:sp>
      <p:sp>
        <p:nvSpPr>
          <p:cNvPr id="8" name="Title 7">
            <a:extLst>
              <a:ext uri="{FF2B5EF4-FFF2-40B4-BE49-F238E27FC236}">
                <a16:creationId xmlns:a16="http://schemas.microsoft.com/office/drawing/2014/main" id="{E05543DE-A77B-DB4D-B01A-946ABC06D9C5}"/>
              </a:ext>
            </a:extLst>
          </p:cNvPr>
          <p:cNvSpPr>
            <a:spLocks noGrp="1"/>
          </p:cNvSpPr>
          <p:nvPr>
            <p:ph type="title"/>
          </p:nvPr>
        </p:nvSpPr>
        <p:spPr>
          <a:xfrm>
            <a:off x="465138" y="441332"/>
            <a:ext cx="11530584" cy="830020"/>
          </a:xfrm>
        </p:spPr>
        <p:txBody>
          <a:bodyPr/>
          <a:lstStyle/>
          <a:p>
            <a:r>
              <a:rPr lang="en-US"/>
              <a:t>Industry-leading capabilities</a:t>
            </a:r>
          </a:p>
        </p:txBody>
      </p:sp>
      <p:sp>
        <p:nvSpPr>
          <p:cNvPr id="28" name="Rectangle 27">
            <a:extLst>
              <a:ext uri="{FF2B5EF4-FFF2-40B4-BE49-F238E27FC236}">
                <a16:creationId xmlns:a16="http://schemas.microsoft.com/office/drawing/2014/main" id="{ED2A5C8F-0241-904B-A133-858D6EA4CA1C}"/>
              </a:ext>
            </a:extLst>
          </p:cNvPr>
          <p:cNvSpPr/>
          <p:nvPr/>
        </p:nvSpPr>
        <p:spPr>
          <a:xfrm>
            <a:off x="394385" y="4021561"/>
            <a:ext cx="3015594" cy="2800767"/>
          </a:xfrm>
          <a:prstGeom prst="rect">
            <a:avLst/>
          </a:prstGeom>
          <a:solidFill>
            <a:schemeClr val="bg1"/>
          </a:solidFill>
          <a:ln>
            <a:noFill/>
          </a:ln>
        </p:spPr>
        <p:txBody>
          <a:bodyPr wrap="square">
            <a:spAutoFit/>
          </a:bodyPr>
          <a:lstStyle/>
          <a:p>
            <a:pPr defTabSz="914191">
              <a:spcAft>
                <a:spcPts val="1200"/>
              </a:spcAft>
              <a:defRPr/>
            </a:pPr>
            <a:r>
              <a:rPr lang="en-US" sz="2000" dirty="0">
                <a:ln w="3175">
                  <a:noFill/>
                </a:ln>
                <a:solidFill>
                  <a:srgbClr val="0078D4"/>
                </a:solidFill>
                <a:latin typeface="+mj-lt"/>
                <a:cs typeface="Segoe UI" pitchFamily="34" charset="0"/>
              </a:rPr>
              <a:t>Discover</a:t>
            </a:r>
          </a:p>
          <a:p>
            <a:pPr marL="180975" indent="-180975" defTabSz="932597">
              <a:spcAft>
                <a:spcPts val="600"/>
              </a:spcAft>
              <a:buFont typeface="Arial" panose="020B0604020202020204" pitchFamily="34" charset="0"/>
              <a:buChar char="•"/>
            </a:pPr>
            <a:r>
              <a:rPr lang="en-US" sz="1400" dirty="0">
                <a:gradFill>
                  <a:gsLst>
                    <a:gs pos="2917">
                      <a:srgbClr val="1A1A1A"/>
                    </a:gs>
                    <a:gs pos="30000">
                      <a:srgbClr val="1A1A1A"/>
                    </a:gs>
                  </a:gsLst>
                  <a:lin ang="5400000" scaled="0"/>
                </a:gradFill>
                <a:cs typeface="Segoe UI Semilight" panose="020B0402040204020203" pitchFamily="34" charset="0"/>
              </a:rPr>
              <a:t>Discover servers and configurations</a:t>
            </a:r>
          </a:p>
          <a:p>
            <a:pPr marL="180975" indent="-180975" defTabSz="932597">
              <a:spcAft>
                <a:spcPts val="600"/>
              </a:spcAft>
              <a:buFont typeface="Arial" panose="020B0604020202020204" pitchFamily="34" charset="0"/>
              <a:buChar char="•"/>
            </a:pPr>
            <a:r>
              <a:rPr lang="en-US" sz="1400" dirty="0">
                <a:gradFill>
                  <a:gsLst>
                    <a:gs pos="2917">
                      <a:srgbClr val="1A1A1A"/>
                    </a:gs>
                    <a:gs pos="30000">
                      <a:srgbClr val="1A1A1A"/>
                    </a:gs>
                  </a:gsLst>
                  <a:lin ang="5400000" scaled="0"/>
                </a:gradFill>
                <a:cs typeface="Segoe UI Semilight" panose="020B0402040204020203" pitchFamily="34" charset="0"/>
              </a:rPr>
              <a:t>Inventory installed applications and roles</a:t>
            </a:r>
          </a:p>
          <a:p>
            <a:pPr marL="180975" indent="-180975" defTabSz="932597">
              <a:spcAft>
                <a:spcPts val="600"/>
              </a:spcAft>
              <a:buFont typeface="Arial" panose="020B0604020202020204" pitchFamily="34" charset="0"/>
              <a:buChar char="•"/>
            </a:pPr>
            <a:r>
              <a:rPr lang="en-US" sz="1400" dirty="0">
                <a:gradFill>
                  <a:gsLst>
                    <a:gs pos="2917">
                      <a:srgbClr val="1A1A1A"/>
                    </a:gs>
                    <a:gs pos="30000">
                      <a:srgbClr val="1A1A1A"/>
                    </a:gs>
                  </a:gsLst>
                  <a:lin ang="5400000" scaled="0"/>
                </a:gradFill>
                <a:cs typeface="Segoe UI Semilight" panose="020B0402040204020203" pitchFamily="34" charset="0"/>
              </a:rPr>
              <a:t>Identify dependencies between servers and applications</a:t>
            </a:r>
          </a:p>
          <a:p>
            <a:pPr marL="180975" indent="-180975" defTabSz="932597">
              <a:spcAft>
                <a:spcPts val="600"/>
              </a:spcAft>
              <a:buFont typeface="Arial" panose="020B0604020202020204" pitchFamily="34" charset="0"/>
              <a:buChar char="•"/>
            </a:pPr>
            <a:r>
              <a:rPr lang="en-US" sz="1400" dirty="0">
                <a:gradFill>
                  <a:gsLst>
                    <a:gs pos="2917">
                      <a:srgbClr val="1A1A1A"/>
                    </a:gs>
                    <a:gs pos="30000">
                      <a:srgbClr val="1A1A1A"/>
                    </a:gs>
                  </a:gsLst>
                  <a:lin ang="5400000" scaled="0"/>
                </a:gradFill>
                <a:latin typeface="Segoe UI" panose="020B0502040204020203" pitchFamily="34" charset="0"/>
                <a:cs typeface="Segoe UI" panose="020B0502040204020203" pitchFamily="34" charset="0"/>
              </a:rPr>
              <a:t>Discover SQL Server instances and databases</a:t>
            </a:r>
            <a:endParaRPr lang="en-US" sz="1632" dirty="0">
              <a:solidFill>
                <a:prstClr val="black"/>
              </a:solidFill>
            </a:endParaRPr>
          </a:p>
          <a:p>
            <a:pPr defTabSz="932563">
              <a:defRPr/>
            </a:pPr>
            <a:endParaRPr lang="en-US" sz="1400" dirty="0">
              <a:solidFill>
                <a:prstClr val="white"/>
              </a:solidFill>
            </a:endParaRPr>
          </a:p>
        </p:txBody>
      </p:sp>
      <p:sp>
        <p:nvSpPr>
          <p:cNvPr id="29" name="TextBox 28">
            <a:extLst>
              <a:ext uri="{FF2B5EF4-FFF2-40B4-BE49-F238E27FC236}">
                <a16:creationId xmlns:a16="http://schemas.microsoft.com/office/drawing/2014/main" id="{E11D84FA-130E-B649-BEDC-3E3B469E6B03}"/>
              </a:ext>
            </a:extLst>
          </p:cNvPr>
          <p:cNvSpPr txBox="1"/>
          <p:nvPr/>
        </p:nvSpPr>
        <p:spPr>
          <a:xfrm>
            <a:off x="338088" y="3774673"/>
            <a:ext cx="2514600" cy="493776"/>
          </a:xfrm>
          <a:prstGeom prst="rect">
            <a:avLst/>
          </a:prstGeom>
          <a:noFill/>
        </p:spPr>
        <p:txBody>
          <a:bodyPr wrap="none" lIns="0" tIns="0" rIns="0" bIns="0" rtlCol="0">
            <a:noAutofit/>
          </a:bodyPr>
          <a:lstStyle/>
          <a:p>
            <a:pPr algn="ctr" defTabSz="932597">
              <a:lnSpc>
                <a:spcPct val="90000"/>
              </a:lnSpc>
              <a:spcAft>
                <a:spcPts val="600"/>
              </a:spcAft>
            </a:pPr>
            <a:endParaRPr lang="en-US" sz="2000">
              <a:solidFill>
                <a:srgbClr val="0078D4"/>
              </a:solidFill>
              <a:latin typeface="Segoe UI Semibold (Headings)"/>
              <a:cs typeface="Segoe UI" panose="020B0502040204020203" pitchFamily="34" charset="0"/>
            </a:endParaRPr>
          </a:p>
        </p:txBody>
      </p:sp>
      <p:pic>
        <p:nvPicPr>
          <p:cNvPr id="33" name="Picture 32">
            <a:extLst>
              <a:ext uri="{FF2B5EF4-FFF2-40B4-BE49-F238E27FC236}">
                <a16:creationId xmlns:a16="http://schemas.microsoft.com/office/drawing/2014/main" id="{A342A65C-F5FC-D346-BE17-6B60E470D31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5138" y="3140753"/>
            <a:ext cx="594360" cy="594360"/>
          </a:xfrm>
          <a:prstGeom prst="rect">
            <a:avLst/>
          </a:prstGeom>
        </p:spPr>
      </p:pic>
      <p:sp>
        <p:nvSpPr>
          <p:cNvPr id="39" name="TextBox 38">
            <a:extLst>
              <a:ext uri="{FF2B5EF4-FFF2-40B4-BE49-F238E27FC236}">
                <a16:creationId xmlns:a16="http://schemas.microsoft.com/office/drawing/2014/main" id="{7DC57D43-3C00-6E41-87F6-28BB99FC2538}"/>
              </a:ext>
            </a:extLst>
          </p:cNvPr>
          <p:cNvSpPr txBox="1"/>
          <p:nvPr/>
        </p:nvSpPr>
        <p:spPr>
          <a:xfrm>
            <a:off x="6195164" y="4161945"/>
            <a:ext cx="2514600" cy="493776"/>
          </a:xfrm>
          <a:prstGeom prst="rect">
            <a:avLst/>
          </a:prstGeom>
          <a:noFill/>
        </p:spPr>
        <p:txBody>
          <a:bodyPr wrap="square" lIns="0" tIns="0" rIns="0" bIns="0" rtlCol="0">
            <a:noAutofit/>
          </a:bodyPr>
          <a:lstStyle/>
          <a:p>
            <a:pPr algn="ctr" defTabSz="932597">
              <a:lnSpc>
                <a:spcPct val="90000"/>
              </a:lnSpc>
              <a:spcAft>
                <a:spcPts val="600"/>
              </a:spcAft>
            </a:pPr>
            <a:endParaRPr lang="en-US" sz="2000">
              <a:solidFill>
                <a:srgbClr val="0078D4"/>
              </a:solidFill>
              <a:latin typeface="Segoe UI Semibold (Headings)"/>
              <a:cs typeface="Segoe UI" panose="020B0502040204020203" pitchFamily="34" charset="0"/>
            </a:endParaRPr>
          </a:p>
        </p:txBody>
      </p:sp>
      <p:pic>
        <p:nvPicPr>
          <p:cNvPr id="40" name="Picture 39">
            <a:extLst>
              <a:ext uri="{FF2B5EF4-FFF2-40B4-BE49-F238E27FC236}">
                <a16:creationId xmlns:a16="http://schemas.microsoft.com/office/drawing/2014/main" id="{D4B69262-12B8-804E-B760-6B37A62FC87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55119" y="3142246"/>
            <a:ext cx="408683" cy="594360"/>
          </a:xfrm>
          <a:prstGeom prst="rect">
            <a:avLst/>
          </a:prstGeom>
        </p:spPr>
      </p:pic>
      <p:sp>
        <p:nvSpPr>
          <p:cNvPr id="42" name="Rectangle 41">
            <a:extLst>
              <a:ext uri="{FF2B5EF4-FFF2-40B4-BE49-F238E27FC236}">
                <a16:creationId xmlns:a16="http://schemas.microsoft.com/office/drawing/2014/main" id="{7E843589-79CC-864F-86CE-B054B3FBF221}"/>
              </a:ext>
            </a:extLst>
          </p:cNvPr>
          <p:cNvSpPr/>
          <p:nvPr/>
        </p:nvSpPr>
        <p:spPr>
          <a:xfrm>
            <a:off x="3745048" y="4021561"/>
            <a:ext cx="3015594" cy="2727863"/>
          </a:xfrm>
          <a:prstGeom prst="rect">
            <a:avLst/>
          </a:prstGeom>
          <a:solidFill>
            <a:schemeClr val="bg1"/>
          </a:solidFill>
          <a:ln>
            <a:noFill/>
          </a:ln>
        </p:spPr>
        <p:txBody>
          <a:bodyPr wrap="square">
            <a:spAutoFit/>
          </a:bodyPr>
          <a:lstStyle/>
          <a:p>
            <a:pPr defTabSz="914191">
              <a:spcAft>
                <a:spcPts val="1200"/>
              </a:spcAft>
              <a:defRPr/>
            </a:pPr>
            <a:r>
              <a:rPr lang="en-US" sz="2000" dirty="0">
                <a:ln w="3175">
                  <a:noFill/>
                </a:ln>
                <a:solidFill>
                  <a:srgbClr val="0078D4"/>
                </a:solidFill>
                <a:latin typeface="+mj-lt"/>
                <a:cs typeface="Segoe UI" pitchFamily="34" charset="0"/>
              </a:rPr>
              <a:t>Assess </a:t>
            </a:r>
          </a:p>
          <a:p>
            <a:pPr marL="180975" indent="-180975" defTabSz="932597">
              <a:spcAft>
                <a:spcPts val="600"/>
              </a:spcAft>
              <a:buFont typeface="Arial" panose="020B0604020202020204" pitchFamily="34" charset="0"/>
              <a:buChar char="•"/>
            </a:pPr>
            <a:r>
              <a:rPr lang="en-US" sz="1400" dirty="0">
                <a:gradFill>
                  <a:gsLst>
                    <a:gs pos="2917">
                      <a:srgbClr val="1A1A1A"/>
                    </a:gs>
                    <a:gs pos="30000">
                      <a:srgbClr val="1A1A1A"/>
                    </a:gs>
                  </a:gsLst>
                  <a:lin ang="5400000" scaled="0"/>
                </a:gradFill>
                <a:cs typeface="Segoe UI Semilight" panose="020B0402040204020203" pitchFamily="34" charset="0"/>
              </a:rPr>
              <a:t>Analyze readiness for migration to Azure </a:t>
            </a:r>
            <a:r>
              <a:rPr lang="en-US" sz="1399" dirty="0">
                <a:gradFill>
                  <a:gsLst>
                    <a:gs pos="2917">
                      <a:srgbClr val="1A1A1A"/>
                    </a:gs>
                    <a:gs pos="30000">
                      <a:srgbClr val="1A1A1A"/>
                    </a:gs>
                  </a:gsLst>
                  <a:lin ang="5400000" scaled="0"/>
                </a:gradFill>
                <a:latin typeface="Segoe UI" panose="020B0502040204020203" pitchFamily="34" charset="0"/>
                <a:cs typeface="Segoe UI" panose="020B0502040204020203" pitchFamily="34" charset="0"/>
              </a:rPr>
              <a:t>VM, Azure VMware Solution and Azure SQL</a:t>
            </a:r>
            <a:endParaRPr lang="en-US" sz="1400" dirty="0">
              <a:gradFill>
                <a:gsLst>
                  <a:gs pos="2917">
                    <a:srgbClr val="1A1A1A"/>
                  </a:gs>
                  <a:gs pos="30000">
                    <a:srgbClr val="1A1A1A"/>
                  </a:gs>
                </a:gsLst>
                <a:lin ang="5400000" scaled="0"/>
              </a:gradFill>
              <a:cs typeface="Segoe UI Semilight" panose="020B0402040204020203" pitchFamily="34" charset="0"/>
            </a:endParaRPr>
          </a:p>
          <a:p>
            <a:pPr marL="180975" indent="-180975" defTabSz="932597">
              <a:spcAft>
                <a:spcPts val="600"/>
              </a:spcAft>
              <a:buFont typeface="Arial" panose="020B0604020202020204" pitchFamily="34" charset="0"/>
              <a:buChar char="•"/>
            </a:pPr>
            <a:r>
              <a:rPr lang="en-US" sz="1400" dirty="0">
                <a:gradFill>
                  <a:gsLst>
                    <a:gs pos="2917">
                      <a:srgbClr val="1A1A1A"/>
                    </a:gs>
                    <a:gs pos="30000">
                      <a:srgbClr val="1A1A1A"/>
                    </a:gs>
                  </a:gsLst>
                  <a:lin ang="5400000" scaled="0"/>
                </a:gradFill>
                <a:cs typeface="Segoe UI Semilight" panose="020B0402040204020203" pitchFamily="34" charset="0"/>
              </a:rPr>
              <a:t>Get sizing recommendation (utilization based right-sizing or configuration-based sizing)  </a:t>
            </a:r>
          </a:p>
          <a:p>
            <a:pPr marL="180975" indent="-180975" defTabSz="932597">
              <a:spcAft>
                <a:spcPts val="600"/>
              </a:spcAft>
              <a:buFont typeface="Arial" panose="020B0604020202020204" pitchFamily="34" charset="0"/>
              <a:buChar char="•"/>
            </a:pPr>
            <a:r>
              <a:rPr lang="en-US" sz="1400" dirty="0">
                <a:gradFill>
                  <a:gsLst>
                    <a:gs pos="2917">
                      <a:srgbClr val="1A1A1A"/>
                    </a:gs>
                    <a:gs pos="30000">
                      <a:srgbClr val="1A1A1A"/>
                    </a:gs>
                  </a:gsLst>
                  <a:lin ang="5400000" scaled="0"/>
                </a:gradFill>
                <a:cs typeface="Segoe UI Semilight" panose="020B0402040204020203" pitchFamily="34" charset="0"/>
              </a:rPr>
              <a:t>Estimate cloud costs</a:t>
            </a:r>
          </a:p>
          <a:p>
            <a:pPr marL="180940" lvl="0" indent="-180940" defTabSz="932418">
              <a:spcAft>
                <a:spcPts val="600"/>
              </a:spcAft>
              <a:buFont typeface="Arial" panose="020B0604020202020204" pitchFamily="34" charset="0"/>
              <a:buChar char="•"/>
            </a:pPr>
            <a:r>
              <a:rPr lang="en-US" sz="1399" dirty="0">
                <a:gradFill>
                  <a:gsLst>
                    <a:gs pos="2917">
                      <a:srgbClr val="1A1A1A"/>
                    </a:gs>
                    <a:gs pos="30000">
                      <a:srgbClr val="1A1A1A"/>
                    </a:gs>
                  </a:gsLst>
                  <a:lin ang="5400000" scaled="0"/>
                </a:gradFill>
                <a:latin typeface="Segoe UI" panose="020B0502040204020203" pitchFamily="34" charset="0"/>
                <a:cs typeface="Segoe UI" panose="020B0502040204020203" pitchFamily="34" charset="0"/>
              </a:rPr>
              <a:t>Understand blockers to migration for Azure SQL</a:t>
            </a:r>
            <a:endParaRPr lang="en-US" sz="1400" dirty="0">
              <a:solidFill>
                <a:prstClr val="white"/>
              </a:solidFill>
            </a:endParaRPr>
          </a:p>
        </p:txBody>
      </p:sp>
      <p:cxnSp>
        <p:nvCxnSpPr>
          <p:cNvPr id="44" name="Straight Connector 43">
            <a:extLst>
              <a:ext uri="{FF2B5EF4-FFF2-40B4-BE49-F238E27FC236}">
                <a16:creationId xmlns:a16="http://schemas.microsoft.com/office/drawing/2014/main" id="{D5003651-2CC5-1D4A-B3FC-ED821AB67A0D}"/>
              </a:ext>
            </a:extLst>
          </p:cNvPr>
          <p:cNvCxnSpPr>
            <a:cxnSpLocks/>
          </p:cNvCxnSpPr>
          <p:nvPr/>
        </p:nvCxnSpPr>
        <p:spPr>
          <a:xfrm>
            <a:off x="3527723" y="4038984"/>
            <a:ext cx="0" cy="1965586"/>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66ED658A-84FB-5945-BD31-8AE33C0A6F07}"/>
              </a:ext>
            </a:extLst>
          </p:cNvPr>
          <p:cNvSpPr txBox="1"/>
          <p:nvPr/>
        </p:nvSpPr>
        <p:spPr>
          <a:xfrm>
            <a:off x="465138" y="2190857"/>
            <a:ext cx="4693593" cy="369332"/>
          </a:xfrm>
          <a:prstGeom prst="rect">
            <a:avLst/>
          </a:prstGeom>
          <a:noFill/>
        </p:spPr>
        <p:txBody>
          <a:bodyPr wrap="non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Segoe UI Semibold"/>
                <a:ea typeface="+mn-ea"/>
                <a:cs typeface="+mn-cs"/>
              </a:rPr>
              <a:t>Azure Migrate: </a:t>
            </a:r>
            <a:r>
              <a:rPr kumimoji="0" lang="en-US" sz="2400" b="0" i="0" u="none" strike="noStrike" kern="0" cap="none" spc="0" normalizeH="0" baseline="0" noProof="0">
                <a:ln>
                  <a:noFill/>
                </a:ln>
                <a:solidFill>
                  <a:schemeClr val="tx2"/>
                </a:solidFill>
                <a:effectLst/>
                <a:uLnTx/>
                <a:uFillTx/>
                <a:latin typeface="Segoe UI Semibold"/>
                <a:ea typeface="+mn-ea"/>
                <a:cs typeface="+mn-cs"/>
              </a:rPr>
              <a:t>Server assessment</a:t>
            </a:r>
          </a:p>
        </p:txBody>
      </p:sp>
      <p:sp>
        <p:nvSpPr>
          <p:cNvPr id="59" name="TextBox 58">
            <a:extLst>
              <a:ext uri="{FF2B5EF4-FFF2-40B4-BE49-F238E27FC236}">
                <a16:creationId xmlns:a16="http://schemas.microsoft.com/office/drawing/2014/main" id="{EEB20319-40D2-B340-ACEB-CEBFA98A51EF}"/>
              </a:ext>
            </a:extLst>
          </p:cNvPr>
          <p:cNvSpPr txBox="1"/>
          <p:nvPr/>
        </p:nvSpPr>
        <p:spPr>
          <a:xfrm>
            <a:off x="7411319" y="2182344"/>
            <a:ext cx="4478790" cy="369332"/>
          </a:xfrm>
          <a:prstGeom prst="rect">
            <a:avLst/>
          </a:prstGeom>
          <a:noFill/>
        </p:spPr>
        <p:txBody>
          <a:bodyPr wrap="non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Segoe UI Semibold"/>
                <a:ea typeface="+mn-ea"/>
                <a:cs typeface="+mn-cs"/>
              </a:rPr>
              <a:t>Azure Migrate: </a:t>
            </a:r>
            <a:r>
              <a:rPr kumimoji="0" lang="en-US" sz="2400" b="0" i="0" u="none" strike="noStrike" kern="0" cap="none" spc="0" normalizeH="0" baseline="0" noProof="0">
                <a:ln>
                  <a:noFill/>
                </a:ln>
                <a:solidFill>
                  <a:schemeClr val="tx2"/>
                </a:solidFill>
                <a:effectLst/>
                <a:uLnTx/>
                <a:uFillTx/>
                <a:latin typeface="Segoe UI Semibold"/>
                <a:ea typeface="+mn-ea"/>
                <a:cs typeface="+mn-cs"/>
              </a:rPr>
              <a:t>Server migration</a:t>
            </a:r>
          </a:p>
        </p:txBody>
      </p:sp>
      <p:cxnSp>
        <p:nvCxnSpPr>
          <p:cNvPr id="60" name="Straight Connector 59">
            <a:extLst>
              <a:ext uri="{FF2B5EF4-FFF2-40B4-BE49-F238E27FC236}">
                <a16:creationId xmlns:a16="http://schemas.microsoft.com/office/drawing/2014/main" id="{5029209A-8687-C849-8B59-FFCB47588B45}"/>
              </a:ext>
            </a:extLst>
          </p:cNvPr>
          <p:cNvCxnSpPr>
            <a:cxnSpLocks/>
          </p:cNvCxnSpPr>
          <p:nvPr/>
        </p:nvCxnSpPr>
        <p:spPr>
          <a:xfrm>
            <a:off x="7017156" y="2270234"/>
            <a:ext cx="0" cy="3734336"/>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2C489FE9-B00B-2F42-AF01-DB158A39E95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411319" y="3122657"/>
            <a:ext cx="594360" cy="594360"/>
          </a:xfrm>
          <a:prstGeom prst="rect">
            <a:avLst/>
          </a:prstGeom>
        </p:spPr>
      </p:pic>
      <p:sp>
        <p:nvSpPr>
          <p:cNvPr id="62" name="Rectangle 61">
            <a:extLst>
              <a:ext uri="{FF2B5EF4-FFF2-40B4-BE49-F238E27FC236}">
                <a16:creationId xmlns:a16="http://schemas.microsoft.com/office/drawing/2014/main" id="{FCDB5ACB-D95E-B741-8459-3EDFEA53A50C}"/>
              </a:ext>
            </a:extLst>
          </p:cNvPr>
          <p:cNvSpPr/>
          <p:nvPr/>
        </p:nvSpPr>
        <p:spPr>
          <a:xfrm>
            <a:off x="7326582" y="4021561"/>
            <a:ext cx="3015594" cy="1569660"/>
          </a:xfrm>
          <a:prstGeom prst="rect">
            <a:avLst/>
          </a:prstGeom>
          <a:solidFill>
            <a:schemeClr val="bg1"/>
          </a:solidFill>
          <a:ln>
            <a:noFill/>
          </a:ln>
        </p:spPr>
        <p:txBody>
          <a:bodyPr wrap="square">
            <a:spAutoFit/>
          </a:bodyPr>
          <a:lstStyle/>
          <a:p>
            <a:pPr defTabSz="914191">
              <a:spcAft>
                <a:spcPts val="1200"/>
              </a:spcAft>
              <a:defRPr/>
            </a:pPr>
            <a:r>
              <a:rPr lang="en-US" sz="2000">
                <a:ln w="3175">
                  <a:noFill/>
                </a:ln>
                <a:solidFill>
                  <a:srgbClr val="0078D4"/>
                </a:solidFill>
                <a:latin typeface="+mj-lt"/>
                <a:cs typeface="Segoe UI" pitchFamily="34" charset="0"/>
              </a:rPr>
              <a:t>Migrate </a:t>
            </a:r>
          </a:p>
          <a:p>
            <a:pPr marL="180975" indent="-180975" defTabSz="932597">
              <a:spcAft>
                <a:spcPts val="600"/>
              </a:spcAft>
              <a:buFont typeface="Arial" panose="020B0604020202020204" pitchFamily="34" charset="0"/>
              <a:buChar char="•"/>
            </a:pPr>
            <a:r>
              <a:rPr lang="en-US" sz="1400">
                <a:gradFill>
                  <a:gsLst>
                    <a:gs pos="2917">
                      <a:srgbClr val="1A1A1A"/>
                    </a:gs>
                    <a:gs pos="30000">
                      <a:srgbClr val="1A1A1A"/>
                    </a:gs>
                  </a:gsLst>
                  <a:lin ang="5400000" scaled="0"/>
                </a:gradFill>
                <a:cs typeface="Segoe UI Semilight" panose="020B0402040204020203" pitchFamily="34" charset="0"/>
              </a:rPr>
              <a:t>Migrate servers and applications with near-zero downtime</a:t>
            </a:r>
          </a:p>
          <a:p>
            <a:pPr marL="180975" indent="-180975" defTabSz="932597">
              <a:spcAft>
                <a:spcPts val="600"/>
              </a:spcAft>
              <a:buFont typeface="Arial" panose="020B0604020202020204" pitchFamily="34" charset="0"/>
              <a:buChar char="•"/>
            </a:pPr>
            <a:r>
              <a:rPr lang="en-US" sz="1400">
                <a:gradFill>
                  <a:gsLst>
                    <a:gs pos="2917">
                      <a:srgbClr val="1A1A1A"/>
                    </a:gs>
                    <a:gs pos="30000">
                      <a:srgbClr val="1A1A1A"/>
                    </a:gs>
                  </a:gsLst>
                  <a:lin ang="5400000" scaled="0"/>
                </a:gradFill>
                <a:cs typeface="Segoe UI Semilight" panose="020B0402040204020203" pitchFamily="34" charset="0"/>
              </a:rPr>
              <a:t>Test before migrating</a:t>
            </a:r>
          </a:p>
          <a:p>
            <a:pPr defTabSz="932563">
              <a:defRPr/>
            </a:pPr>
            <a:endParaRPr lang="en-US" sz="1400">
              <a:solidFill>
                <a:prstClr val="white"/>
              </a:solidFill>
            </a:endParaRPr>
          </a:p>
        </p:txBody>
      </p:sp>
    </p:spTree>
    <p:extLst>
      <p:ext uri="{BB962C8B-B14F-4D97-AF65-F5344CB8AC3E}">
        <p14:creationId xmlns:p14="http://schemas.microsoft.com/office/powerpoint/2010/main" val="36816029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anim calcmode="lin" valueType="num">
                                      <p:cBhvr>
                                        <p:cTn id="8" dur="500" fill="hold"/>
                                        <p:tgtEl>
                                          <p:spTgt spid="33"/>
                                        </p:tgtEl>
                                        <p:attrNameLst>
                                          <p:attrName>ppt_x</p:attrName>
                                        </p:attrNameLst>
                                      </p:cBhvr>
                                      <p:tavLst>
                                        <p:tav tm="0">
                                          <p:val>
                                            <p:strVal val="#ppt_x"/>
                                          </p:val>
                                        </p:tav>
                                        <p:tav tm="100000">
                                          <p:val>
                                            <p:strVal val="#ppt_x"/>
                                          </p:val>
                                        </p:tav>
                                      </p:tavLst>
                                    </p:anim>
                                    <p:anim calcmode="lin" valueType="num">
                                      <p:cBhvr>
                                        <p:cTn id="9" dur="500" fill="hold"/>
                                        <p:tgtEl>
                                          <p:spTgt spid="3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anim calcmode="lin" valueType="num">
                                      <p:cBhvr>
                                        <p:cTn id="13" dur="500" fill="hold"/>
                                        <p:tgtEl>
                                          <p:spTgt spid="28"/>
                                        </p:tgtEl>
                                        <p:attrNameLst>
                                          <p:attrName>ppt_x</p:attrName>
                                        </p:attrNameLst>
                                      </p:cBhvr>
                                      <p:tavLst>
                                        <p:tav tm="0">
                                          <p:val>
                                            <p:strVal val="#ppt_x"/>
                                          </p:val>
                                        </p:tav>
                                        <p:tav tm="100000">
                                          <p:val>
                                            <p:strVal val="#ppt_x"/>
                                          </p:val>
                                        </p:tav>
                                      </p:tavLst>
                                    </p:anim>
                                    <p:anim calcmode="lin" valueType="num">
                                      <p:cBhvr>
                                        <p:cTn id="14"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anim calcmode="lin" valueType="num">
                                      <p:cBhvr>
                                        <p:cTn id="20" dur="500" fill="hold"/>
                                        <p:tgtEl>
                                          <p:spTgt spid="42"/>
                                        </p:tgtEl>
                                        <p:attrNameLst>
                                          <p:attrName>ppt_x</p:attrName>
                                        </p:attrNameLst>
                                      </p:cBhvr>
                                      <p:tavLst>
                                        <p:tav tm="0">
                                          <p:val>
                                            <p:strVal val="#ppt_x"/>
                                          </p:val>
                                        </p:tav>
                                        <p:tav tm="100000">
                                          <p:val>
                                            <p:strVal val="#ppt_x"/>
                                          </p:val>
                                        </p:tav>
                                      </p:tavLst>
                                    </p:anim>
                                    <p:anim calcmode="lin" valueType="num">
                                      <p:cBhvr>
                                        <p:cTn id="21" dur="500" fill="hold"/>
                                        <p:tgtEl>
                                          <p:spTgt spid="42"/>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500"/>
                                        <p:tgtEl>
                                          <p:spTgt spid="44"/>
                                        </p:tgtEl>
                                      </p:cBhvr>
                                    </p:animEffect>
                                    <p:anim calcmode="lin" valueType="num">
                                      <p:cBhvr>
                                        <p:cTn id="25" dur="500" fill="hold"/>
                                        <p:tgtEl>
                                          <p:spTgt spid="44"/>
                                        </p:tgtEl>
                                        <p:attrNameLst>
                                          <p:attrName>ppt_x</p:attrName>
                                        </p:attrNameLst>
                                      </p:cBhvr>
                                      <p:tavLst>
                                        <p:tav tm="0">
                                          <p:val>
                                            <p:strVal val="#ppt_x"/>
                                          </p:val>
                                        </p:tav>
                                        <p:tav tm="100000">
                                          <p:val>
                                            <p:strVal val="#ppt_x"/>
                                          </p:val>
                                        </p:tav>
                                      </p:tavLst>
                                    </p:anim>
                                    <p:anim calcmode="lin" valueType="num">
                                      <p:cBhvr>
                                        <p:cTn id="26" dur="500" fill="hold"/>
                                        <p:tgtEl>
                                          <p:spTgt spid="44"/>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anim calcmode="lin" valueType="num">
                                      <p:cBhvr>
                                        <p:cTn id="30" dur="500" fill="hold"/>
                                        <p:tgtEl>
                                          <p:spTgt spid="40"/>
                                        </p:tgtEl>
                                        <p:attrNameLst>
                                          <p:attrName>ppt_x</p:attrName>
                                        </p:attrNameLst>
                                      </p:cBhvr>
                                      <p:tavLst>
                                        <p:tav tm="0">
                                          <p:val>
                                            <p:strVal val="#ppt_x"/>
                                          </p:val>
                                        </p:tav>
                                        <p:tav tm="100000">
                                          <p:val>
                                            <p:strVal val="#ppt_x"/>
                                          </p:val>
                                        </p:tav>
                                      </p:tavLst>
                                    </p:anim>
                                    <p:anim calcmode="lin" valueType="num">
                                      <p:cBhvr>
                                        <p:cTn id="31" dur="500" fill="hold"/>
                                        <p:tgtEl>
                                          <p:spTgt spid="4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fade">
                                      <p:cBhvr>
                                        <p:cTn id="34" dur="500"/>
                                        <p:tgtEl>
                                          <p:spTgt spid="54"/>
                                        </p:tgtEl>
                                      </p:cBhvr>
                                    </p:animEffect>
                                    <p:anim calcmode="lin" valueType="num">
                                      <p:cBhvr>
                                        <p:cTn id="35" dur="500" fill="hold"/>
                                        <p:tgtEl>
                                          <p:spTgt spid="54"/>
                                        </p:tgtEl>
                                        <p:attrNameLst>
                                          <p:attrName>ppt_x</p:attrName>
                                        </p:attrNameLst>
                                      </p:cBhvr>
                                      <p:tavLst>
                                        <p:tav tm="0">
                                          <p:val>
                                            <p:strVal val="#ppt_x"/>
                                          </p:val>
                                        </p:tav>
                                        <p:tav tm="100000">
                                          <p:val>
                                            <p:strVal val="#ppt_x"/>
                                          </p:val>
                                        </p:tav>
                                      </p:tavLst>
                                    </p:anim>
                                    <p:anim calcmode="lin" valueType="num">
                                      <p:cBhvr>
                                        <p:cTn id="36" dur="5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500"/>
                                        <p:tgtEl>
                                          <p:spTgt spid="62"/>
                                        </p:tgtEl>
                                      </p:cBhvr>
                                    </p:animEffect>
                                    <p:anim calcmode="lin" valueType="num">
                                      <p:cBhvr>
                                        <p:cTn id="42" dur="500" fill="hold"/>
                                        <p:tgtEl>
                                          <p:spTgt spid="62"/>
                                        </p:tgtEl>
                                        <p:attrNameLst>
                                          <p:attrName>ppt_x</p:attrName>
                                        </p:attrNameLst>
                                      </p:cBhvr>
                                      <p:tavLst>
                                        <p:tav tm="0">
                                          <p:val>
                                            <p:strVal val="#ppt_x"/>
                                          </p:val>
                                        </p:tav>
                                        <p:tav tm="100000">
                                          <p:val>
                                            <p:strVal val="#ppt_x"/>
                                          </p:val>
                                        </p:tav>
                                      </p:tavLst>
                                    </p:anim>
                                    <p:anim calcmode="lin" valueType="num">
                                      <p:cBhvr>
                                        <p:cTn id="43" dur="500" fill="hold"/>
                                        <p:tgtEl>
                                          <p:spTgt spid="62"/>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fade">
                                      <p:cBhvr>
                                        <p:cTn id="46" dur="500"/>
                                        <p:tgtEl>
                                          <p:spTgt spid="61"/>
                                        </p:tgtEl>
                                      </p:cBhvr>
                                    </p:animEffect>
                                    <p:anim calcmode="lin" valueType="num">
                                      <p:cBhvr>
                                        <p:cTn id="47" dur="500" fill="hold"/>
                                        <p:tgtEl>
                                          <p:spTgt spid="61"/>
                                        </p:tgtEl>
                                        <p:attrNameLst>
                                          <p:attrName>ppt_x</p:attrName>
                                        </p:attrNameLst>
                                      </p:cBhvr>
                                      <p:tavLst>
                                        <p:tav tm="0">
                                          <p:val>
                                            <p:strVal val="#ppt_x"/>
                                          </p:val>
                                        </p:tav>
                                        <p:tav tm="100000">
                                          <p:val>
                                            <p:strVal val="#ppt_x"/>
                                          </p:val>
                                        </p:tav>
                                      </p:tavLst>
                                    </p:anim>
                                    <p:anim calcmode="lin" valueType="num">
                                      <p:cBhvr>
                                        <p:cTn id="48" dur="500" fill="hold"/>
                                        <p:tgtEl>
                                          <p:spTgt spid="61"/>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59"/>
                                        </p:tgtEl>
                                        <p:attrNameLst>
                                          <p:attrName>style.visibility</p:attrName>
                                        </p:attrNameLst>
                                      </p:cBhvr>
                                      <p:to>
                                        <p:strVal val="visible"/>
                                      </p:to>
                                    </p:set>
                                    <p:animEffect transition="in" filter="fade">
                                      <p:cBhvr>
                                        <p:cTn id="51" dur="500"/>
                                        <p:tgtEl>
                                          <p:spTgt spid="59"/>
                                        </p:tgtEl>
                                      </p:cBhvr>
                                    </p:animEffect>
                                    <p:anim calcmode="lin" valueType="num">
                                      <p:cBhvr>
                                        <p:cTn id="52" dur="500" fill="hold"/>
                                        <p:tgtEl>
                                          <p:spTgt spid="59"/>
                                        </p:tgtEl>
                                        <p:attrNameLst>
                                          <p:attrName>ppt_x</p:attrName>
                                        </p:attrNameLst>
                                      </p:cBhvr>
                                      <p:tavLst>
                                        <p:tav tm="0">
                                          <p:val>
                                            <p:strVal val="#ppt_x"/>
                                          </p:val>
                                        </p:tav>
                                        <p:tav tm="100000">
                                          <p:val>
                                            <p:strVal val="#ppt_x"/>
                                          </p:val>
                                        </p:tav>
                                      </p:tavLst>
                                    </p:anim>
                                    <p:anim calcmode="lin" valueType="num">
                                      <p:cBhvr>
                                        <p:cTn id="53" dur="500" fill="hold"/>
                                        <p:tgtEl>
                                          <p:spTgt spid="59"/>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60"/>
                                        </p:tgtEl>
                                        <p:attrNameLst>
                                          <p:attrName>style.visibility</p:attrName>
                                        </p:attrNameLst>
                                      </p:cBhvr>
                                      <p:to>
                                        <p:strVal val="visible"/>
                                      </p:to>
                                    </p:set>
                                    <p:animEffect transition="in" filter="fade">
                                      <p:cBhvr>
                                        <p:cTn id="56" dur="500"/>
                                        <p:tgtEl>
                                          <p:spTgt spid="60"/>
                                        </p:tgtEl>
                                      </p:cBhvr>
                                    </p:animEffect>
                                    <p:anim calcmode="lin" valueType="num">
                                      <p:cBhvr>
                                        <p:cTn id="57" dur="500" fill="hold"/>
                                        <p:tgtEl>
                                          <p:spTgt spid="60"/>
                                        </p:tgtEl>
                                        <p:attrNameLst>
                                          <p:attrName>ppt_x</p:attrName>
                                        </p:attrNameLst>
                                      </p:cBhvr>
                                      <p:tavLst>
                                        <p:tav tm="0">
                                          <p:val>
                                            <p:strVal val="#ppt_x"/>
                                          </p:val>
                                        </p:tav>
                                        <p:tav tm="100000">
                                          <p:val>
                                            <p:strVal val="#ppt_x"/>
                                          </p:val>
                                        </p:tav>
                                      </p:tavLst>
                                    </p:anim>
                                    <p:anim calcmode="lin" valueType="num">
                                      <p:cBhvr>
                                        <p:cTn id="58" dur="50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42" grpId="0" animBg="1"/>
      <p:bldP spid="54" grpId="0"/>
      <p:bldP spid="59" grpId="0"/>
      <p:bldP spid="6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8D4DF18-4A43-4285-B2E2-EAC1703F9732}"/>
              </a:ext>
            </a:extLst>
          </p:cNvPr>
          <p:cNvSpPr/>
          <p:nvPr/>
        </p:nvSpPr>
        <p:spPr>
          <a:xfrm>
            <a:off x="444059" y="3357251"/>
            <a:ext cx="2514600" cy="2608406"/>
          </a:xfrm>
          <a:prstGeom prst="rect">
            <a:avLst/>
          </a:prstGeom>
          <a:solidFill>
            <a:schemeClr val="bg1"/>
          </a:solidFill>
          <a:ln>
            <a:noFill/>
          </a:ln>
        </p:spPr>
        <p:txBody>
          <a:bodyPr wrap="square">
            <a:spAutoFit/>
          </a:bodyPr>
          <a:lstStyle/>
          <a:p>
            <a:pPr defTabSz="914191">
              <a:spcAft>
                <a:spcPts val="1200"/>
              </a:spcAft>
              <a:defRPr/>
            </a:pPr>
            <a:r>
              <a:rPr lang="en-US" sz="2000">
                <a:ln w="3175">
                  <a:noFill/>
                </a:ln>
                <a:solidFill>
                  <a:srgbClr val="0078D4"/>
                </a:solidFill>
                <a:latin typeface="+mj-lt"/>
                <a:cs typeface="Segoe UI" pitchFamily="34" charset="0"/>
              </a:rPr>
              <a:t>Unified appliance</a:t>
            </a:r>
          </a:p>
          <a:p>
            <a:pPr defTabSz="932597">
              <a:defRPr/>
            </a:pPr>
            <a:r>
              <a:rPr lang="en-US" sz="1400">
                <a:gradFill>
                  <a:gsLst>
                    <a:gs pos="2917">
                      <a:srgbClr val="1A1A1A"/>
                    </a:gs>
                    <a:gs pos="30000">
                      <a:srgbClr val="1A1A1A"/>
                    </a:gs>
                  </a:gsLst>
                  <a:lin ang="5400000" scaled="0"/>
                </a:gradFill>
                <a:cs typeface="Segoe UI Semilight" panose="020B0402040204020203" pitchFamily="34" charset="0"/>
              </a:rPr>
              <a:t>For server discovery, assessment and migration.</a:t>
            </a:r>
          </a:p>
          <a:p>
            <a:pPr defTabSz="932597">
              <a:spcBef>
                <a:spcPts val="300"/>
              </a:spcBef>
              <a:defRPr/>
            </a:pPr>
            <a:r>
              <a:rPr lang="en-US" sz="1400" b="1" i="1">
                <a:gradFill>
                  <a:gsLst>
                    <a:gs pos="2917">
                      <a:srgbClr val="1A1A1A"/>
                    </a:gs>
                    <a:gs pos="30000">
                      <a:srgbClr val="1A1A1A"/>
                    </a:gs>
                  </a:gsLst>
                  <a:lin ang="5400000" scaled="0"/>
                </a:gradFill>
                <a:cs typeface="Segoe UI Semilight" panose="020B0402040204020203" pitchFamily="34" charset="0"/>
              </a:rPr>
              <a:t>For VMware: </a:t>
            </a:r>
            <a:r>
              <a:rPr lang="en-US" sz="1400">
                <a:gradFill>
                  <a:gsLst>
                    <a:gs pos="2917">
                      <a:srgbClr val="1A1A1A"/>
                    </a:gs>
                    <a:gs pos="30000">
                      <a:srgbClr val="1A1A1A"/>
                    </a:gs>
                  </a:gsLst>
                  <a:lin ang="5400000" scaled="0"/>
                </a:gradFill>
                <a:cs typeface="Segoe UI Semilight" panose="020B0402040204020203" pitchFamily="34" charset="0"/>
              </a:rPr>
              <a:t>discovery, assessment and migration</a:t>
            </a:r>
          </a:p>
          <a:p>
            <a:pPr defTabSz="932597">
              <a:spcBef>
                <a:spcPts val="300"/>
              </a:spcBef>
              <a:defRPr/>
            </a:pPr>
            <a:r>
              <a:rPr lang="en-US" sz="1400" b="1" i="1">
                <a:gradFill>
                  <a:gsLst>
                    <a:gs pos="2917">
                      <a:srgbClr val="1A1A1A"/>
                    </a:gs>
                    <a:gs pos="30000">
                      <a:srgbClr val="1A1A1A"/>
                    </a:gs>
                  </a:gsLst>
                  <a:lin ang="5400000" scaled="0"/>
                </a:gradFill>
                <a:cs typeface="Segoe UI Semilight" panose="020B0402040204020203" pitchFamily="34" charset="0"/>
              </a:rPr>
              <a:t>For Hyper-V: </a:t>
            </a:r>
            <a:r>
              <a:rPr lang="en-US" sz="1400">
                <a:gradFill>
                  <a:gsLst>
                    <a:gs pos="2917">
                      <a:srgbClr val="1A1A1A"/>
                    </a:gs>
                    <a:gs pos="30000">
                      <a:srgbClr val="1A1A1A"/>
                    </a:gs>
                  </a:gsLst>
                  <a:lin ang="5400000" scaled="0"/>
                </a:gradFill>
                <a:cs typeface="Segoe UI Semilight" panose="020B0402040204020203" pitchFamily="34" charset="0"/>
              </a:rPr>
              <a:t>discovery and assessment</a:t>
            </a:r>
          </a:p>
          <a:p>
            <a:pPr defTabSz="932597">
              <a:spcBef>
                <a:spcPts val="300"/>
              </a:spcBef>
              <a:defRPr/>
            </a:pPr>
            <a:r>
              <a:rPr lang="en-US" sz="1400" b="1" i="1">
                <a:gradFill>
                  <a:gsLst>
                    <a:gs pos="2917">
                      <a:srgbClr val="1A1A1A"/>
                    </a:gs>
                    <a:gs pos="30000">
                      <a:srgbClr val="1A1A1A"/>
                    </a:gs>
                  </a:gsLst>
                  <a:lin ang="5400000" scaled="0"/>
                </a:gradFill>
                <a:cs typeface="Segoe UI Semilight" panose="020B0402040204020203" pitchFamily="34" charset="0"/>
              </a:rPr>
              <a:t>For physical and other clouds: </a:t>
            </a:r>
            <a:r>
              <a:rPr lang="en-US" sz="1400">
                <a:gradFill>
                  <a:gsLst>
                    <a:gs pos="2917">
                      <a:srgbClr val="1A1A1A"/>
                    </a:gs>
                    <a:gs pos="30000">
                      <a:srgbClr val="1A1A1A"/>
                    </a:gs>
                  </a:gsLst>
                  <a:lin ang="5400000" scaled="0"/>
                </a:gradFill>
                <a:cs typeface="Segoe UI Semilight" panose="020B0402040204020203" pitchFamily="34" charset="0"/>
              </a:rPr>
              <a:t>discovery and assessment</a:t>
            </a:r>
            <a:endParaRPr lang="en-US" sz="1400" i="1">
              <a:gradFill>
                <a:gsLst>
                  <a:gs pos="2917">
                    <a:srgbClr val="1A1A1A"/>
                  </a:gs>
                  <a:gs pos="30000">
                    <a:srgbClr val="1A1A1A"/>
                  </a:gs>
                </a:gsLst>
                <a:lin ang="5400000" scaled="0"/>
              </a:gradFill>
              <a:cs typeface="Segoe UI Semilight" panose="020B0402040204020203" pitchFamily="34" charset="0"/>
            </a:endParaRPr>
          </a:p>
        </p:txBody>
      </p:sp>
      <p:sp>
        <p:nvSpPr>
          <p:cNvPr id="13" name="Rectangle 12">
            <a:extLst>
              <a:ext uri="{FF2B5EF4-FFF2-40B4-BE49-F238E27FC236}">
                <a16:creationId xmlns:a16="http://schemas.microsoft.com/office/drawing/2014/main" id="{2DEE8E4F-26A4-42D8-BD2A-4BEDEDA8B688}"/>
              </a:ext>
            </a:extLst>
          </p:cNvPr>
          <p:cNvSpPr/>
          <p:nvPr/>
        </p:nvSpPr>
        <p:spPr>
          <a:xfrm>
            <a:off x="3151848" y="3357251"/>
            <a:ext cx="2514600" cy="2277547"/>
          </a:xfrm>
          <a:prstGeom prst="rect">
            <a:avLst/>
          </a:prstGeom>
          <a:solidFill>
            <a:schemeClr val="bg1"/>
          </a:solidFill>
          <a:ln>
            <a:noFill/>
          </a:ln>
        </p:spPr>
        <p:txBody>
          <a:bodyPr wrap="square">
            <a:spAutoFit/>
          </a:bodyPr>
          <a:lstStyle/>
          <a:p>
            <a:pPr defTabSz="914191">
              <a:spcAft>
                <a:spcPts val="1200"/>
              </a:spcAft>
              <a:defRPr/>
            </a:pPr>
            <a:r>
              <a:rPr lang="en-US" sz="2000">
                <a:ln w="3175">
                  <a:noFill/>
                </a:ln>
                <a:solidFill>
                  <a:srgbClr val="0078D4"/>
                </a:solidFill>
                <a:latin typeface="+mj-lt"/>
                <a:cs typeface="Segoe UI" pitchFamily="34" charset="0"/>
              </a:rPr>
              <a:t>Dedicated machine</a:t>
            </a:r>
          </a:p>
          <a:p>
            <a:pPr marL="291436" indent="-291436" defTabSz="932597">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Installed in source environment </a:t>
            </a:r>
          </a:p>
          <a:p>
            <a:pPr marL="291436" indent="-291436" defTabSz="932597">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Runs Azure Migrate software to connect to vCenter/Hyper-V host/physical servers/virtual machines to perform discovery</a:t>
            </a:r>
          </a:p>
        </p:txBody>
      </p:sp>
      <p:sp>
        <p:nvSpPr>
          <p:cNvPr id="17" name="Rectangle 16">
            <a:extLst>
              <a:ext uri="{FF2B5EF4-FFF2-40B4-BE49-F238E27FC236}">
                <a16:creationId xmlns:a16="http://schemas.microsoft.com/office/drawing/2014/main" id="{249D6A87-EAFD-4F40-B311-78FAEB73BFC3}"/>
              </a:ext>
            </a:extLst>
          </p:cNvPr>
          <p:cNvSpPr/>
          <p:nvPr/>
        </p:nvSpPr>
        <p:spPr>
          <a:xfrm>
            <a:off x="9234538" y="3357251"/>
            <a:ext cx="2737605" cy="1200329"/>
          </a:xfrm>
          <a:prstGeom prst="rect">
            <a:avLst/>
          </a:prstGeom>
          <a:solidFill>
            <a:schemeClr val="bg1"/>
          </a:solidFill>
          <a:ln>
            <a:noFill/>
          </a:ln>
        </p:spPr>
        <p:txBody>
          <a:bodyPr wrap="square">
            <a:spAutoFit/>
          </a:bodyPr>
          <a:lstStyle/>
          <a:p>
            <a:pPr defTabSz="914191">
              <a:spcAft>
                <a:spcPts val="1200"/>
              </a:spcAft>
              <a:defRPr/>
            </a:pPr>
            <a:r>
              <a:rPr lang="en-US" sz="2000">
                <a:ln w="3175">
                  <a:noFill/>
                </a:ln>
                <a:solidFill>
                  <a:srgbClr val="0078D4"/>
                </a:solidFill>
                <a:latin typeface="+mj-lt"/>
                <a:cs typeface="Segoe UI" pitchFamily="34" charset="0"/>
              </a:rPr>
              <a:t>No impact to source</a:t>
            </a:r>
          </a:p>
          <a:p>
            <a:pPr defTabSz="932597">
              <a:defRPr/>
            </a:pPr>
            <a:r>
              <a:rPr lang="en-US" sz="1400">
                <a:gradFill>
                  <a:gsLst>
                    <a:gs pos="2917">
                      <a:srgbClr val="1A1A1A"/>
                    </a:gs>
                    <a:gs pos="30000">
                      <a:srgbClr val="1A1A1A"/>
                    </a:gs>
                  </a:gsLst>
                  <a:lin ang="5400000" scaled="0"/>
                </a:gradFill>
                <a:cs typeface="Segoe UI Semilight" panose="020B0402040204020203" pitchFamily="34" charset="0"/>
              </a:rPr>
              <a:t>Appliance does not install any software on source VMs or hosts </a:t>
            </a:r>
          </a:p>
        </p:txBody>
      </p:sp>
      <p:sp>
        <p:nvSpPr>
          <p:cNvPr id="19" name="Rectangle 18">
            <a:extLst>
              <a:ext uri="{FF2B5EF4-FFF2-40B4-BE49-F238E27FC236}">
                <a16:creationId xmlns:a16="http://schemas.microsoft.com/office/drawing/2014/main" id="{E71B6DDF-7A99-4F32-AF20-4D3ED57BBEBC}"/>
              </a:ext>
            </a:extLst>
          </p:cNvPr>
          <p:cNvSpPr/>
          <p:nvPr/>
        </p:nvSpPr>
        <p:spPr>
          <a:xfrm>
            <a:off x="6052826" y="3357251"/>
            <a:ext cx="2737605" cy="2492990"/>
          </a:xfrm>
          <a:prstGeom prst="rect">
            <a:avLst/>
          </a:prstGeom>
          <a:solidFill>
            <a:schemeClr val="bg1"/>
          </a:solidFill>
          <a:ln>
            <a:noFill/>
          </a:ln>
        </p:spPr>
        <p:txBody>
          <a:bodyPr wrap="square">
            <a:spAutoFit/>
          </a:bodyPr>
          <a:lstStyle/>
          <a:p>
            <a:pPr defTabSz="914191">
              <a:spcAft>
                <a:spcPts val="1200"/>
              </a:spcAft>
              <a:defRPr/>
            </a:pPr>
            <a:r>
              <a:rPr lang="en-US" sz="2000">
                <a:ln w="3175">
                  <a:noFill/>
                </a:ln>
                <a:solidFill>
                  <a:srgbClr val="0078D4"/>
                </a:solidFill>
                <a:latin typeface="+mj-lt"/>
                <a:cs typeface="Segoe UI" pitchFamily="34" charset="0"/>
              </a:rPr>
              <a:t>Deployment options</a:t>
            </a:r>
          </a:p>
          <a:p>
            <a:pPr marL="291436" indent="-291436" defTabSz="932597">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Virtual appliance that can be imported – OVA option for VMware, VHD option for Hyper-V</a:t>
            </a:r>
          </a:p>
          <a:p>
            <a:pPr marL="291436" indent="-291436" defTabSz="932597">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Installer option on dedicated Windows Server 2016 for all scenarios</a:t>
            </a:r>
          </a:p>
          <a:p>
            <a:pPr marL="291436" indent="-291436" defTabSz="932597">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Deploy as VM or physical machine</a:t>
            </a:r>
          </a:p>
        </p:txBody>
      </p:sp>
      <p:pic>
        <p:nvPicPr>
          <p:cNvPr id="20" name="Picture 19">
            <a:extLst>
              <a:ext uri="{FF2B5EF4-FFF2-40B4-BE49-F238E27FC236}">
                <a16:creationId xmlns:a16="http://schemas.microsoft.com/office/drawing/2014/main" id="{E9192832-42AF-4CE8-83EB-294179A1854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52826" y="2373036"/>
            <a:ext cx="371352" cy="594360"/>
          </a:xfrm>
          <a:prstGeom prst="rect">
            <a:avLst/>
          </a:prstGeom>
        </p:spPr>
      </p:pic>
      <p:pic>
        <p:nvPicPr>
          <p:cNvPr id="3" name="Picture 2">
            <a:extLst>
              <a:ext uri="{FF2B5EF4-FFF2-40B4-BE49-F238E27FC236}">
                <a16:creationId xmlns:a16="http://schemas.microsoft.com/office/drawing/2014/main" id="{3A089B3A-CAC1-4D6B-94D0-B7D18AB782D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234537" y="2325332"/>
            <a:ext cx="689769" cy="689769"/>
          </a:xfrm>
          <a:prstGeom prst="rect">
            <a:avLst/>
          </a:prstGeom>
        </p:spPr>
      </p:pic>
      <p:pic>
        <p:nvPicPr>
          <p:cNvPr id="15" name="Picture 14">
            <a:extLst>
              <a:ext uri="{FF2B5EF4-FFF2-40B4-BE49-F238E27FC236}">
                <a16:creationId xmlns:a16="http://schemas.microsoft.com/office/drawing/2014/main" id="{28D29140-8E95-3849-9678-A8AB2DE33D9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272170" y="2370086"/>
            <a:ext cx="799907" cy="600260"/>
          </a:xfrm>
          <a:prstGeom prst="rect">
            <a:avLst/>
          </a:prstGeom>
        </p:spPr>
      </p:pic>
      <p:cxnSp>
        <p:nvCxnSpPr>
          <p:cNvPr id="22" name="Straight Connector 21">
            <a:extLst>
              <a:ext uri="{FF2B5EF4-FFF2-40B4-BE49-F238E27FC236}">
                <a16:creationId xmlns:a16="http://schemas.microsoft.com/office/drawing/2014/main" id="{D53E9558-A8EE-3643-851E-8659ADCE1F77}"/>
              </a:ext>
            </a:extLst>
          </p:cNvPr>
          <p:cNvCxnSpPr>
            <a:cxnSpLocks/>
          </p:cNvCxnSpPr>
          <p:nvPr/>
        </p:nvCxnSpPr>
        <p:spPr>
          <a:xfrm>
            <a:off x="2977573" y="3397607"/>
            <a:ext cx="0" cy="256805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2D77950-333C-C343-8233-5922CEEC886A}"/>
              </a:ext>
            </a:extLst>
          </p:cNvPr>
          <p:cNvCxnSpPr>
            <a:cxnSpLocks/>
          </p:cNvCxnSpPr>
          <p:nvPr/>
        </p:nvCxnSpPr>
        <p:spPr>
          <a:xfrm>
            <a:off x="5879269" y="3397607"/>
            <a:ext cx="0" cy="256805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F9B5ED1-02E0-2949-B247-71E399E561B8}"/>
              </a:ext>
            </a:extLst>
          </p:cNvPr>
          <p:cNvCxnSpPr>
            <a:cxnSpLocks/>
          </p:cNvCxnSpPr>
          <p:nvPr/>
        </p:nvCxnSpPr>
        <p:spPr>
          <a:xfrm>
            <a:off x="9146725" y="3397607"/>
            <a:ext cx="0" cy="256805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6D4FADA5-A1D8-2648-9173-8A5AA310414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09573" y="2370086"/>
            <a:ext cx="689768" cy="689768"/>
          </a:xfrm>
          <a:prstGeom prst="rect">
            <a:avLst/>
          </a:prstGeom>
        </p:spPr>
      </p:pic>
      <p:sp>
        <p:nvSpPr>
          <p:cNvPr id="5" name="Title 4">
            <a:extLst>
              <a:ext uri="{FF2B5EF4-FFF2-40B4-BE49-F238E27FC236}">
                <a16:creationId xmlns:a16="http://schemas.microsoft.com/office/drawing/2014/main" id="{AB4E5EC0-5AE4-D64D-A2A5-9C8CD35E12BE}"/>
              </a:ext>
            </a:extLst>
          </p:cNvPr>
          <p:cNvSpPr>
            <a:spLocks noGrp="1"/>
          </p:cNvSpPr>
          <p:nvPr>
            <p:ph type="title"/>
          </p:nvPr>
        </p:nvSpPr>
        <p:spPr/>
        <p:txBody>
          <a:bodyPr/>
          <a:lstStyle/>
          <a:p>
            <a:r>
              <a:rPr lang="en-US" spc="-51">
                <a:latin typeface="Segoe UI Semibold (Headings)"/>
              </a:rPr>
              <a:t>Azure Migrate appliance</a:t>
            </a:r>
            <a:endParaRPr lang="en-US"/>
          </a:p>
        </p:txBody>
      </p:sp>
    </p:spTree>
    <p:extLst>
      <p:ext uri="{BB962C8B-B14F-4D97-AF65-F5344CB8AC3E}">
        <p14:creationId xmlns:p14="http://schemas.microsoft.com/office/powerpoint/2010/main" val="31201895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anim calcmode="lin" valueType="num">
                                      <p:cBhvr>
                                        <p:cTn id="8" dur="500" fill="hold"/>
                                        <p:tgtEl>
                                          <p:spTgt spid="26"/>
                                        </p:tgtEl>
                                        <p:attrNameLst>
                                          <p:attrName>ppt_x</p:attrName>
                                        </p:attrNameLst>
                                      </p:cBhvr>
                                      <p:tavLst>
                                        <p:tav tm="0">
                                          <p:val>
                                            <p:strVal val="#ppt_x"/>
                                          </p:val>
                                        </p:tav>
                                        <p:tav tm="100000">
                                          <p:val>
                                            <p:strVal val="#ppt_x"/>
                                          </p:val>
                                        </p:tav>
                                      </p:tavLst>
                                    </p:anim>
                                    <p:anim calcmode="lin" valueType="num">
                                      <p:cBhvr>
                                        <p:cTn id="9" dur="5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anim calcmode="lin" valueType="num">
                                      <p:cBhvr>
                                        <p:cTn id="13" dur="500" fill="hold"/>
                                        <p:tgtEl>
                                          <p:spTgt spid="11"/>
                                        </p:tgtEl>
                                        <p:attrNameLst>
                                          <p:attrName>ppt_x</p:attrName>
                                        </p:attrNameLst>
                                      </p:cBhvr>
                                      <p:tavLst>
                                        <p:tav tm="0">
                                          <p:val>
                                            <p:strVal val="#ppt_x"/>
                                          </p:val>
                                        </p:tav>
                                        <p:tav tm="100000">
                                          <p:val>
                                            <p:strVal val="#ppt_x"/>
                                          </p:val>
                                        </p:tav>
                                      </p:tavLst>
                                    </p:anim>
                                    <p:anim calcmode="lin" valueType="num">
                                      <p:cBhvr>
                                        <p:cTn id="14"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anim calcmode="lin" valueType="num">
                                      <p:cBhvr>
                                        <p:cTn id="20" dur="500" fill="hold"/>
                                        <p:tgtEl>
                                          <p:spTgt spid="15"/>
                                        </p:tgtEl>
                                        <p:attrNameLst>
                                          <p:attrName>ppt_x</p:attrName>
                                        </p:attrNameLst>
                                      </p:cBhvr>
                                      <p:tavLst>
                                        <p:tav tm="0">
                                          <p:val>
                                            <p:strVal val="#ppt_x"/>
                                          </p:val>
                                        </p:tav>
                                        <p:tav tm="100000">
                                          <p:val>
                                            <p:strVal val="#ppt_x"/>
                                          </p:val>
                                        </p:tav>
                                      </p:tavLst>
                                    </p:anim>
                                    <p:anim calcmode="lin" valueType="num">
                                      <p:cBhvr>
                                        <p:cTn id="21" dur="500" fill="hold"/>
                                        <p:tgtEl>
                                          <p:spTgt spid="1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anim calcmode="lin" valueType="num">
                                      <p:cBhvr>
                                        <p:cTn id="25" dur="500" fill="hold"/>
                                        <p:tgtEl>
                                          <p:spTgt spid="13"/>
                                        </p:tgtEl>
                                        <p:attrNameLst>
                                          <p:attrName>ppt_x</p:attrName>
                                        </p:attrNameLst>
                                      </p:cBhvr>
                                      <p:tavLst>
                                        <p:tav tm="0">
                                          <p:val>
                                            <p:strVal val="#ppt_x"/>
                                          </p:val>
                                        </p:tav>
                                        <p:tav tm="100000">
                                          <p:val>
                                            <p:strVal val="#ppt_x"/>
                                          </p:val>
                                        </p:tav>
                                      </p:tavLst>
                                    </p:anim>
                                    <p:anim calcmode="lin" valueType="num">
                                      <p:cBhvr>
                                        <p:cTn id="26"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anim calcmode="lin" valueType="num">
                                      <p:cBhvr>
                                        <p:cTn id="32" dur="500" fill="hold"/>
                                        <p:tgtEl>
                                          <p:spTgt spid="20"/>
                                        </p:tgtEl>
                                        <p:attrNameLst>
                                          <p:attrName>ppt_x</p:attrName>
                                        </p:attrNameLst>
                                      </p:cBhvr>
                                      <p:tavLst>
                                        <p:tav tm="0">
                                          <p:val>
                                            <p:strVal val="#ppt_x"/>
                                          </p:val>
                                        </p:tav>
                                        <p:tav tm="100000">
                                          <p:val>
                                            <p:strVal val="#ppt_x"/>
                                          </p:val>
                                        </p:tav>
                                      </p:tavLst>
                                    </p:anim>
                                    <p:anim calcmode="lin" valueType="num">
                                      <p:cBhvr>
                                        <p:cTn id="33" dur="500" fill="hold"/>
                                        <p:tgtEl>
                                          <p:spTgt spid="2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anim calcmode="lin" valueType="num">
                                      <p:cBhvr>
                                        <p:cTn id="37" dur="500" fill="hold"/>
                                        <p:tgtEl>
                                          <p:spTgt spid="19"/>
                                        </p:tgtEl>
                                        <p:attrNameLst>
                                          <p:attrName>ppt_x</p:attrName>
                                        </p:attrNameLst>
                                      </p:cBhvr>
                                      <p:tavLst>
                                        <p:tav tm="0">
                                          <p:val>
                                            <p:strVal val="#ppt_x"/>
                                          </p:val>
                                        </p:tav>
                                        <p:tav tm="100000">
                                          <p:val>
                                            <p:strVal val="#ppt_x"/>
                                          </p:val>
                                        </p:tav>
                                      </p:tavLst>
                                    </p:anim>
                                    <p:anim calcmode="lin" valueType="num">
                                      <p:cBhvr>
                                        <p:cTn id="38"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1000"/>
                                        <p:tgtEl>
                                          <p:spTgt spid="3"/>
                                        </p:tgtEl>
                                      </p:cBhvr>
                                    </p:animEffect>
                                    <p:anim calcmode="lin" valueType="num">
                                      <p:cBhvr>
                                        <p:cTn id="44" dur="1000" fill="hold"/>
                                        <p:tgtEl>
                                          <p:spTgt spid="3"/>
                                        </p:tgtEl>
                                        <p:attrNameLst>
                                          <p:attrName>ppt_x</p:attrName>
                                        </p:attrNameLst>
                                      </p:cBhvr>
                                      <p:tavLst>
                                        <p:tav tm="0">
                                          <p:val>
                                            <p:strVal val="#ppt_x"/>
                                          </p:val>
                                        </p:tav>
                                        <p:tav tm="100000">
                                          <p:val>
                                            <p:strVal val="#ppt_x"/>
                                          </p:val>
                                        </p:tav>
                                      </p:tavLst>
                                    </p:anim>
                                    <p:anim calcmode="lin" valueType="num">
                                      <p:cBhvr>
                                        <p:cTn id="45" dur="1000" fill="hold"/>
                                        <p:tgtEl>
                                          <p:spTgt spid="3"/>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1000"/>
                                        <p:tgtEl>
                                          <p:spTgt spid="17"/>
                                        </p:tgtEl>
                                      </p:cBhvr>
                                    </p:animEffect>
                                    <p:anim calcmode="lin" valueType="num">
                                      <p:cBhvr>
                                        <p:cTn id="49" dur="1000" fill="hold"/>
                                        <p:tgtEl>
                                          <p:spTgt spid="17"/>
                                        </p:tgtEl>
                                        <p:attrNameLst>
                                          <p:attrName>ppt_x</p:attrName>
                                        </p:attrNameLst>
                                      </p:cBhvr>
                                      <p:tavLst>
                                        <p:tav tm="0">
                                          <p:val>
                                            <p:strVal val="#ppt_x"/>
                                          </p:val>
                                        </p:tav>
                                        <p:tav tm="100000">
                                          <p:val>
                                            <p:strVal val="#ppt_x"/>
                                          </p:val>
                                        </p:tav>
                                      </p:tavLst>
                                    </p:anim>
                                    <p:anim calcmode="lin" valueType="num">
                                      <p:cBhvr>
                                        <p:cTn id="5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7" grpId="0"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224776B-ADD7-FB47-B338-B0D4407B5355}"/>
              </a:ext>
            </a:extLst>
          </p:cNvPr>
          <p:cNvSpPr/>
          <p:nvPr/>
        </p:nvSpPr>
        <p:spPr bwMode="auto">
          <a:xfrm>
            <a:off x="598547" y="1543572"/>
            <a:ext cx="11239381" cy="27026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 name="Title 1">
            <a:extLst>
              <a:ext uri="{FF2B5EF4-FFF2-40B4-BE49-F238E27FC236}">
                <a16:creationId xmlns:a16="http://schemas.microsoft.com/office/drawing/2014/main" id="{79C77636-2595-4D1C-9F02-3D32AAE2FCBD}"/>
              </a:ext>
            </a:extLst>
          </p:cNvPr>
          <p:cNvSpPr txBox="1">
            <a:spLocks/>
          </p:cNvSpPr>
          <p:nvPr/>
        </p:nvSpPr>
        <p:spPr>
          <a:xfrm>
            <a:off x="601652" y="1567766"/>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cxnSp>
        <p:nvCxnSpPr>
          <p:cNvPr id="11" name="Straight Connector 10">
            <a:extLst>
              <a:ext uri="{FF2B5EF4-FFF2-40B4-BE49-F238E27FC236}">
                <a16:creationId xmlns:a16="http://schemas.microsoft.com/office/drawing/2014/main" id="{70C69B41-16BC-4E8C-B3C4-CFBE00649283}"/>
              </a:ext>
            </a:extLst>
          </p:cNvPr>
          <p:cNvCxnSpPr>
            <a:cxnSpLocks/>
          </p:cNvCxnSpPr>
          <p:nvPr/>
        </p:nvCxnSpPr>
        <p:spPr>
          <a:xfrm>
            <a:off x="1782533" y="4235627"/>
            <a:ext cx="0" cy="1175718"/>
          </a:xfrm>
          <a:prstGeom prst="line">
            <a:avLst/>
          </a:prstGeom>
          <a:ln w="12700">
            <a:solidFill>
              <a:schemeClr val="dk1">
                <a:alpha val="75000"/>
              </a:schemeClr>
            </a:solidFill>
            <a:prstDash val="sysDot"/>
            <a:headEnd type="oval"/>
            <a:tailEnd type="triangle"/>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565E0469-A26B-432B-9469-720ECDD12392}"/>
              </a:ext>
            </a:extLst>
          </p:cNvPr>
          <p:cNvCxnSpPr>
            <a:cxnSpLocks/>
          </p:cNvCxnSpPr>
          <p:nvPr/>
        </p:nvCxnSpPr>
        <p:spPr>
          <a:xfrm>
            <a:off x="3513880" y="4235627"/>
            <a:ext cx="0" cy="1175718"/>
          </a:xfrm>
          <a:prstGeom prst="line">
            <a:avLst/>
          </a:prstGeom>
          <a:ln w="12700">
            <a:solidFill>
              <a:schemeClr val="dk1">
                <a:alpha val="75000"/>
              </a:schemeClr>
            </a:solidFill>
            <a:prstDash val="sysDot"/>
            <a:headEnd type="oval"/>
            <a:tailEnd type="triangle"/>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F7F1E637-0031-4CDD-A770-CCC5E7843BE5}"/>
              </a:ext>
            </a:extLst>
          </p:cNvPr>
          <p:cNvCxnSpPr>
            <a:cxnSpLocks/>
          </p:cNvCxnSpPr>
          <p:nvPr/>
        </p:nvCxnSpPr>
        <p:spPr>
          <a:xfrm>
            <a:off x="5245227" y="4235627"/>
            <a:ext cx="0" cy="1175718"/>
          </a:xfrm>
          <a:prstGeom prst="line">
            <a:avLst/>
          </a:prstGeom>
          <a:ln w="12700">
            <a:solidFill>
              <a:schemeClr val="dk1">
                <a:alpha val="75000"/>
              </a:schemeClr>
            </a:solidFill>
            <a:prstDash val="sysDot"/>
            <a:headEnd type="oval"/>
            <a:tailEnd type="triangle"/>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F050774E-5122-4866-B696-EDCB7AEF6DB7}"/>
              </a:ext>
            </a:extLst>
          </p:cNvPr>
          <p:cNvCxnSpPr>
            <a:cxnSpLocks/>
          </p:cNvCxnSpPr>
          <p:nvPr/>
        </p:nvCxnSpPr>
        <p:spPr>
          <a:xfrm>
            <a:off x="6976574" y="4235627"/>
            <a:ext cx="0" cy="1175718"/>
          </a:xfrm>
          <a:prstGeom prst="line">
            <a:avLst/>
          </a:prstGeom>
          <a:ln w="12700">
            <a:solidFill>
              <a:schemeClr val="dk1">
                <a:alpha val="75000"/>
              </a:schemeClr>
            </a:solidFill>
            <a:prstDash val="sysDot"/>
            <a:headEnd type="oval"/>
            <a:tailEnd type="triangle"/>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ADBFA717-3E1C-4A49-9706-5484655334DE}"/>
              </a:ext>
            </a:extLst>
          </p:cNvPr>
          <p:cNvCxnSpPr>
            <a:cxnSpLocks/>
          </p:cNvCxnSpPr>
          <p:nvPr/>
        </p:nvCxnSpPr>
        <p:spPr>
          <a:xfrm>
            <a:off x="8707921" y="4235627"/>
            <a:ext cx="0" cy="1175718"/>
          </a:xfrm>
          <a:prstGeom prst="line">
            <a:avLst/>
          </a:prstGeom>
          <a:ln w="12700">
            <a:solidFill>
              <a:schemeClr val="dk1">
                <a:alpha val="75000"/>
              </a:schemeClr>
            </a:solidFill>
            <a:prstDash val="sysDot"/>
            <a:headEnd type="oval"/>
            <a:tailEnd type="triangle"/>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37CDCED4-CB02-40AB-91C5-E7D4618665FA}"/>
              </a:ext>
            </a:extLst>
          </p:cNvPr>
          <p:cNvCxnSpPr>
            <a:cxnSpLocks/>
          </p:cNvCxnSpPr>
          <p:nvPr/>
        </p:nvCxnSpPr>
        <p:spPr>
          <a:xfrm>
            <a:off x="10439267" y="4214589"/>
            <a:ext cx="0" cy="1175718"/>
          </a:xfrm>
          <a:prstGeom prst="line">
            <a:avLst/>
          </a:prstGeom>
          <a:ln w="12700">
            <a:solidFill>
              <a:schemeClr val="dk1">
                <a:alpha val="75000"/>
              </a:schemeClr>
            </a:solidFill>
            <a:prstDash val="sysDot"/>
            <a:headEnd type="oval"/>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479CF130-66BF-4F25-8AD4-8555C1B4A26D}"/>
              </a:ext>
            </a:extLst>
          </p:cNvPr>
          <p:cNvSpPr txBox="1"/>
          <p:nvPr/>
        </p:nvSpPr>
        <p:spPr>
          <a:xfrm>
            <a:off x="922795" y="5475921"/>
            <a:ext cx="1703930" cy="954107"/>
          </a:xfrm>
          <a:prstGeom prst="rect">
            <a:avLst/>
          </a:prstGeom>
          <a:noFill/>
        </p:spPr>
        <p:txBody>
          <a:bodyPr wrap="square" rtlCol="0">
            <a:spAutoFit/>
          </a:bodyPr>
          <a:lstStyle/>
          <a:p>
            <a:pPr algn="ctr" defTabSz="932597"/>
            <a:r>
              <a:rPr lang="en-US" sz="1400">
                <a:solidFill>
                  <a:prstClr val="black"/>
                </a:solidFill>
                <a:latin typeface="Segoe UI"/>
              </a:rPr>
              <a:t>Web application interface used to configure the appliance</a:t>
            </a:r>
          </a:p>
        </p:txBody>
      </p:sp>
      <p:sp>
        <p:nvSpPr>
          <p:cNvPr id="25" name="TextBox 24">
            <a:extLst>
              <a:ext uri="{FF2B5EF4-FFF2-40B4-BE49-F238E27FC236}">
                <a16:creationId xmlns:a16="http://schemas.microsoft.com/office/drawing/2014/main" id="{28793D51-2A4C-4CE4-9B0C-1D1CD67C96FF}"/>
              </a:ext>
            </a:extLst>
          </p:cNvPr>
          <p:cNvSpPr txBox="1"/>
          <p:nvPr/>
        </p:nvSpPr>
        <p:spPr>
          <a:xfrm>
            <a:off x="2670122" y="5470078"/>
            <a:ext cx="1703930" cy="738664"/>
          </a:xfrm>
          <a:prstGeom prst="rect">
            <a:avLst/>
          </a:prstGeom>
          <a:noFill/>
        </p:spPr>
        <p:txBody>
          <a:bodyPr wrap="square" rtlCol="0">
            <a:spAutoFit/>
          </a:bodyPr>
          <a:lstStyle/>
          <a:p>
            <a:pPr algn="ctr" defTabSz="932597"/>
            <a:r>
              <a:rPr lang="en-US" sz="1400">
                <a:solidFill>
                  <a:prstClr val="black"/>
                </a:solidFill>
                <a:latin typeface="Segoe UI"/>
              </a:rPr>
              <a:t>Collects configuration </a:t>
            </a:r>
          </a:p>
          <a:p>
            <a:pPr algn="ctr" defTabSz="932597"/>
            <a:r>
              <a:rPr lang="en-US" sz="1400">
                <a:solidFill>
                  <a:prstClr val="black"/>
                </a:solidFill>
                <a:latin typeface="Segoe UI"/>
              </a:rPr>
              <a:t>data of servers</a:t>
            </a:r>
          </a:p>
        </p:txBody>
      </p:sp>
      <p:sp>
        <p:nvSpPr>
          <p:cNvPr id="27" name="TextBox 26">
            <a:extLst>
              <a:ext uri="{FF2B5EF4-FFF2-40B4-BE49-F238E27FC236}">
                <a16:creationId xmlns:a16="http://schemas.microsoft.com/office/drawing/2014/main" id="{7B1FAC09-03CB-4DFA-A343-BAE8C9852C2C}"/>
              </a:ext>
            </a:extLst>
          </p:cNvPr>
          <p:cNvSpPr txBox="1"/>
          <p:nvPr/>
        </p:nvSpPr>
        <p:spPr>
          <a:xfrm>
            <a:off x="4417449" y="5470078"/>
            <a:ext cx="1703930" cy="954107"/>
          </a:xfrm>
          <a:prstGeom prst="rect">
            <a:avLst/>
          </a:prstGeom>
          <a:noFill/>
        </p:spPr>
        <p:txBody>
          <a:bodyPr wrap="square" rtlCol="0">
            <a:spAutoFit/>
          </a:bodyPr>
          <a:lstStyle/>
          <a:p>
            <a:pPr algn="ctr" defTabSz="932597"/>
            <a:r>
              <a:rPr lang="en-US" sz="1400">
                <a:solidFill>
                  <a:prstClr val="black"/>
                </a:solidFill>
                <a:latin typeface="Segoe UI"/>
              </a:rPr>
              <a:t>Collects performance and resource utilization data of servers</a:t>
            </a:r>
          </a:p>
        </p:txBody>
      </p:sp>
      <p:sp>
        <p:nvSpPr>
          <p:cNvPr id="31" name="TextBox 30">
            <a:extLst>
              <a:ext uri="{FF2B5EF4-FFF2-40B4-BE49-F238E27FC236}">
                <a16:creationId xmlns:a16="http://schemas.microsoft.com/office/drawing/2014/main" id="{925FDB5C-C735-40EE-9C51-F57E2F833A73}"/>
              </a:ext>
            </a:extLst>
          </p:cNvPr>
          <p:cNvSpPr txBox="1"/>
          <p:nvPr/>
        </p:nvSpPr>
        <p:spPr>
          <a:xfrm>
            <a:off x="6164776" y="5475921"/>
            <a:ext cx="1703930" cy="954107"/>
          </a:xfrm>
          <a:prstGeom prst="rect">
            <a:avLst/>
          </a:prstGeom>
          <a:noFill/>
        </p:spPr>
        <p:txBody>
          <a:bodyPr wrap="square" rtlCol="0">
            <a:spAutoFit/>
          </a:bodyPr>
          <a:lstStyle/>
          <a:p>
            <a:pPr algn="ctr" defTabSz="932597"/>
            <a:r>
              <a:rPr lang="en-US" sz="1400">
                <a:solidFill>
                  <a:prstClr val="black"/>
                </a:solidFill>
                <a:latin typeface="Segoe UI"/>
              </a:rPr>
              <a:t>Checks and updates appliance components (every 24 hrs.)</a:t>
            </a:r>
          </a:p>
        </p:txBody>
      </p:sp>
      <p:sp>
        <p:nvSpPr>
          <p:cNvPr id="33" name="TextBox 32">
            <a:extLst>
              <a:ext uri="{FF2B5EF4-FFF2-40B4-BE49-F238E27FC236}">
                <a16:creationId xmlns:a16="http://schemas.microsoft.com/office/drawing/2014/main" id="{B9690922-3A6E-4EB9-A2DE-E3AB5E7C95B8}"/>
              </a:ext>
            </a:extLst>
          </p:cNvPr>
          <p:cNvSpPr txBox="1"/>
          <p:nvPr/>
        </p:nvSpPr>
        <p:spPr>
          <a:xfrm>
            <a:off x="7912103" y="5470078"/>
            <a:ext cx="1703930" cy="738664"/>
          </a:xfrm>
          <a:prstGeom prst="rect">
            <a:avLst/>
          </a:prstGeom>
          <a:noFill/>
        </p:spPr>
        <p:txBody>
          <a:bodyPr wrap="square" rtlCol="0">
            <a:spAutoFit/>
          </a:bodyPr>
          <a:lstStyle/>
          <a:p>
            <a:pPr algn="ctr" defTabSz="932597"/>
            <a:r>
              <a:rPr lang="en-US" sz="1400">
                <a:solidFill>
                  <a:prstClr val="black"/>
                </a:solidFill>
                <a:latin typeface="Segoe UI"/>
              </a:rPr>
              <a:t>Orchestrates </a:t>
            </a:r>
          </a:p>
          <a:p>
            <a:pPr algn="ctr" defTabSz="932597"/>
            <a:r>
              <a:rPr lang="en-US" sz="1400">
                <a:solidFill>
                  <a:prstClr val="black"/>
                </a:solidFill>
                <a:latin typeface="Segoe UI"/>
              </a:rPr>
              <a:t>server replication to Azure</a:t>
            </a:r>
          </a:p>
        </p:txBody>
      </p:sp>
      <p:sp>
        <p:nvSpPr>
          <p:cNvPr id="35" name="TextBox 34">
            <a:extLst>
              <a:ext uri="{FF2B5EF4-FFF2-40B4-BE49-F238E27FC236}">
                <a16:creationId xmlns:a16="http://schemas.microsoft.com/office/drawing/2014/main" id="{52A108DF-F0DD-4C77-AECA-5961CFBF0F27}"/>
              </a:ext>
            </a:extLst>
          </p:cNvPr>
          <p:cNvSpPr txBox="1"/>
          <p:nvPr/>
        </p:nvSpPr>
        <p:spPr>
          <a:xfrm>
            <a:off x="9659428" y="5470079"/>
            <a:ext cx="1703930" cy="523220"/>
          </a:xfrm>
          <a:prstGeom prst="rect">
            <a:avLst/>
          </a:prstGeom>
          <a:noFill/>
        </p:spPr>
        <p:txBody>
          <a:bodyPr wrap="square" rtlCol="0">
            <a:spAutoFit/>
          </a:bodyPr>
          <a:lstStyle/>
          <a:p>
            <a:pPr algn="ctr" defTabSz="932597"/>
            <a:r>
              <a:rPr lang="en-US" sz="1400">
                <a:solidFill>
                  <a:prstClr val="black"/>
                </a:solidFill>
                <a:latin typeface="Segoe UI"/>
              </a:rPr>
              <a:t>Sends replication data to Azure </a:t>
            </a:r>
          </a:p>
        </p:txBody>
      </p:sp>
      <p:sp>
        <p:nvSpPr>
          <p:cNvPr id="2" name="TextBox 1">
            <a:extLst>
              <a:ext uri="{FF2B5EF4-FFF2-40B4-BE49-F238E27FC236}">
                <a16:creationId xmlns:a16="http://schemas.microsoft.com/office/drawing/2014/main" id="{3AFF26E8-A3FF-436D-979F-FE98406F9AE0}"/>
              </a:ext>
            </a:extLst>
          </p:cNvPr>
          <p:cNvSpPr txBox="1"/>
          <p:nvPr/>
        </p:nvSpPr>
        <p:spPr>
          <a:xfrm>
            <a:off x="4772553" y="2648796"/>
            <a:ext cx="1142703" cy="382308"/>
          </a:xfrm>
          <a:prstGeom prst="rect">
            <a:avLst/>
          </a:prstGeom>
          <a:solidFill>
            <a:schemeClr val="accent1"/>
          </a:solidFill>
        </p:spPr>
        <p:txBody>
          <a:bodyPr wrap="square" rtlCol="0">
            <a:spAutoFit/>
          </a:bodyPr>
          <a:lstStyle/>
          <a:p>
            <a:pPr defTabSz="932597"/>
            <a:r>
              <a:rPr lang="en-US" sz="1836">
                <a:solidFill>
                  <a:prstClr val="white"/>
                </a:solidFill>
                <a:latin typeface="Calibri" panose="020F0502020204030204" pitchFamily="34" charset="0"/>
                <a:cs typeface="Calibri" panose="020F0502020204030204" pitchFamily="34" charset="0"/>
              </a:rPr>
              <a:t>Collector</a:t>
            </a:r>
          </a:p>
        </p:txBody>
      </p:sp>
      <p:sp>
        <p:nvSpPr>
          <p:cNvPr id="3" name="Rectangle 2">
            <a:extLst>
              <a:ext uri="{FF2B5EF4-FFF2-40B4-BE49-F238E27FC236}">
                <a16:creationId xmlns:a16="http://schemas.microsoft.com/office/drawing/2014/main" id="{E0F88D6B-B009-4D29-B2D2-7AD0F90C5596}"/>
              </a:ext>
            </a:extLst>
          </p:cNvPr>
          <p:cNvSpPr/>
          <p:nvPr/>
        </p:nvSpPr>
        <p:spPr>
          <a:xfrm>
            <a:off x="4633511" y="2700042"/>
            <a:ext cx="139041" cy="226449"/>
          </a:xfrm>
          <a:prstGeom prst="rect">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9" name="TextBox 8">
            <a:extLst>
              <a:ext uri="{FF2B5EF4-FFF2-40B4-BE49-F238E27FC236}">
                <a16:creationId xmlns:a16="http://schemas.microsoft.com/office/drawing/2014/main" id="{25B7F1F4-0FCA-D545-958C-528117CD3510}"/>
              </a:ext>
            </a:extLst>
          </p:cNvPr>
          <p:cNvSpPr txBox="1"/>
          <p:nvPr/>
        </p:nvSpPr>
        <p:spPr>
          <a:xfrm>
            <a:off x="4536677" y="1663577"/>
            <a:ext cx="3247812" cy="572464"/>
          </a:xfrm>
          <a:prstGeom prst="rect">
            <a:avLst/>
          </a:prstGeom>
          <a:noFill/>
        </p:spPr>
        <p:txBody>
          <a:bodyPr wrap="none" lIns="182880" tIns="146304" rIns="182880" bIns="146304" rtlCol="0">
            <a:spAutoFit/>
          </a:bodyPr>
          <a:lstStyle/>
          <a:p>
            <a:pPr>
              <a:lnSpc>
                <a:spcPct val="90000"/>
              </a:lnSpc>
              <a:spcAft>
                <a:spcPts val="600"/>
              </a:spcAft>
            </a:pPr>
            <a:r>
              <a:rPr lang="en-US" sz="2000">
                <a:gradFill>
                  <a:gsLst>
                    <a:gs pos="2917">
                      <a:schemeClr val="tx1"/>
                    </a:gs>
                    <a:gs pos="30000">
                      <a:schemeClr val="tx1"/>
                    </a:gs>
                  </a:gsLst>
                  <a:lin ang="5400000" scaled="0"/>
                </a:gradFill>
                <a:latin typeface="+mj-lt"/>
              </a:rPr>
              <a:t>Azure Migrate Appliance</a:t>
            </a:r>
          </a:p>
        </p:txBody>
      </p:sp>
      <p:sp>
        <p:nvSpPr>
          <p:cNvPr id="10" name="Rectangle 9">
            <a:extLst>
              <a:ext uri="{FF2B5EF4-FFF2-40B4-BE49-F238E27FC236}">
                <a16:creationId xmlns:a16="http://schemas.microsoft.com/office/drawing/2014/main" id="{5197F672-271B-1142-8689-7184AC152FC2}"/>
              </a:ext>
            </a:extLst>
          </p:cNvPr>
          <p:cNvSpPr/>
          <p:nvPr/>
        </p:nvSpPr>
        <p:spPr bwMode="auto">
          <a:xfrm>
            <a:off x="1095045" y="2388301"/>
            <a:ext cx="1534642" cy="66697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Management app</a:t>
            </a:r>
          </a:p>
        </p:txBody>
      </p:sp>
      <p:sp>
        <p:nvSpPr>
          <p:cNvPr id="26" name="Rectangle 25">
            <a:extLst>
              <a:ext uri="{FF2B5EF4-FFF2-40B4-BE49-F238E27FC236}">
                <a16:creationId xmlns:a16="http://schemas.microsoft.com/office/drawing/2014/main" id="{61F27A3C-E405-8D41-BD3B-7D5A0DF097BB}"/>
              </a:ext>
            </a:extLst>
          </p:cNvPr>
          <p:cNvSpPr/>
          <p:nvPr/>
        </p:nvSpPr>
        <p:spPr bwMode="auto">
          <a:xfrm>
            <a:off x="2723932" y="2388301"/>
            <a:ext cx="1534642" cy="66697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Discovery</a:t>
            </a:r>
          </a:p>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agent</a:t>
            </a:r>
          </a:p>
        </p:txBody>
      </p:sp>
      <p:sp>
        <p:nvSpPr>
          <p:cNvPr id="28" name="Rectangle 27">
            <a:extLst>
              <a:ext uri="{FF2B5EF4-FFF2-40B4-BE49-F238E27FC236}">
                <a16:creationId xmlns:a16="http://schemas.microsoft.com/office/drawing/2014/main" id="{1E8E7DC2-345E-6E48-82E9-5B86729AE8E4}"/>
              </a:ext>
            </a:extLst>
          </p:cNvPr>
          <p:cNvSpPr/>
          <p:nvPr/>
        </p:nvSpPr>
        <p:spPr bwMode="auto">
          <a:xfrm>
            <a:off x="4556470" y="2388301"/>
            <a:ext cx="1534642" cy="66697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Collector</a:t>
            </a:r>
          </a:p>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agent</a:t>
            </a:r>
          </a:p>
        </p:txBody>
      </p:sp>
      <p:sp>
        <p:nvSpPr>
          <p:cNvPr id="29" name="Rectangle 28">
            <a:extLst>
              <a:ext uri="{FF2B5EF4-FFF2-40B4-BE49-F238E27FC236}">
                <a16:creationId xmlns:a16="http://schemas.microsoft.com/office/drawing/2014/main" id="{EC39D7C7-29EF-7D4D-B975-00E7580A1455}"/>
              </a:ext>
            </a:extLst>
          </p:cNvPr>
          <p:cNvSpPr/>
          <p:nvPr/>
        </p:nvSpPr>
        <p:spPr bwMode="auto">
          <a:xfrm>
            <a:off x="6294762" y="2388301"/>
            <a:ext cx="1534642" cy="66697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Auto update service</a:t>
            </a:r>
          </a:p>
        </p:txBody>
      </p:sp>
      <p:sp>
        <p:nvSpPr>
          <p:cNvPr id="30" name="Rectangle 29">
            <a:extLst>
              <a:ext uri="{FF2B5EF4-FFF2-40B4-BE49-F238E27FC236}">
                <a16:creationId xmlns:a16="http://schemas.microsoft.com/office/drawing/2014/main" id="{B774FEAC-08BA-9545-8DBD-0077F99E181F}"/>
              </a:ext>
            </a:extLst>
          </p:cNvPr>
          <p:cNvSpPr/>
          <p:nvPr/>
        </p:nvSpPr>
        <p:spPr bwMode="auto">
          <a:xfrm>
            <a:off x="8033054" y="2388301"/>
            <a:ext cx="1534642" cy="66697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DRA </a:t>
            </a:r>
            <a:br>
              <a:rPr lang="en-US" sz="1400">
                <a:gradFill>
                  <a:gsLst>
                    <a:gs pos="0">
                      <a:srgbClr val="FFFFFF"/>
                    </a:gs>
                    <a:gs pos="100000">
                      <a:srgbClr val="FFFFFF"/>
                    </a:gs>
                  </a:gsLst>
                  <a:lin ang="5400000" scaled="0"/>
                </a:gradFill>
                <a:latin typeface="+mj-lt"/>
                <a:ea typeface="Segoe UI" pitchFamily="34" charset="0"/>
                <a:cs typeface="Segoe UI" pitchFamily="34" charset="0"/>
              </a:rPr>
            </a:br>
            <a:r>
              <a:rPr lang="en-US" sz="1400">
                <a:gradFill>
                  <a:gsLst>
                    <a:gs pos="0">
                      <a:srgbClr val="FFFFFF"/>
                    </a:gs>
                    <a:gs pos="100000">
                      <a:srgbClr val="FFFFFF"/>
                    </a:gs>
                  </a:gsLst>
                  <a:lin ang="5400000" scaled="0"/>
                </a:gradFill>
                <a:latin typeface="+mj-lt"/>
                <a:ea typeface="Segoe UI" pitchFamily="34" charset="0"/>
                <a:cs typeface="Segoe UI" pitchFamily="34" charset="0"/>
              </a:rPr>
              <a:t>agent</a:t>
            </a:r>
          </a:p>
        </p:txBody>
      </p:sp>
      <p:sp>
        <p:nvSpPr>
          <p:cNvPr id="32" name="Rectangle 31">
            <a:extLst>
              <a:ext uri="{FF2B5EF4-FFF2-40B4-BE49-F238E27FC236}">
                <a16:creationId xmlns:a16="http://schemas.microsoft.com/office/drawing/2014/main" id="{BB775074-EA21-444A-A648-FE958527AFEA}"/>
              </a:ext>
            </a:extLst>
          </p:cNvPr>
          <p:cNvSpPr/>
          <p:nvPr/>
        </p:nvSpPr>
        <p:spPr bwMode="auto">
          <a:xfrm>
            <a:off x="9751161" y="2388301"/>
            <a:ext cx="1534642" cy="66697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Gateway </a:t>
            </a:r>
            <a:br>
              <a:rPr lang="en-US" sz="1400">
                <a:gradFill>
                  <a:gsLst>
                    <a:gs pos="0">
                      <a:srgbClr val="FFFFFF"/>
                    </a:gs>
                    <a:gs pos="100000">
                      <a:srgbClr val="FFFFFF"/>
                    </a:gs>
                  </a:gsLst>
                  <a:lin ang="5400000" scaled="0"/>
                </a:gradFill>
                <a:latin typeface="+mj-lt"/>
                <a:ea typeface="Segoe UI" pitchFamily="34" charset="0"/>
                <a:cs typeface="Segoe UI" pitchFamily="34" charset="0"/>
              </a:rPr>
            </a:br>
            <a:r>
              <a:rPr lang="en-US" sz="1400">
                <a:gradFill>
                  <a:gsLst>
                    <a:gs pos="0">
                      <a:srgbClr val="FFFFFF"/>
                    </a:gs>
                    <a:gs pos="100000">
                      <a:srgbClr val="FFFFFF"/>
                    </a:gs>
                  </a:gsLst>
                  <a:lin ang="5400000" scaled="0"/>
                </a:gradFill>
                <a:latin typeface="+mj-lt"/>
                <a:ea typeface="Segoe UI" pitchFamily="34" charset="0"/>
                <a:cs typeface="Segoe UI" pitchFamily="34" charset="0"/>
              </a:rPr>
              <a:t>agent</a:t>
            </a:r>
          </a:p>
        </p:txBody>
      </p:sp>
      <p:sp>
        <p:nvSpPr>
          <p:cNvPr id="34" name="TextBox 33">
            <a:extLst>
              <a:ext uri="{FF2B5EF4-FFF2-40B4-BE49-F238E27FC236}">
                <a16:creationId xmlns:a16="http://schemas.microsoft.com/office/drawing/2014/main" id="{1B037952-5193-1442-9C1C-E137FC72C2D2}"/>
              </a:ext>
            </a:extLst>
          </p:cNvPr>
          <p:cNvSpPr txBox="1"/>
          <p:nvPr/>
        </p:nvSpPr>
        <p:spPr>
          <a:xfrm>
            <a:off x="3133921" y="3420127"/>
            <a:ext cx="2592056" cy="683264"/>
          </a:xfrm>
          <a:prstGeom prst="rect">
            <a:avLst/>
          </a:prstGeom>
          <a:noFill/>
        </p:spPr>
        <p:txBody>
          <a:bodyPr wrap="none" lIns="182880" tIns="146304" rIns="182880" bIns="146304" rtlCol="0">
            <a:spAutoFit/>
          </a:bodyPr>
          <a:lstStyle/>
          <a:p>
            <a:pPr algn="ctr">
              <a:lnSpc>
                <a:spcPct val="90000"/>
              </a:lnSpc>
              <a:spcAft>
                <a:spcPts val="600"/>
              </a:spcAft>
            </a:pPr>
            <a:r>
              <a:rPr lang="en-US" sz="1400">
                <a:gradFill>
                  <a:gsLst>
                    <a:gs pos="2917">
                      <a:schemeClr val="tx1"/>
                    </a:gs>
                    <a:gs pos="30000">
                      <a:schemeClr val="tx1"/>
                    </a:gs>
                  </a:gsLst>
                  <a:lin ang="5400000" scaled="0"/>
                </a:gradFill>
                <a:latin typeface="+mj-lt"/>
              </a:rPr>
              <a:t>Available in VMware/</a:t>
            </a:r>
            <a:br>
              <a:rPr lang="en-US" sz="1400">
                <a:gradFill>
                  <a:gsLst>
                    <a:gs pos="2917">
                      <a:schemeClr val="tx1"/>
                    </a:gs>
                    <a:gs pos="30000">
                      <a:schemeClr val="tx1"/>
                    </a:gs>
                  </a:gsLst>
                  <a:lin ang="5400000" scaled="0"/>
                </a:gradFill>
                <a:latin typeface="+mj-lt"/>
              </a:rPr>
            </a:br>
            <a:r>
              <a:rPr lang="en-US" sz="1400">
                <a:gradFill>
                  <a:gsLst>
                    <a:gs pos="2917">
                      <a:schemeClr val="tx1"/>
                    </a:gs>
                    <a:gs pos="30000">
                      <a:schemeClr val="tx1"/>
                    </a:gs>
                  </a:gsLst>
                  <a:lin ang="5400000" scaled="0"/>
                </a:gradFill>
                <a:latin typeface="+mj-lt"/>
              </a:rPr>
              <a:t>Hyper-V/physical appliance</a:t>
            </a:r>
          </a:p>
        </p:txBody>
      </p:sp>
      <p:sp>
        <p:nvSpPr>
          <p:cNvPr id="36" name="TextBox 35">
            <a:extLst>
              <a:ext uri="{FF2B5EF4-FFF2-40B4-BE49-F238E27FC236}">
                <a16:creationId xmlns:a16="http://schemas.microsoft.com/office/drawing/2014/main" id="{B53B3D2C-4173-534A-BB2D-204A86D08330}"/>
              </a:ext>
            </a:extLst>
          </p:cNvPr>
          <p:cNvSpPr txBox="1"/>
          <p:nvPr/>
        </p:nvSpPr>
        <p:spPr>
          <a:xfrm>
            <a:off x="8033054" y="3420127"/>
            <a:ext cx="3252749" cy="683264"/>
          </a:xfrm>
          <a:prstGeom prst="rect">
            <a:avLst/>
          </a:prstGeom>
          <a:noFill/>
        </p:spPr>
        <p:txBody>
          <a:bodyPr wrap="none" lIns="182880" tIns="146304" rIns="182880" bIns="146304" rtlCol="0">
            <a:spAutoFit/>
          </a:bodyPr>
          <a:lstStyle/>
          <a:p>
            <a:pPr algn="ctr">
              <a:lnSpc>
                <a:spcPct val="90000"/>
              </a:lnSpc>
              <a:spcAft>
                <a:spcPts val="600"/>
              </a:spcAft>
            </a:pPr>
            <a:r>
              <a:rPr lang="en-US" sz="1400">
                <a:gradFill>
                  <a:gsLst>
                    <a:gs pos="2917">
                      <a:schemeClr val="tx1"/>
                    </a:gs>
                    <a:gs pos="30000">
                      <a:schemeClr val="tx1"/>
                    </a:gs>
                  </a:gsLst>
                  <a:lin ang="5400000" scaled="0"/>
                </a:gradFill>
                <a:latin typeface="+mj-lt"/>
              </a:rPr>
              <a:t>Available only in VMware appliance</a:t>
            </a:r>
            <a:br>
              <a:rPr lang="en-US" sz="1400">
                <a:gradFill>
                  <a:gsLst>
                    <a:gs pos="2917">
                      <a:schemeClr val="tx1"/>
                    </a:gs>
                    <a:gs pos="30000">
                      <a:schemeClr val="tx1"/>
                    </a:gs>
                  </a:gsLst>
                  <a:lin ang="5400000" scaled="0"/>
                </a:gradFill>
                <a:latin typeface="+mj-lt"/>
              </a:rPr>
            </a:br>
            <a:r>
              <a:rPr lang="en-US" sz="1400">
                <a:gradFill>
                  <a:gsLst>
                    <a:gs pos="2917">
                      <a:schemeClr val="tx1"/>
                    </a:gs>
                    <a:gs pos="30000">
                      <a:schemeClr val="tx1"/>
                    </a:gs>
                  </a:gsLst>
                  <a:lin ang="5400000" scaled="0"/>
                </a:gradFill>
                <a:latin typeface="+mj-lt"/>
              </a:rPr>
              <a:t>(for agentless migration)</a:t>
            </a:r>
          </a:p>
        </p:txBody>
      </p:sp>
      <p:sp>
        <p:nvSpPr>
          <p:cNvPr id="15" name="Left Brace 14">
            <a:extLst>
              <a:ext uri="{FF2B5EF4-FFF2-40B4-BE49-F238E27FC236}">
                <a16:creationId xmlns:a16="http://schemas.microsoft.com/office/drawing/2014/main" id="{9498F003-B4A6-834A-9509-D6F5983FFE02}"/>
              </a:ext>
            </a:extLst>
          </p:cNvPr>
          <p:cNvSpPr/>
          <p:nvPr/>
        </p:nvSpPr>
        <p:spPr>
          <a:xfrm rot="16200000">
            <a:off x="4301511" y="692594"/>
            <a:ext cx="281350" cy="5230323"/>
          </a:xfrm>
          <a:prstGeom prst="leftBrace">
            <a:avLst>
              <a:gd name="adj1" fmla="val 83269"/>
              <a:gd name="adj2" fmla="val 50000"/>
            </a:avLst>
          </a:prstGeom>
          <a:ln w="127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Left Brace 36">
            <a:extLst>
              <a:ext uri="{FF2B5EF4-FFF2-40B4-BE49-F238E27FC236}">
                <a16:creationId xmlns:a16="http://schemas.microsoft.com/office/drawing/2014/main" id="{3B34643A-408B-1C4E-8350-F56AD9834323}"/>
              </a:ext>
            </a:extLst>
          </p:cNvPr>
          <p:cNvSpPr/>
          <p:nvPr/>
        </p:nvSpPr>
        <p:spPr>
          <a:xfrm rot="16200000">
            <a:off x="9569516" y="2388058"/>
            <a:ext cx="281350" cy="1839395"/>
          </a:xfrm>
          <a:prstGeom prst="leftBrace">
            <a:avLst>
              <a:gd name="adj1" fmla="val 83269"/>
              <a:gd name="adj2" fmla="val 50000"/>
            </a:avLst>
          </a:prstGeom>
          <a:ln w="127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 Placeholder 6">
            <a:extLst>
              <a:ext uri="{FF2B5EF4-FFF2-40B4-BE49-F238E27FC236}">
                <a16:creationId xmlns:a16="http://schemas.microsoft.com/office/drawing/2014/main" id="{C1B5971B-2A4A-A84D-8271-F899684DA123}"/>
              </a:ext>
            </a:extLst>
          </p:cNvPr>
          <p:cNvSpPr>
            <a:spLocks noGrp="1"/>
          </p:cNvSpPr>
          <p:nvPr>
            <p:ph type="body" sz="quarter" idx="10"/>
          </p:nvPr>
        </p:nvSpPr>
        <p:spPr/>
        <p:txBody>
          <a:bodyPr/>
          <a:lstStyle/>
          <a:p>
            <a:r>
              <a:rPr lang="en-US"/>
              <a:t>Software components</a:t>
            </a:r>
          </a:p>
        </p:txBody>
      </p:sp>
      <p:sp>
        <p:nvSpPr>
          <p:cNvPr id="6" name="Title 5">
            <a:extLst>
              <a:ext uri="{FF2B5EF4-FFF2-40B4-BE49-F238E27FC236}">
                <a16:creationId xmlns:a16="http://schemas.microsoft.com/office/drawing/2014/main" id="{EC796F41-1466-1D4D-A446-2871308669AB}"/>
              </a:ext>
            </a:extLst>
          </p:cNvPr>
          <p:cNvSpPr>
            <a:spLocks noGrp="1"/>
          </p:cNvSpPr>
          <p:nvPr>
            <p:ph type="title"/>
          </p:nvPr>
        </p:nvSpPr>
        <p:spPr/>
        <p:txBody>
          <a:bodyPr/>
          <a:lstStyle/>
          <a:p>
            <a:r>
              <a:rPr lang="en-US"/>
              <a:t>Azure Migrate appliance</a:t>
            </a:r>
          </a:p>
        </p:txBody>
      </p:sp>
    </p:spTree>
    <p:extLst>
      <p:ext uri="{BB962C8B-B14F-4D97-AF65-F5344CB8AC3E}">
        <p14:creationId xmlns:p14="http://schemas.microsoft.com/office/powerpoint/2010/main" val="27701637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anim calcmode="lin" valueType="num">
                                      <p:cBhvr>
                                        <p:cTn id="13" dur="500" fill="hold"/>
                                        <p:tgtEl>
                                          <p:spTgt spid="23"/>
                                        </p:tgtEl>
                                        <p:attrNameLst>
                                          <p:attrName>ppt_x</p:attrName>
                                        </p:attrNameLst>
                                      </p:cBhvr>
                                      <p:tavLst>
                                        <p:tav tm="0">
                                          <p:val>
                                            <p:strVal val="#ppt_x"/>
                                          </p:val>
                                        </p:tav>
                                        <p:tav tm="100000">
                                          <p:val>
                                            <p:strVal val="#ppt_x"/>
                                          </p:val>
                                        </p:tav>
                                      </p:tavLst>
                                    </p:anim>
                                    <p:anim calcmode="lin" valueType="num">
                                      <p:cBhvr>
                                        <p:cTn id="14"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anim calcmode="lin" valueType="num">
                                      <p:cBhvr>
                                        <p:cTn id="20" dur="500" fill="hold"/>
                                        <p:tgtEl>
                                          <p:spTgt spid="14"/>
                                        </p:tgtEl>
                                        <p:attrNameLst>
                                          <p:attrName>ppt_x</p:attrName>
                                        </p:attrNameLst>
                                      </p:cBhvr>
                                      <p:tavLst>
                                        <p:tav tm="0">
                                          <p:val>
                                            <p:strVal val="#ppt_x"/>
                                          </p:val>
                                        </p:tav>
                                        <p:tav tm="100000">
                                          <p:val>
                                            <p:strVal val="#ppt_x"/>
                                          </p:val>
                                        </p:tav>
                                      </p:tavLst>
                                    </p:anim>
                                    <p:anim calcmode="lin" valueType="num">
                                      <p:cBhvr>
                                        <p:cTn id="21" dur="500" fill="hold"/>
                                        <p:tgtEl>
                                          <p:spTgt spid="1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anim calcmode="lin" valueType="num">
                                      <p:cBhvr>
                                        <p:cTn id="25" dur="500" fill="hold"/>
                                        <p:tgtEl>
                                          <p:spTgt spid="25"/>
                                        </p:tgtEl>
                                        <p:attrNameLst>
                                          <p:attrName>ppt_x</p:attrName>
                                        </p:attrNameLst>
                                      </p:cBhvr>
                                      <p:tavLst>
                                        <p:tav tm="0">
                                          <p:val>
                                            <p:strVal val="#ppt_x"/>
                                          </p:val>
                                        </p:tav>
                                        <p:tav tm="100000">
                                          <p:val>
                                            <p:strVal val="#ppt_x"/>
                                          </p:val>
                                        </p:tav>
                                      </p:tavLst>
                                    </p:anim>
                                    <p:anim calcmode="lin" valueType="num">
                                      <p:cBhvr>
                                        <p:cTn id="26"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anim calcmode="lin" valueType="num">
                                      <p:cBhvr>
                                        <p:cTn id="32" dur="500" fill="hold"/>
                                        <p:tgtEl>
                                          <p:spTgt spid="16"/>
                                        </p:tgtEl>
                                        <p:attrNameLst>
                                          <p:attrName>ppt_x</p:attrName>
                                        </p:attrNameLst>
                                      </p:cBhvr>
                                      <p:tavLst>
                                        <p:tav tm="0">
                                          <p:val>
                                            <p:strVal val="#ppt_x"/>
                                          </p:val>
                                        </p:tav>
                                        <p:tav tm="100000">
                                          <p:val>
                                            <p:strVal val="#ppt_x"/>
                                          </p:val>
                                        </p:tav>
                                      </p:tavLst>
                                    </p:anim>
                                    <p:anim calcmode="lin" valueType="num">
                                      <p:cBhvr>
                                        <p:cTn id="33" dur="500" fill="hold"/>
                                        <p:tgtEl>
                                          <p:spTgt spid="16"/>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anim calcmode="lin" valueType="num">
                                      <p:cBhvr>
                                        <p:cTn id="37" dur="500" fill="hold"/>
                                        <p:tgtEl>
                                          <p:spTgt spid="27"/>
                                        </p:tgtEl>
                                        <p:attrNameLst>
                                          <p:attrName>ppt_x</p:attrName>
                                        </p:attrNameLst>
                                      </p:cBhvr>
                                      <p:tavLst>
                                        <p:tav tm="0">
                                          <p:val>
                                            <p:strVal val="#ppt_x"/>
                                          </p:val>
                                        </p:tav>
                                        <p:tav tm="100000">
                                          <p:val>
                                            <p:strVal val="#ppt_x"/>
                                          </p:val>
                                        </p:tav>
                                      </p:tavLst>
                                    </p:anim>
                                    <p:anim calcmode="lin" valueType="num">
                                      <p:cBhvr>
                                        <p:cTn id="38" dur="5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anim calcmode="lin" valueType="num">
                                      <p:cBhvr>
                                        <p:cTn id="44" dur="500" fill="hold"/>
                                        <p:tgtEl>
                                          <p:spTgt spid="18"/>
                                        </p:tgtEl>
                                        <p:attrNameLst>
                                          <p:attrName>ppt_x</p:attrName>
                                        </p:attrNameLst>
                                      </p:cBhvr>
                                      <p:tavLst>
                                        <p:tav tm="0">
                                          <p:val>
                                            <p:strVal val="#ppt_x"/>
                                          </p:val>
                                        </p:tav>
                                        <p:tav tm="100000">
                                          <p:val>
                                            <p:strVal val="#ppt_x"/>
                                          </p:val>
                                        </p:tav>
                                      </p:tavLst>
                                    </p:anim>
                                    <p:anim calcmode="lin" valueType="num">
                                      <p:cBhvr>
                                        <p:cTn id="45" dur="500" fill="hold"/>
                                        <p:tgtEl>
                                          <p:spTgt spid="18"/>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500"/>
                                        <p:tgtEl>
                                          <p:spTgt spid="31"/>
                                        </p:tgtEl>
                                      </p:cBhvr>
                                    </p:animEffect>
                                    <p:anim calcmode="lin" valueType="num">
                                      <p:cBhvr>
                                        <p:cTn id="49" dur="500" fill="hold"/>
                                        <p:tgtEl>
                                          <p:spTgt spid="31"/>
                                        </p:tgtEl>
                                        <p:attrNameLst>
                                          <p:attrName>ppt_x</p:attrName>
                                        </p:attrNameLst>
                                      </p:cBhvr>
                                      <p:tavLst>
                                        <p:tav tm="0">
                                          <p:val>
                                            <p:strVal val="#ppt_x"/>
                                          </p:val>
                                        </p:tav>
                                        <p:tav tm="100000">
                                          <p:val>
                                            <p:strVal val="#ppt_x"/>
                                          </p:val>
                                        </p:tav>
                                      </p:tavLst>
                                    </p:anim>
                                    <p:anim calcmode="lin" valueType="num">
                                      <p:cBhvr>
                                        <p:cTn id="50" dur="5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anim calcmode="lin" valueType="num">
                                      <p:cBhvr>
                                        <p:cTn id="56" dur="500" fill="hold"/>
                                        <p:tgtEl>
                                          <p:spTgt spid="20"/>
                                        </p:tgtEl>
                                        <p:attrNameLst>
                                          <p:attrName>ppt_x</p:attrName>
                                        </p:attrNameLst>
                                      </p:cBhvr>
                                      <p:tavLst>
                                        <p:tav tm="0">
                                          <p:val>
                                            <p:strVal val="#ppt_x"/>
                                          </p:val>
                                        </p:tav>
                                        <p:tav tm="100000">
                                          <p:val>
                                            <p:strVal val="#ppt_x"/>
                                          </p:val>
                                        </p:tav>
                                      </p:tavLst>
                                    </p:anim>
                                    <p:anim calcmode="lin" valueType="num">
                                      <p:cBhvr>
                                        <p:cTn id="57" dur="500" fill="hold"/>
                                        <p:tgtEl>
                                          <p:spTgt spid="20"/>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fade">
                                      <p:cBhvr>
                                        <p:cTn id="60" dur="500"/>
                                        <p:tgtEl>
                                          <p:spTgt spid="33"/>
                                        </p:tgtEl>
                                      </p:cBhvr>
                                    </p:animEffect>
                                    <p:anim calcmode="lin" valueType="num">
                                      <p:cBhvr>
                                        <p:cTn id="61" dur="500" fill="hold"/>
                                        <p:tgtEl>
                                          <p:spTgt spid="33"/>
                                        </p:tgtEl>
                                        <p:attrNameLst>
                                          <p:attrName>ppt_x</p:attrName>
                                        </p:attrNameLst>
                                      </p:cBhvr>
                                      <p:tavLst>
                                        <p:tav tm="0">
                                          <p:val>
                                            <p:strVal val="#ppt_x"/>
                                          </p:val>
                                        </p:tav>
                                        <p:tav tm="100000">
                                          <p:val>
                                            <p:strVal val="#ppt_x"/>
                                          </p:val>
                                        </p:tav>
                                      </p:tavLst>
                                    </p:anim>
                                    <p:anim calcmode="lin" valueType="num">
                                      <p:cBhvr>
                                        <p:cTn id="62" dur="5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anim calcmode="lin" valueType="num">
                                      <p:cBhvr>
                                        <p:cTn id="68" dur="500" fill="hold"/>
                                        <p:tgtEl>
                                          <p:spTgt spid="22"/>
                                        </p:tgtEl>
                                        <p:attrNameLst>
                                          <p:attrName>ppt_x</p:attrName>
                                        </p:attrNameLst>
                                      </p:cBhvr>
                                      <p:tavLst>
                                        <p:tav tm="0">
                                          <p:val>
                                            <p:strVal val="#ppt_x"/>
                                          </p:val>
                                        </p:tav>
                                        <p:tav tm="100000">
                                          <p:val>
                                            <p:strVal val="#ppt_x"/>
                                          </p:val>
                                        </p:tav>
                                      </p:tavLst>
                                    </p:anim>
                                    <p:anim calcmode="lin" valueType="num">
                                      <p:cBhvr>
                                        <p:cTn id="69" dur="500" fill="hold"/>
                                        <p:tgtEl>
                                          <p:spTgt spid="22"/>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fade">
                                      <p:cBhvr>
                                        <p:cTn id="72" dur="500"/>
                                        <p:tgtEl>
                                          <p:spTgt spid="35"/>
                                        </p:tgtEl>
                                      </p:cBhvr>
                                    </p:animEffect>
                                    <p:anim calcmode="lin" valueType="num">
                                      <p:cBhvr>
                                        <p:cTn id="73" dur="500" fill="hold"/>
                                        <p:tgtEl>
                                          <p:spTgt spid="35"/>
                                        </p:tgtEl>
                                        <p:attrNameLst>
                                          <p:attrName>ppt_x</p:attrName>
                                        </p:attrNameLst>
                                      </p:cBhvr>
                                      <p:tavLst>
                                        <p:tav tm="0">
                                          <p:val>
                                            <p:strVal val="#ppt_x"/>
                                          </p:val>
                                        </p:tav>
                                        <p:tav tm="100000">
                                          <p:val>
                                            <p:strVal val="#ppt_x"/>
                                          </p:val>
                                        </p:tav>
                                      </p:tavLst>
                                    </p:anim>
                                    <p:anim calcmode="lin" valueType="num">
                                      <p:cBhvr>
                                        <p:cTn id="74" dur="5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P spid="27" grpId="0"/>
      <p:bldP spid="31" grpId="0"/>
      <p:bldP spid="33" grpId="0"/>
      <p:bldP spid="3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a:xfrm>
            <a:off x="465138" y="960438"/>
            <a:ext cx="7604124" cy="3629025"/>
          </a:xfrm>
        </p:spPr>
        <p:txBody>
          <a:bodyPr anchor="ctr"/>
          <a:lstStyle/>
          <a:p>
            <a:pPr lvl="0"/>
            <a:r>
              <a:rPr lang="en-US"/>
              <a:t>Discover servers</a:t>
            </a:r>
          </a:p>
        </p:txBody>
      </p:sp>
    </p:spTree>
    <p:extLst>
      <p:ext uri="{BB962C8B-B14F-4D97-AF65-F5344CB8AC3E}">
        <p14:creationId xmlns:p14="http://schemas.microsoft.com/office/powerpoint/2010/main" val="2681511131"/>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65138" y="441332"/>
            <a:ext cx="11530584" cy="830020"/>
          </a:xfrm>
        </p:spPr>
        <p:txBody>
          <a:bodyPr/>
          <a:lstStyle/>
          <a:p>
            <a:r>
              <a:rPr lang="en-US"/>
              <a:t>Discover: Capabilities</a:t>
            </a:r>
          </a:p>
        </p:txBody>
      </p:sp>
      <p:sp>
        <p:nvSpPr>
          <p:cNvPr id="55" name="Rectangle 54">
            <a:extLst>
              <a:ext uri="{FF2B5EF4-FFF2-40B4-BE49-F238E27FC236}">
                <a16:creationId xmlns:a16="http://schemas.microsoft.com/office/drawing/2014/main" id="{F8FF8149-13BF-4ED2-84BD-E4FA985AC655}"/>
              </a:ext>
            </a:extLst>
          </p:cNvPr>
          <p:cNvSpPr/>
          <p:nvPr/>
        </p:nvSpPr>
        <p:spPr bwMode="auto">
          <a:xfrm>
            <a:off x="2033911" y="2025519"/>
            <a:ext cx="3233409"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a:ln w="3175">
                  <a:noFill/>
                </a:ln>
                <a:solidFill>
                  <a:srgbClr val="0078D4"/>
                </a:solidFill>
                <a:latin typeface="Segoe UI Semibold"/>
                <a:cs typeface="Segoe UI" pitchFamily="34" charset="0"/>
              </a:rPr>
              <a:t>Any platform</a:t>
            </a:r>
            <a:endParaRPr lang="en-US" sz="1600">
              <a:gradFill>
                <a:gsLst>
                  <a:gs pos="2917">
                    <a:srgbClr val="1A1A1A"/>
                  </a:gs>
                  <a:gs pos="30000">
                    <a:srgbClr val="1A1A1A"/>
                  </a:gs>
                </a:gsLst>
                <a:lin ang="5400000" scaled="0"/>
              </a:gradFill>
              <a:cs typeface="Segoe UI Semilight" panose="020B0402040204020203" pitchFamily="34" charset="0"/>
            </a:endParaRPr>
          </a:p>
          <a:p>
            <a:pPr defTabSz="932597">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VMware, Hyper-V, physical servers, AWS, GCP</a:t>
            </a:r>
          </a:p>
          <a:p>
            <a:pPr defTabSz="932597">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CMDB, CSV imports</a:t>
            </a:r>
          </a:p>
        </p:txBody>
      </p:sp>
      <p:sp>
        <p:nvSpPr>
          <p:cNvPr id="64" name="Rectangle 63">
            <a:extLst>
              <a:ext uri="{FF2B5EF4-FFF2-40B4-BE49-F238E27FC236}">
                <a16:creationId xmlns:a16="http://schemas.microsoft.com/office/drawing/2014/main" id="{9EF76B76-48E9-914F-9F0F-8D76FF60954D}"/>
              </a:ext>
            </a:extLst>
          </p:cNvPr>
          <p:cNvSpPr/>
          <p:nvPr/>
        </p:nvSpPr>
        <p:spPr bwMode="auto">
          <a:xfrm>
            <a:off x="7448830" y="2039480"/>
            <a:ext cx="3186449"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a:ln w="3175">
                  <a:noFill/>
                </a:ln>
                <a:solidFill>
                  <a:srgbClr val="0078D4"/>
                </a:solidFill>
                <a:latin typeface="Segoe UI Semibold"/>
                <a:cs typeface="Segoe UI" pitchFamily="34" charset="0"/>
              </a:rPr>
              <a:t>Agentless discovery</a:t>
            </a:r>
          </a:p>
          <a:p>
            <a:pPr defTabSz="932597">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For all hypervisors, bare-metal servers and servers on other clouds</a:t>
            </a:r>
          </a:p>
        </p:txBody>
      </p:sp>
      <p:sp>
        <p:nvSpPr>
          <p:cNvPr id="65" name="Rectangle 64">
            <a:extLst>
              <a:ext uri="{FF2B5EF4-FFF2-40B4-BE49-F238E27FC236}">
                <a16:creationId xmlns:a16="http://schemas.microsoft.com/office/drawing/2014/main" id="{663273C7-603E-FF44-BB8E-02DD7EBA60AA}"/>
              </a:ext>
            </a:extLst>
          </p:cNvPr>
          <p:cNvSpPr/>
          <p:nvPr/>
        </p:nvSpPr>
        <p:spPr bwMode="auto">
          <a:xfrm>
            <a:off x="2033912" y="4403356"/>
            <a:ext cx="3400000"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dirty="0">
                <a:ln w="3175">
                  <a:noFill/>
                </a:ln>
                <a:solidFill>
                  <a:srgbClr val="0078D4"/>
                </a:solidFill>
                <a:latin typeface="Segoe UI Semibold"/>
                <a:cs typeface="Segoe UI" pitchFamily="34" charset="0"/>
              </a:rPr>
              <a:t>Inventory applications</a:t>
            </a:r>
          </a:p>
          <a:p>
            <a:pPr defTabSz="932597">
              <a:spcAft>
                <a:spcPts val="600"/>
              </a:spcAft>
              <a:defRPr/>
            </a:pPr>
            <a:r>
              <a:rPr lang="en-US" sz="1600" dirty="0">
                <a:gradFill>
                  <a:gsLst>
                    <a:gs pos="2917">
                      <a:srgbClr val="1A1A1A"/>
                    </a:gs>
                    <a:gs pos="30000">
                      <a:srgbClr val="1A1A1A"/>
                    </a:gs>
                  </a:gsLst>
                  <a:lin ang="5400000" scaled="0"/>
                </a:gradFill>
                <a:cs typeface="Segoe UI Semilight" panose="020B0402040204020203" pitchFamily="34" charset="0"/>
              </a:rPr>
              <a:t>And roles enabled on servers</a:t>
            </a:r>
            <a:br>
              <a:rPr lang="en-US" sz="1600" dirty="0">
                <a:gradFill>
                  <a:gsLst>
                    <a:gs pos="2917">
                      <a:srgbClr val="1A1A1A"/>
                    </a:gs>
                    <a:gs pos="30000">
                      <a:srgbClr val="1A1A1A"/>
                    </a:gs>
                  </a:gsLst>
                  <a:lin ang="5400000" scaled="0"/>
                </a:gradFill>
                <a:cs typeface="Segoe UI Semilight" panose="020B0402040204020203" pitchFamily="34" charset="0"/>
              </a:rPr>
            </a:br>
            <a:r>
              <a:rPr lang="en-US" sz="1600" dirty="0">
                <a:gradFill>
                  <a:gsLst>
                    <a:gs pos="2917">
                      <a:srgbClr val="1A1A1A"/>
                    </a:gs>
                    <a:gs pos="30000">
                      <a:srgbClr val="1A1A1A"/>
                    </a:gs>
                  </a:gsLst>
                  <a:lin ang="5400000" scaled="0"/>
                </a:gradFill>
                <a:cs typeface="Segoe UI Semilight" panose="020B0402040204020203" pitchFamily="34" charset="0"/>
              </a:rPr>
              <a:t>(only for VMware) </a:t>
            </a:r>
          </a:p>
          <a:p>
            <a:pPr defTabSz="932597">
              <a:spcAft>
                <a:spcPts val="600"/>
              </a:spcAft>
              <a:defRPr/>
            </a:pPr>
            <a:r>
              <a:rPr lang="en-US" sz="1600" dirty="0">
                <a:gradFill>
                  <a:gsLst>
                    <a:gs pos="2917">
                      <a:srgbClr val="1A1A1A"/>
                    </a:gs>
                    <a:gs pos="30000">
                      <a:srgbClr val="1A1A1A"/>
                    </a:gs>
                  </a:gsLst>
                  <a:lin ang="5400000" scaled="0"/>
                </a:gradFill>
                <a:cs typeface="Segoe UI Semilight" panose="020B0402040204020203" pitchFamily="34" charset="0"/>
              </a:rPr>
              <a:t>Multiple server credentials supported </a:t>
            </a:r>
          </a:p>
        </p:txBody>
      </p:sp>
      <p:sp>
        <p:nvSpPr>
          <p:cNvPr id="66" name="Rectangle 65">
            <a:extLst>
              <a:ext uri="{FF2B5EF4-FFF2-40B4-BE49-F238E27FC236}">
                <a16:creationId xmlns:a16="http://schemas.microsoft.com/office/drawing/2014/main" id="{9BB2480B-9F64-E848-A9D5-F2D9F8D096E5}"/>
              </a:ext>
            </a:extLst>
          </p:cNvPr>
          <p:cNvSpPr/>
          <p:nvPr/>
        </p:nvSpPr>
        <p:spPr bwMode="auto">
          <a:xfrm>
            <a:off x="7448830" y="4403356"/>
            <a:ext cx="3432367"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dirty="0">
                <a:ln w="3175">
                  <a:noFill/>
                </a:ln>
                <a:solidFill>
                  <a:srgbClr val="0078D4"/>
                </a:solidFill>
                <a:latin typeface="Segoe UI Semibold"/>
                <a:cs typeface="Segoe UI" pitchFamily="34" charset="0"/>
              </a:rPr>
              <a:t>Visualize dependencies</a:t>
            </a:r>
          </a:p>
          <a:p>
            <a:pPr defTabSz="932597">
              <a:spcAft>
                <a:spcPts val="600"/>
              </a:spcAft>
              <a:defRPr/>
            </a:pPr>
            <a:r>
              <a:rPr lang="en-US" sz="1600" dirty="0">
                <a:gradFill>
                  <a:gsLst>
                    <a:gs pos="2917">
                      <a:srgbClr val="1A1A1A"/>
                    </a:gs>
                    <a:gs pos="30000">
                      <a:srgbClr val="1A1A1A"/>
                    </a:gs>
                  </a:gsLst>
                  <a:lin ang="5400000" scaled="0"/>
                </a:gradFill>
                <a:cs typeface="Segoe UI Semilight" panose="020B0402040204020203" pitchFamily="34" charset="0"/>
              </a:rPr>
              <a:t>Across application layers or across servers (agentless for VMware)</a:t>
            </a:r>
          </a:p>
          <a:p>
            <a:pPr defTabSz="932597">
              <a:spcAft>
                <a:spcPts val="600"/>
              </a:spcAft>
              <a:defRPr/>
            </a:pPr>
            <a:r>
              <a:rPr lang="en-US" sz="1600" dirty="0">
                <a:gradFill>
                  <a:gsLst>
                    <a:gs pos="2917">
                      <a:srgbClr val="1A1A1A"/>
                    </a:gs>
                    <a:gs pos="30000">
                      <a:srgbClr val="1A1A1A"/>
                    </a:gs>
                  </a:gsLst>
                  <a:lin ang="5400000" scaled="0"/>
                </a:gradFill>
                <a:cs typeface="Segoe UI Semilight" panose="020B0402040204020203" pitchFamily="34" charset="0"/>
              </a:rPr>
              <a:t>Multiple server credentials supported </a:t>
            </a:r>
          </a:p>
          <a:p>
            <a:pPr defTabSz="932597">
              <a:spcAft>
                <a:spcPts val="600"/>
              </a:spcAft>
              <a:defRPr/>
            </a:pPr>
            <a:r>
              <a:rPr lang="en-US" sz="1600" dirty="0">
                <a:gradFill>
                  <a:gsLst>
                    <a:gs pos="2917">
                      <a:srgbClr val="1A1A1A"/>
                    </a:gs>
                    <a:gs pos="30000">
                      <a:srgbClr val="1A1A1A"/>
                    </a:gs>
                  </a:gsLst>
                  <a:lin ang="5400000" scaled="0"/>
                </a:gradFill>
                <a:cs typeface="Segoe UI Semilight" panose="020B0402040204020203" pitchFamily="34" charset="0"/>
              </a:rPr>
              <a:t> </a:t>
            </a:r>
          </a:p>
        </p:txBody>
      </p:sp>
      <p:cxnSp>
        <p:nvCxnSpPr>
          <p:cNvPr id="68" name="Straight Connector 67">
            <a:extLst>
              <a:ext uri="{FF2B5EF4-FFF2-40B4-BE49-F238E27FC236}">
                <a16:creationId xmlns:a16="http://schemas.microsoft.com/office/drawing/2014/main" id="{167523AC-446B-534E-90C1-470A912028EB}"/>
              </a:ext>
            </a:extLst>
          </p:cNvPr>
          <p:cNvCxnSpPr>
            <a:cxnSpLocks/>
          </p:cNvCxnSpPr>
          <p:nvPr/>
        </p:nvCxnSpPr>
        <p:spPr>
          <a:xfrm>
            <a:off x="1737394" y="2025519"/>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2337B59-13F4-E449-B0D4-EFB3F629EB3D}"/>
              </a:ext>
            </a:extLst>
          </p:cNvPr>
          <p:cNvCxnSpPr>
            <a:cxnSpLocks/>
          </p:cNvCxnSpPr>
          <p:nvPr/>
        </p:nvCxnSpPr>
        <p:spPr>
          <a:xfrm>
            <a:off x="1737394" y="4294157"/>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C356368-56CE-4046-A0D4-ECFA86F70BCE}"/>
              </a:ext>
            </a:extLst>
          </p:cNvPr>
          <p:cNvCxnSpPr>
            <a:cxnSpLocks/>
          </p:cNvCxnSpPr>
          <p:nvPr/>
        </p:nvCxnSpPr>
        <p:spPr>
          <a:xfrm>
            <a:off x="7105365" y="2025519"/>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08208BA-CD78-1145-AA95-CAAAAF367D84}"/>
              </a:ext>
            </a:extLst>
          </p:cNvPr>
          <p:cNvCxnSpPr>
            <a:cxnSpLocks/>
          </p:cNvCxnSpPr>
          <p:nvPr/>
        </p:nvCxnSpPr>
        <p:spPr>
          <a:xfrm>
            <a:off x="7105365" y="4294157"/>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5" name="Picture 74">
            <a:extLst>
              <a:ext uri="{FF2B5EF4-FFF2-40B4-BE49-F238E27FC236}">
                <a16:creationId xmlns:a16="http://schemas.microsoft.com/office/drawing/2014/main" id="{4B7CD8DE-DF02-A143-A939-0AA5E166688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47520" y="4439791"/>
            <a:ext cx="594360" cy="594360"/>
          </a:xfrm>
          <a:prstGeom prst="rect">
            <a:avLst/>
          </a:prstGeom>
        </p:spPr>
      </p:pic>
      <p:pic>
        <p:nvPicPr>
          <p:cNvPr id="76" name="Picture 75">
            <a:extLst>
              <a:ext uri="{FF2B5EF4-FFF2-40B4-BE49-F238E27FC236}">
                <a16:creationId xmlns:a16="http://schemas.microsoft.com/office/drawing/2014/main" id="{6CE8F6CD-CEA3-F64A-9AE9-4BFED1B45469}"/>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6263905" y="2025519"/>
            <a:ext cx="585216" cy="585216"/>
          </a:xfrm>
          <a:prstGeom prst="rect">
            <a:avLst/>
          </a:prstGeom>
        </p:spPr>
      </p:pic>
      <p:pic>
        <p:nvPicPr>
          <p:cNvPr id="16" name="Picture 15">
            <a:extLst>
              <a:ext uri="{FF2B5EF4-FFF2-40B4-BE49-F238E27FC236}">
                <a16:creationId xmlns:a16="http://schemas.microsoft.com/office/drawing/2014/main" id="{809C547A-663B-CA46-BE67-635066FBCE42}"/>
              </a:ext>
            </a:extLst>
          </p:cNvPr>
          <p:cNvPicPr>
            <a:picLocks noChangeAspect="1"/>
          </p:cNvPicPr>
          <p:nvPr/>
        </p:nvPicPr>
        <p:blipFill>
          <a:blip r:embed="rId5"/>
          <a:stretch>
            <a:fillRect/>
          </a:stretch>
        </p:blipFill>
        <p:spPr>
          <a:xfrm>
            <a:off x="846518" y="2062558"/>
            <a:ext cx="594360" cy="446015"/>
          </a:xfrm>
          <a:prstGeom prst="rect">
            <a:avLst/>
          </a:prstGeom>
        </p:spPr>
      </p:pic>
      <p:pic>
        <p:nvPicPr>
          <p:cNvPr id="17" name="Picture 16">
            <a:extLst>
              <a:ext uri="{FF2B5EF4-FFF2-40B4-BE49-F238E27FC236}">
                <a16:creationId xmlns:a16="http://schemas.microsoft.com/office/drawing/2014/main" id="{6C378FB2-F084-1B41-BD2F-D2DF202997CD}"/>
              </a:ext>
            </a:extLst>
          </p:cNvPr>
          <p:cNvPicPr>
            <a:picLocks noChangeAspect="1"/>
          </p:cNvPicPr>
          <p:nvPr/>
        </p:nvPicPr>
        <p:blipFill>
          <a:blip r:embed="rId6"/>
          <a:stretch>
            <a:fillRect/>
          </a:stretch>
        </p:blipFill>
        <p:spPr>
          <a:xfrm>
            <a:off x="6254761" y="4449516"/>
            <a:ext cx="594360" cy="446015"/>
          </a:xfrm>
          <a:prstGeom prst="rect">
            <a:avLst/>
          </a:prstGeom>
        </p:spPr>
      </p:pic>
    </p:spTree>
    <p:extLst>
      <p:ext uri="{BB962C8B-B14F-4D97-AF65-F5344CB8AC3E}">
        <p14:creationId xmlns:p14="http://schemas.microsoft.com/office/powerpoint/2010/main" val="16807283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anim calcmode="lin" valueType="num">
                                      <p:cBhvr>
                                        <p:cTn id="13" dur="500" fill="hold"/>
                                        <p:tgtEl>
                                          <p:spTgt spid="55"/>
                                        </p:tgtEl>
                                        <p:attrNameLst>
                                          <p:attrName>ppt_x</p:attrName>
                                        </p:attrNameLst>
                                      </p:cBhvr>
                                      <p:tavLst>
                                        <p:tav tm="0">
                                          <p:val>
                                            <p:strVal val="#ppt_x"/>
                                          </p:val>
                                        </p:tav>
                                        <p:tav tm="100000">
                                          <p:val>
                                            <p:strVal val="#ppt_x"/>
                                          </p:val>
                                        </p:tav>
                                      </p:tavLst>
                                    </p:anim>
                                    <p:anim calcmode="lin" valueType="num">
                                      <p:cBhvr>
                                        <p:cTn id="14" dur="5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6"/>
                                        </p:tgtEl>
                                        <p:attrNameLst>
                                          <p:attrName>style.visibility</p:attrName>
                                        </p:attrNameLst>
                                      </p:cBhvr>
                                      <p:to>
                                        <p:strVal val="visible"/>
                                      </p:to>
                                    </p:set>
                                    <p:animEffect transition="in" filter="fade">
                                      <p:cBhvr>
                                        <p:cTn id="19" dur="500"/>
                                        <p:tgtEl>
                                          <p:spTgt spid="76"/>
                                        </p:tgtEl>
                                      </p:cBhvr>
                                    </p:animEffect>
                                    <p:anim calcmode="lin" valueType="num">
                                      <p:cBhvr>
                                        <p:cTn id="20" dur="500" fill="hold"/>
                                        <p:tgtEl>
                                          <p:spTgt spid="76"/>
                                        </p:tgtEl>
                                        <p:attrNameLst>
                                          <p:attrName>ppt_x</p:attrName>
                                        </p:attrNameLst>
                                      </p:cBhvr>
                                      <p:tavLst>
                                        <p:tav tm="0">
                                          <p:val>
                                            <p:strVal val="#ppt_x"/>
                                          </p:val>
                                        </p:tav>
                                        <p:tav tm="100000">
                                          <p:val>
                                            <p:strVal val="#ppt_x"/>
                                          </p:val>
                                        </p:tav>
                                      </p:tavLst>
                                    </p:anim>
                                    <p:anim calcmode="lin" valueType="num">
                                      <p:cBhvr>
                                        <p:cTn id="21" dur="500" fill="hold"/>
                                        <p:tgtEl>
                                          <p:spTgt spid="7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fade">
                                      <p:cBhvr>
                                        <p:cTn id="24" dur="500"/>
                                        <p:tgtEl>
                                          <p:spTgt spid="64"/>
                                        </p:tgtEl>
                                      </p:cBhvr>
                                    </p:animEffect>
                                    <p:anim calcmode="lin" valueType="num">
                                      <p:cBhvr>
                                        <p:cTn id="25" dur="500" fill="hold"/>
                                        <p:tgtEl>
                                          <p:spTgt spid="64"/>
                                        </p:tgtEl>
                                        <p:attrNameLst>
                                          <p:attrName>ppt_x</p:attrName>
                                        </p:attrNameLst>
                                      </p:cBhvr>
                                      <p:tavLst>
                                        <p:tav tm="0">
                                          <p:val>
                                            <p:strVal val="#ppt_x"/>
                                          </p:val>
                                        </p:tav>
                                        <p:tav tm="100000">
                                          <p:val>
                                            <p:strVal val="#ppt_x"/>
                                          </p:val>
                                        </p:tav>
                                      </p:tavLst>
                                    </p:anim>
                                    <p:anim calcmode="lin" valueType="num">
                                      <p:cBhvr>
                                        <p:cTn id="26" dur="5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fade">
                                      <p:cBhvr>
                                        <p:cTn id="31" dur="500"/>
                                        <p:tgtEl>
                                          <p:spTgt spid="75"/>
                                        </p:tgtEl>
                                      </p:cBhvr>
                                    </p:animEffect>
                                    <p:anim calcmode="lin" valueType="num">
                                      <p:cBhvr>
                                        <p:cTn id="32" dur="500" fill="hold"/>
                                        <p:tgtEl>
                                          <p:spTgt spid="75"/>
                                        </p:tgtEl>
                                        <p:attrNameLst>
                                          <p:attrName>ppt_x</p:attrName>
                                        </p:attrNameLst>
                                      </p:cBhvr>
                                      <p:tavLst>
                                        <p:tav tm="0">
                                          <p:val>
                                            <p:strVal val="#ppt_x"/>
                                          </p:val>
                                        </p:tav>
                                        <p:tav tm="100000">
                                          <p:val>
                                            <p:strVal val="#ppt_x"/>
                                          </p:val>
                                        </p:tav>
                                      </p:tavLst>
                                    </p:anim>
                                    <p:anim calcmode="lin" valueType="num">
                                      <p:cBhvr>
                                        <p:cTn id="33" dur="500" fill="hold"/>
                                        <p:tgtEl>
                                          <p:spTgt spid="75"/>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fade">
                                      <p:cBhvr>
                                        <p:cTn id="36" dur="500"/>
                                        <p:tgtEl>
                                          <p:spTgt spid="65"/>
                                        </p:tgtEl>
                                      </p:cBhvr>
                                    </p:animEffect>
                                    <p:anim calcmode="lin" valueType="num">
                                      <p:cBhvr>
                                        <p:cTn id="37" dur="500" fill="hold"/>
                                        <p:tgtEl>
                                          <p:spTgt spid="65"/>
                                        </p:tgtEl>
                                        <p:attrNameLst>
                                          <p:attrName>ppt_x</p:attrName>
                                        </p:attrNameLst>
                                      </p:cBhvr>
                                      <p:tavLst>
                                        <p:tav tm="0">
                                          <p:val>
                                            <p:strVal val="#ppt_x"/>
                                          </p:val>
                                        </p:tav>
                                        <p:tav tm="100000">
                                          <p:val>
                                            <p:strVal val="#ppt_x"/>
                                          </p:val>
                                        </p:tav>
                                      </p:tavLst>
                                    </p:anim>
                                    <p:anim calcmode="lin" valueType="num">
                                      <p:cBhvr>
                                        <p:cTn id="38" dur="5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anim calcmode="lin" valueType="num">
                                      <p:cBhvr>
                                        <p:cTn id="44" dur="500" fill="hold"/>
                                        <p:tgtEl>
                                          <p:spTgt spid="17"/>
                                        </p:tgtEl>
                                        <p:attrNameLst>
                                          <p:attrName>ppt_x</p:attrName>
                                        </p:attrNameLst>
                                      </p:cBhvr>
                                      <p:tavLst>
                                        <p:tav tm="0">
                                          <p:val>
                                            <p:strVal val="#ppt_x"/>
                                          </p:val>
                                        </p:tav>
                                        <p:tav tm="100000">
                                          <p:val>
                                            <p:strVal val="#ppt_x"/>
                                          </p:val>
                                        </p:tav>
                                      </p:tavLst>
                                    </p:anim>
                                    <p:anim calcmode="lin" valueType="num">
                                      <p:cBhvr>
                                        <p:cTn id="45" dur="500" fill="hold"/>
                                        <p:tgtEl>
                                          <p:spTgt spid="17"/>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66"/>
                                        </p:tgtEl>
                                        <p:attrNameLst>
                                          <p:attrName>style.visibility</p:attrName>
                                        </p:attrNameLst>
                                      </p:cBhvr>
                                      <p:to>
                                        <p:strVal val="visible"/>
                                      </p:to>
                                    </p:set>
                                    <p:animEffect transition="in" filter="fade">
                                      <p:cBhvr>
                                        <p:cTn id="48" dur="500"/>
                                        <p:tgtEl>
                                          <p:spTgt spid="66"/>
                                        </p:tgtEl>
                                      </p:cBhvr>
                                    </p:animEffect>
                                    <p:anim calcmode="lin" valueType="num">
                                      <p:cBhvr>
                                        <p:cTn id="49" dur="500" fill="hold"/>
                                        <p:tgtEl>
                                          <p:spTgt spid="66"/>
                                        </p:tgtEl>
                                        <p:attrNameLst>
                                          <p:attrName>ppt_x</p:attrName>
                                        </p:attrNameLst>
                                      </p:cBhvr>
                                      <p:tavLst>
                                        <p:tav tm="0">
                                          <p:val>
                                            <p:strVal val="#ppt_x"/>
                                          </p:val>
                                        </p:tav>
                                        <p:tav tm="100000">
                                          <p:val>
                                            <p:strVal val="#ppt_x"/>
                                          </p:val>
                                        </p:tav>
                                      </p:tavLst>
                                    </p:anim>
                                    <p:anim calcmode="lin" valueType="num">
                                      <p:cBhvr>
                                        <p:cTn id="50" dur="5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64" grpId="0"/>
      <p:bldP spid="65" grpId="0"/>
      <p:bldP spid="6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1AA77D91-89FA-4BBE-9914-51B92D2CA618}"/>
              </a:ext>
            </a:extLst>
          </p:cNvPr>
          <p:cNvSpPr/>
          <p:nvPr/>
        </p:nvSpPr>
        <p:spPr bwMode="auto">
          <a:xfrm>
            <a:off x="6451037" y="0"/>
            <a:ext cx="5985438" cy="69945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431264D5-5BED-4428-AFE5-682B453B1775}"/>
              </a:ext>
            </a:extLst>
          </p:cNvPr>
          <p:cNvGrpSpPr/>
          <p:nvPr/>
        </p:nvGrpSpPr>
        <p:grpSpPr>
          <a:xfrm>
            <a:off x="2190390" y="1651688"/>
            <a:ext cx="2112630" cy="2111010"/>
            <a:chOff x="1622425" y="1333500"/>
            <a:chExt cx="2071688" cy="2070100"/>
          </a:xfrm>
          <a:effectLst>
            <a:outerShdw blurRad="381000" sx="81000" sy="81000" algn="ctr" rotWithShape="0">
              <a:prstClr val="black">
                <a:alpha val="16000"/>
              </a:prstClr>
            </a:outerShdw>
          </a:effectLst>
        </p:grpSpPr>
        <p:grpSp>
          <p:nvGrpSpPr>
            <p:cNvPr id="15" name="Group 14">
              <a:extLst>
                <a:ext uri="{FF2B5EF4-FFF2-40B4-BE49-F238E27FC236}">
                  <a16:creationId xmlns:a16="http://schemas.microsoft.com/office/drawing/2014/main" id="{0BF1F10B-6802-4187-AEBB-00BB0D2A2DA9}"/>
                </a:ext>
              </a:extLst>
            </p:cNvPr>
            <p:cNvGrpSpPr/>
            <p:nvPr/>
          </p:nvGrpSpPr>
          <p:grpSpPr>
            <a:xfrm>
              <a:off x="1622425" y="1333500"/>
              <a:ext cx="2071688" cy="2070100"/>
              <a:chOff x="1622425" y="1333500"/>
              <a:chExt cx="2071688" cy="2070100"/>
            </a:xfrm>
          </p:grpSpPr>
          <p:sp>
            <p:nvSpPr>
              <p:cNvPr id="17" name="AutoShape 6">
                <a:extLst>
                  <a:ext uri="{FF2B5EF4-FFF2-40B4-BE49-F238E27FC236}">
                    <a16:creationId xmlns:a16="http://schemas.microsoft.com/office/drawing/2014/main" id="{ED0AA760-CA8B-4741-B5BC-93C1A756DC09}"/>
                  </a:ext>
                </a:extLst>
              </p:cNvPr>
              <p:cNvSpPr>
                <a:spLocks noChangeAspect="1" noChangeArrowheads="1" noTextEdit="1"/>
              </p:cNvSpPr>
              <p:nvPr/>
            </p:nvSpPr>
            <p:spPr bwMode="auto">
              <a:xfrm>
                <a:off x="1622425" y="1333500"/>
                <a:ext cx="2068513"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18" name="Freeform 8">
                <a:extLst>
                  <a:ext uri="{FF2B5EF4-FFF2-40B4-BE49-F238E27FC236}">
                    <a16:creationId xmlns:a16="http://schemas.microsoft.com/office/drawing/2014/main" id="{261D00AC-DD83-4A37-B91F-0796ECA4A4F8}"/>
                  </a:ext>
                </a:extLst>
              </p:cNvPr>
              <p:cNvSpPr>
                <a:spLocks/>
              </p:cNvSpPr>
              <p:nvPr/>
            </p:nvSpPr>
            <p:spPr bwMode="auto">
              <a:xfrm>
                <a:off x="1687513" y="1528763"/>
                <a:ext cx="2006600" cy="1255713"/>
              </a:xfrm>
              <a:custGeom>
                <a:avLst/>
                <a:gdLst>
                  <a:gd name="T0" fmla="*/ 100 w 400"/>
                  <a:gd name="T1" fmla="*/ 50 h 250"/>
                  <a:gd name="T2" fmla="*/ 100 w 400"/>
                  <a:gd name="T3" fmla="*/ 50 h 250"/>
                  <a:gd name="T4" fmla="*/ 61 w 400"/>
                  <a:gd name="T5" fmla="*/ 58 h 250"/>
                  <a:gd name="T6" fmla="*/ 29 w 400"/>
                  <a:gd name="T7" fmla="*/ 79 h 250"/>
                  <a:gd name="T8" fmla="*/ 8 w 400"/>
                  <a:gd name="T9" fmla="*/ 111 h 250"/>
                  <a:gd name="T10" fmla="*/ 0 w 400"/>
                  <a:gd name="T11" fmla="*/ 150 h 250"/>
                  <a:gd name="T12" fmla="*/ 8 w 400"/>
                  <a:gd name="T13" fmla="*/ 189 h 250"/>
                  <a:gd name="T14" fmla="*/ 29 w 400"/>
                  <a:gd name="T15" fmla="*/ 221 h 250"/>
                  <a:gd name="T16" fmla="*/ 61 w 400"/>
                  <a:gd name="T17" fmla="*/ 242 h 250"/>
                  <a:gd name="T18" fmla="*/ 100 w 400"/>
                  <a:gd name="T19" fmla="*/ 250 h 250"/>
                  <a:gd name="T20" fmla="*/ 106 w 400"/>
                  <a:gd name="T21" fmla="*/ 250 h 250"/>
                  <a:gd name="T22" fmla="*/ 200 w 400"/>
                  <a:gd name="T23" fmla="*/ 156 h 250"/>
                  <a:gd name="T24" fmla="*/ 294 w 400"/>
                  <a:gd name="T25" fmla="*/ 250 h 250"/>
                  <a:gd name="T26" fmla="*/ 325 w 400"/>
                  <a:gd name="T27" fmla="*/ 250 h 250"/>
                  <a:gd name="T28" fmla="*/ 354 w 400"/>
                  <a:gd name="T29" fmla="*/ 244 h 250"/>
                  <a:gd name="T30" fmla="*/ 378 w 400"/>
                  <a:gd name="T31" fmla="*/ 228 h 250"/>
                  <a:gd name="T32" fmla="*/ 394 w 400"/>
                  <a:gd name="T33" fmla="*/ 204 h 250"/>
                  <a:gd name="T34" fmla="*/ 400 w 400"/>
                  <a:gd name="T35" fmla="*/ 175 h 250"/>
                  <a:gd name="T36" fmla="*/ 394 w 400"/>
                  <a:gd name="T37" fmla="*/ 146 h 250"/>
                  <a:gd name="T38" fmla="*/ 378 w 400"/>
                  <a:gd name="T39" fmla="*/ 122 h 250"/>
                  <a:gd name="T40" fmla="*/ 354 w 400"/>
                  <a:gd name="T41" fmla="*/ 106 h 250"/>
                  <a:gd name="T42" fmla="*/ 324 w 400"/>
                  <a:gd name="T43" fmla="*/ 100 h 250"/>
                  <a:gd name="T44" fmla="*/ 312 w 400"/>
                  <a:gd name="T45" fmla="*/ 60 h 250"/>
                  <a:gd name="T46" fmla="*/ 287 w 400"/>
                  <a:gd name="T47" fmla="*/ 29 h 250"/>
                  <a:gd name="T48" fmla="*/ 253 w 400"/>
                  <a:gd name="T49" fmla="*/ 8 h 250"/>
                  <a:gd name="T50" fmla="*/ 212 w 400"/>
                  <a:gd name="T51" fmla="*/ 0 h 250"/>
                  <a:gd name="T52" fmla="*/ 184 w 400"/>
                  <a:gd name="T53" fmla="*/ 4 h 250"/>
                  <a:gd name="T54" fmla="*/ 158 w 400"/>
                  <a:gd name="T55" fmla="*/ 14 h 250"/>
                  <a:gd name="T56" fmla="*/ 136 w 400"/>
                  <a:gd name="T57" fmla="*/ 30 h 250"/>
                  <a:gd name="T58" fmla="*/ 118 w 400"/>
                  <a:gd name="T59" fmla="*/ 52 h 250"/>
                  <a:gd name="T60" fmla="*/ 100 w 400"/>
                  <a:gd name="T61" fmla="*/ 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250">
                    <a:moveTo>
                      <a:pt x="100" y="50"/>
                    </a:moveTo>
                    <a:lnTo>
                      <a:pt x="100" y="50"/>
                    </a:lnTo>
                    <a:cubicBezTo>
                      <a:pt x="86" y="50"/>
                      <a:pt x="73" y="53"/>
                      <a:pt x="61" y="58"/>
                    </a:cubicBezTo>
                    <a:cubicBezTo>
                      <a:pt x="49" y="63"/>
                      <a:pt x="38" y="70"/>
                      <a:pt x="29" y="79"/>
                    </a:cubicBezTo>
                    <a:cubicBezTo>
                      <a:pt x="20" y="88"/>
                      <a:pt x="13" y="99"/>
                      <a:pt x="8" y="111"/>
                    </a:cubicBezTo>
                    <a:cubicBezTo>
                      <a:pt x="2" y="123"/>
                      <a:pt x="0" y="136"/>
                      <a:pt x="0" y="150"/>
                    </a:cubicBezTo>
                    <a:cubicBezTo>
                      <a:pt x="0" y="164"/>
                      <a:pt x="2" y="177"/>
                      <a:pt x="8" y="189"/>
                    </a:cubicBezTo>
                    <a:cubicBezTo>
                      <a:pt x="13" y="201"/>
                      <a:pt x="20" y="212"/>
                      <a:pt x="29" y="221"/>
                    </a:cubicBezTo>
                    <a:cubicBezTo>
                      <a:pt x="38" y="230"/>
                      <a:pt x="49" y="237"/>
                      <a:pt x="61" y="242"/>
                    </a:cubicBezTo>
                    <a:cubicBezTo>
                      <a:pt x="73" y="247"/>
                      <a:pt x="86" y="250"/>
                      <a:pt x="100" y="250"/>
                    </a:cubicBezTo>
                    <a:lnTo>
                      <a:pt x="106" y="250"/>
                    </a:lnTo>
                    <a:lnTo>
                      <a:pt x="200" y="156"/>
                    </a:lnTo>
                    <a:lnTo>
                      <a:pt x="294" y="250"/>
                    </a:lnTo>
                    <a:lnTo>
                      <a:pt x="325" y="250"/>
                    </a:lnTo>
                    <a:cubicBezTo>
                      <a:pt x="335" y="250"/>
                      <a:pt x="345" y="248"/>
                      <a:pt x="354" y="244"/>
                    </a:cubicBezTo>
                    <a:cubicBezTo>
                      <a:pt x="363" y="240"/>
                      <a:pt x="371" y="235"/>
                      <a:pt x="378" y="228"/>
                    </a:cubicBezTo>
                    <a:cubicBezTo>
                      <a:pt x="385" y="221"/>
                      <a:pt x="390" y="213"/>
                      <a:pt x="394" y="204"/>
                    </a:cubicBezTo>
                    <a:cubicBezTo>
                      <a:pt x="398" y="195"/>
                      <a:pt x="400" y="185"/>
                      <a:pt x="400" y="175"/>
                    </a:cubicBezTo>
                    <a:cubicBezTo>
                      <a:pt x="400" y="164"/>
                      <a:pt x="398" y="155"/>
                      <a:pt x="394" y="146"/>
                    </a:cubicBezTo>
                    <a:cubicBezTo>
                      <a:pt x="390" y="136"/>
                      <a:pt x="384" y="129"/>
                      <a:pt x="378" y="122"/>
                    </a:cubicBezTo>
                    <a:cubicBezTo>
                      <a:pt x="371" y="115"/>
                      <a:pt x="363" y="110"/>
                      <a:pt x="354" y="106"/>
                    </a:cubicBezTo>
                    <a:cubicBezTo>
                      <a:pt x="344" y="102"/>
                      <a:pt x="335" y="100"/>
                      <a:pt x="324" y="100"/>
                    </a:cubicBezTo>
                    <a:cubicBezTo>
                      <a:pt x="322" y="86"/>
                      <a:pt x="318" y="73"/>
                      <a:pt x="312" y="60"/>
                    </a:cubicBezTo>
                    <a:cubicBezTo>
                      <a:pt x="305" y="48"/>
                      <a:pt x="297" y="38"/>
                      <a:pt x="287" y="29"/>
                    </a:cubicBezTo>
                    <a:cubicBezTo>
                      <a:pt x="277" y="20"/>
                      <a:pt x="266" y="13"/>
                      <a:pt x="253" y="8"/>
                    </a:cubicBezTo>
                    <a:cubicBezTo>
                      <a:pt x="240" y="3"/>
                      <a:pt x="227" y="0"/>
                      <a:pt x="212" y="0"/>
                    </a:cubicBezTo>
                    <a:cubicBezTo>
                      <a:pt x="203" y="0"/>
                      <a:pt x="193" y="1"/>
                      <a:pt x="184" y="4"/>
                    </a:cubicBezTo>
                    <a:cubicBezTo>
                      <a:pt x="175" y="6"/>
                      <a:pt x="166" y="9"/>
                      <a:pt x="158" y="14"/>
                    </a:cubicBezTo>
                    <a:cubicBezTo>
                      <a:pt x="150" y="18"/>
                      <a:pt x="143" y="24"/>
                      <a:pt x="136" y="30"/>
                    </a:cubicBezTo>
                    <a:cubicBezTo>
                      <a:pt x="129" y="36"/>
                      <a:pt x="123" y="44"/>
                      <a:pt x="118" y="52"/>
                    </a:cubicBezTo>
                    <a:cubicBezTo>
                      <a:pt x="112" y="51"/>
                      <a:pt x="106" y="50"/>
                      <a:pt x="100" y="50"/>
                    </a:cubicBezTo>
                    <a:close/>
                  </a:path>
                </a:pathLst>
              </a:custGeom>
              <a:solidFill>
                <a:srgbClr val="0078D4"/>
              </a:solidFill>
              <a:ln w="0">
                <a:solidFill>
                  <a:srgbClr val="0078D4"/>
                </a:solid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sp>
          <p:nvSpPr>
            <p:cNvPr id="16" name="Freeform 9">
              <a:extLst>
                <a:ext uri="{FF2B5EF4-FFF2-40B4-BE49-F238E27FC236}">
                  <a16:creationId xmlns:a16="http://schemas.microsoft.com/office/drawing/2014/main" id="{3A78FC47-FC6B-4B65-98BA-2D0F9081F62E}"/>
                </a:ext>
              </a:extLst>
            </p:cNvPr>
            <p:cNvSpPr>
              <a:spLocks/>
            </p:cNvSpPr>
            <p:nvPr/>
          </p:nvSpPr>
          <p:spPr bwMode="auto">
            <a:xfrm>
              <a:off x="2374900" y="2533650"/>
              <a:ext cx="631825" cy="692150"/>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tx1"/>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19" name="Group 12">
            <a:extLst>
              <a:ext uri="{FF2B5EF4-FFF2-40B4-BE49-F238E27FC236}">
                <a16:creationId xmlns:a16="http://schemas.microsoft.com/office/drawing/2014/main" id="{DFDB7EE7-4FB7-4CCE-BC92-AE053B2E966B}"/>
              </a:ext>
            </a:extLst>
          </p:cNvPr>
          <p:cNvGrpSpPr>
            <a:grpSpLocks noChangeAspect="1"/>
          </p:cNvGrpSpPr>
          <p:nvPr/>
        </p:nvGrpSpPr>
        <p:grpSpPr bwMode="auto">
          <a:xfrm>
            <a:off x="2939239" y="4040248"/>
            <a:ext cx="660445" cy="657316"/>
            <a:chOff x="1297" y="2230"/>
            <a:chExt cx="633" cy="630"/>
          </a:xfrm>
        </p:grpSpPr>
        <p:sp>
          <p:nvSpPr>
            <p:cNvPr id="21" name="Freeform 13">
              <a:extLst>
                <a:ext uri="{FF2B5EF4-FFF2-40B4-BE49-F238E27FC236}">
                  <a16:creationId xmlns:a16="http://schemas.microsoft.com/office/drawing/2014/main" id="{5639C982-94A8-4AB8-AB22-31847A8EA8E1}"/>
                </a:ext>
              </a:extLst>
            </p:cNvPr>
            <p:cNvSpPr>
              <a:spLocks/>
            </p:cNvSpPr>
            <p:nvPr/>
          </p:nvSpPr>
          <p:spPr bwMode="auto">
            <a:xfrm>
              <a:off x="1297" y="2230"/>
              <a:ext cx="633" cy="474"/>
            </a:xfrm>
            <a:custGeom>
              <a:avLst/>
              <a:gdLst>
                <a:gd name="T0" fmla="*/ 416 w 426"/>
                <a:gd name="T1" fmla="*/ 8 h 319"/>
                <a:gd name="T2" fmla="*/ 416 w 426"/>
                <a:gd name="T3" fmla="*/ 8 h 319"/>
                <a:gd name="T4" fmla="*/ 406 w 426"/>
                <a:gd name="T5" fmla="*/ 2 h 319"/>
                <a:gd name="T6" fmla="*/ 393 w 426"/>
                <a:gd name="T7" fmla="*/ 0 h 319"/>
                <a:gd name="T8" fmla="*/ 33 w 426"/>
                <a:gd name="T9" fmla="*/ 0 h 319"/>
                <a:gd name="T10" fmla="*/ 20 w 426"/>
                <a:gd name="T11" fmla="*/ 2 h 319"/>
                <a:gd name="T12" fmla="*/ 9 w 426"/>
                <a:gd name="T13" fmla="*/ 8 h 319"/>
                <a:gd name="T14" fmla="*/ 2 w 426"/>
                <a:gd name="T15" fmla="*/ 19 h 319"/>
                <a:gd name="T16" fmla="*/ 0 w 426"/>
                <a:gd name="T17" fmla="*/ 32 h 319"/>
                <a:gd name="T18" fmla="*/ 0 w 426"/>
                <a:gd name="T19" fmla="*/ 285 h 319"/>
                <a:gd name="T20" fmla="*/ 2 w 426"/>
                <a:gd name="T21" fmla="*/ 298 h 319"/>
                <a:gd name="T22" fmla="*/ 9 w 426"/>
                <a:gd name="T23" fmla="*/ 309 h 319"/>
                <a:gd name="T24" fmla="*/ 20 w 426"/>
                <a:gd name="T25" fmla="*/ 316 h 319"/>
                <a:gd name="T26" fmla="*/ 33 w 426"/>
                <a:gd name="T27" fmla="*/ 319 h 319"/>
                <a:gd name="T28" fmla="*/ 193 w 426"/>
                <a:gd name="T29" fmla="*/ 319 h 319"/>
                <a:gd name="T30" fmla="*/ 196 w 426"/>
                <a:gd name="T31" fmla="*/ 317 h 319"/>
                <a:gd name="T32" fmla="*/ 180 w 426"/>
                <a:gd name="T33" fmla="*/ 307 h 319"/>
                <a:gd name="T34" fmla="*/ 186 w 426"/>
                <a:gd name="T35" fmla="*/ 292 h 319"/>
                <a:gd name="T36" fmla="*/ 33 w 426"/>
                <a:gd name="T37" fmla="*/ 292 h 319"/>
                <a:gd name="T38" fmla="*/ 28 w 426"/>
                <a:gd name="T39" fmla="*/ 290 h 319"/>
                <a:gd name="T40" fmla="*/ 26 w 426"/>
                <a:gd name="T41" fmla="*/ 285 h 319"/>
                <a:gd name="T42" fmla="*/ 26 w 426"/>
                <a:gd name="T43" fmla="*/ 32 h 319"/>
                <a:gd name="T44" fmla="*/ 28 w 426"/>
                <a:gd name="T45" fmla="*/ 27 h 319"/>
                <a:gd name="T46" fmla="*/ 33 w 426"/>
                <a:gd name="T47" fmla="*/ 25 h 319"/>
                <a:gd name="T48" fmla="*/ 393 w 426"/>
                <a:gd name="T49" fmla="*/ 25 h 319"/>
                <a:gd name="T50" fmla="*/ 398 w 426"/>
                <a:gd name="T51" fmla="*/ 27 h 319"/>
                <a:gd name="T52" fmla="*/ 399 w 426"/>
                <a:gd name="T53" fmla="*/ 32 h 319"/>
                <a:gd name="T54" fmla="*/ 399 w 426"/>
                <a:gd name="T55" fmla="*/ 206 h 319"/>
                <a:gd name="T56" fmla="*/ 411 w 426"/>
                <a:gd name="T57" fmla="*/ 211 h 319"/>
                <a:gd name="T58" fmla="*/ 407 w 426"/>
                <a:gd name="T59" fmla="*/ 230 h 319"/>
                <a:gd name="T60" fmla="*/ 425 w 426"/>
                <a:gd name="T61" fmla="*/ 225 h 319"/>
                <a:gd name="T62" fmla="*/ 426 w 426"/>
                <a:gd name="T63" fmla="*/ 227 h 319"/>
                <a:gd name="T64" fmla="*/ 426 w 426"/>
                <a:gd name="T65" fmla="*/ 32 h 319"/>
                <a:gd name="T66" fmla="*/ 424 w 426"/>
                <a:gd name="T67" fmla="*/ 19 h 319"/>
                <a:gd name="T68" fmla="*/ 416 w 426"/>
                <a:gd name="T69" fmla="*/ 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6" h="319">
                  <a:moveTo>
                    <a:pt x="416" y="8"/>
                  </a:moveTo>
                  <a:lnTo>
                    <a:pt x="416" y="8"/>
                  </a:lnTo>
                  <a:cubicBezTo>
                    <a:pt x="413" y="5"/>
                    <a:pt x="410" y="3"/>
                    <a:pt x="406" y="2"/>
                  </a:cubicBezTo>
                  <a:cubicBezTo>
                    <a:pt x="402" y="0"/>
                    <a:pt x="397" y="0"/>
                    <a:pt x="393" y="0"/>
                  </a:cubicBezTo>
                  <a:lnTo>
                    <a:pt x="33" y="0"/>
                  </a:lnTo>
                  <a:cubicBezTo>
                    <a:pt x="28" y="0"/>
                    <a:pt x="24" y="0"/>
                    <a:pt x="20" y="2"/>
                  </a:cubicBezTo>
                  <a:cubicBezTo>
                    <a:pt x="16" y="3"/>
                    <a:pt x="12" y="5"/>
                    <a:pt x="9" y="8"/>
                  </a:cubicBezTo>
                  <a:cubicBezTo>
                    <a:pt x="6" y="11"/>
                    <a:pt x="4" y="15"/>
                    <a:pt x="2" y="19"/>
                  </a:cubicBezTo>
                  <a:cubicBezTo>
                    <a:pt x="0" y="23"/>
                    <a:pt x="0" y="27"/>
                    <a:pt x="0" y="32"/>
                  </a:cubicBezTo>
                  <a:lnTo>
                    <a:pt x="0" y="285"/>
                  </a:lnTo>
                  <a:cubicBezTo>
                    <a:pt x="0" y="290"/>
                    <a:pt x="0" y="294"/>
                    <a:pt x="2" y="298"/>
                  </a:cubicBezTo>
                  <a:cubicBezTo>
                    <a:pt x="4" y="302"/>
                    <a:pt x="6" y="306"/>
                    <a:pt x="9" y="309"/>
                  </a:cubicBezTo>
                  <a:cubicBezTo>
                    <a:pt x="12" y="312"/>
                    <a:pt x="16" y="314"/>
                    <a:pt x="20" y="316"/>
                  </a:cubicBezTo>
                  <a:cubicBezTo>
                    <a:pt x="24" y="318"/>
                    <a:pt x="28" y="319"/>
                    <a:pt x="33" y="319"/>
                  </a:cubicBezTo>
                  <a:lnTo>
                    <a:pt x="193" y="319"/>
                  </a:lnTo>
                  <a:lnTo>
                    <a:pt x="196" y="317"/>
                  </a:lnTo>
                  <a:lnTo>
                    <a:pt x="180" y="307"/>
                  </a:lnTo>
                  <a:lnTo>
                    <a:pt x="186" y="292"/>
                  </a:lnTo>
                  <a:lnTo>
                    <a:pt x="33" y="292"/>
                  </a:lnTo>
                  <a:cubicBezTo>
                    <a:pt x="31" y="292"/>
                    <a:pt x="29" y="291"/>
                    <a:pt x="28" y="290"/>
                  </a:cubicBezTo>
                  <a:cubicBezTo>
                    <a:pt x="27" y="289"/>
                    <a:pt x="26" y="287"/>
                    <a:pt x="26" y="285"/>
                  </a:cubicBezTo>
                  <a:lnTo>
                    <a:pt x="26" y="32"/>
                  </a:lnTo>
                  <a:cubicBezTo>
                    <a:pt x="26" y="30"/>
                    <a:pt x="27" y="28"/>
                    <a:pt x="28" y="27"/>
                  </a:cubicBezTo>
                  <a:cubicBezTo>
                    <a:pt x="29" y="26"/>
                    <a:pt x="31" y="25"/>
                    <a:pt x="33" y="25"/>
                  </a:cubicBezTo>
                  <a:lnTo>
                    <a:pt x="393" y="25"/>
                  </a:lnTo>
                  <a:cubicBezTo>
                    <a:pt x="395" y="25"/>
                    <a:pt x="396" y="26"/>
                    <a:pt x="398" y="27"/>
                  </a:cubicBezTo>
                  <a:cubicBezTo>
                    <a:pt x="399" y="28"/>
                    <a:pt x="399" y="30"/>
                    <a:pt x="399" y="32"/>
                  </a:cubicBezTo>
                  <a:lnTo>
                    <a:pt x="399" y="206"/>
                  </a:lnTo>
                  <a:lnTo>
                    <a:pt x="411" y="211"/>
                  </a:lnTo>
                  <a:lnTo>
                    <a:pt x="407" y="230"/>
                  </a:lnTo>
                  <a:lnTo>
                    <a:pt x="425" y="225"/>
                  </a:lnTo>
                  <a:lnTo>
                    <a:pt x="426" y="227"/>
                  </a:lnTo>
                  <a:lnTo>
                    <a:pt x="426" y="32"/>
                  </a:lnTo>
                  <a:cubicBezTo>
                    <a:pt x="426" y="27"/>
                    <a:pt x="425" y="23"/>
                    <a:pt x="424" y="19"/>
                  </a:cubicBezTo>
                  <a:cubicBezTo>
                    <a:pt x="422" y="15"/>
                    <a:pt x="419" y="11"/>
                    <a:pt x="416" y="8"/>
                  </a:cubicBez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2" name="Freeform 14">
              <a:extLst>
                <a:ext uri="{FF2B5EF4-FFF2-40B4-BE49-F238E27FC236}">
                  <a16:creationId xmlns:a16="http://schemas.microsoft.com/office/drawing/2014/main" id="{30E57CD9-5BC7-464F-B29E-10855B5560AA}"/>
                </a:ext>
              </a:extLst>
            </p:cNvPr>
            <p:cNvSpPr>
              <a:spLocks/>
            </p:cNvSpPr>
            <p:nvPr/>
          </p:nvSpPr>
          <p:spPr bwMode="auto">
            <a:xfrm>
              <a:off x="1533" y="2585"/>
              <a:ext cx="73" cy="38"/>
            </a:xfrm>
            <a:custGeom>
              <a:avLst/>
              <a:gdLst>
                <a:gd name="T0" fmla="*/ 0 w 49"/>
                <a:gd name="T1" fmla="*/ 0 h 26"/>
                <a:gd name="T2" fmla="*/ 0 w 49"/>
                <a:gd name="T3" fmla="*/ 0 h 26"/>
                <a:gd name="T4" fmla="*/ 0 w 49"/>
                <a:gd name="T5" fmla="*/ 26 h 26"/>
                <a:gd name="T6" fmla="*/ 27 w 49"/>
                <a:gd name="T7" fmla="*/ 26 h 26"/>
                <a:gd name="T8" fmla="*/ 38 w 49"/>
                <a:gd name="T9" fmla="*/ 26 h 26"/>
                <a:gd name="T10" fmla="*/ 49 w 49"/>
                <a:gd name="T11" fmla="*/ 0 h 26"/>
                <a:gd name="T12" fmla="*/ 27 w 49"/>
                <a:gd name="T13" fmla="*/ 0 h 26"/>
                <a:gd name="T14" fmla="*/ 0 w 49"/>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6">
                  <a:moveTo>
                    <a:pt x="0" y="0"/>
                  </a:moveTo>
                  <a:lnTo>
                    <a:pt x="0" y="0"/>
                  </a:lnTo>
                  <a:lnTo>
                    <a:pt x="0" y="26"/>
                  </a:lnTo>
                  <a:lnTo>
                    <a:pt x="27" y="26"/>
                  </a:lnTo>
                  <a:lnTo>
                    <a:pt x="38" y="26"/>
                  </a:lnTo>
                  <a:lnTo>
                    <a:pt x="49" y="0"/>
                  </a:lnTo>
                  <a:lnTo>
                    <a:pt x="27" y="0"/>
                  </a:lnTo>
                  <a:lnTo>
                    <a:pt x="0" y="0"/>
                  </a:ln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3" name="Freeform 15">
              <a:extLst>
                <a:ext uri="{FF2B5EF4-FFF2-40B4-BE49-F238E27FC236}">
                  <a16:creationId xmlns:a16="http://schemas.microsoft.com/office/drawing/2014/main" id="{621A59A3-5D0F-4FA0-B01F-EF15D282FE84}"/>
                </a:ext>
              </a:extLst>
            </p:cNvPr>
            <p:cNvSpPr>
              <a:spLocks/>
            </p:cNvSpPr>
            <p:nvPr/>
          </p:nvSpPr>
          <p:spPr bwMode="auto">
            <a:xfrm>
              <a:off x="1927" y="2667"/>
              <a:ext cx="3" cy="6"/>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solidFill>
              <a:srgbClr val="C1C1C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4" name="Freeform 16">
              <a:extLst>
                <a:ext uri="{FF2B5EF4-FFF2-40B4-BE49-F238E27FC236}">
                  <a16:creationId xmlns:a16="http://schemas.microsoft.com/office/drawing/2014/main" id="{5E1756DF-95A7-462F-B897-F04ABB87BCDD}"/>
                </a:ext>
              </a:extLst>
            </p:cNvPr>
            <p:cNvSpPr>
              <a:spLocks noEditPoints="1"/>
            </p:cNvSpPr>
            <p:nvPr/>
          </p:nvSpPr>
          <p:spPr bwMode="auto">
            <a:xfrm>
              <a:off x="1614" y="2543"/>
              <a:ext cx="316" cy="317"/>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tx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5" name="Freeform 17">
              <a:extLst>
                <a:ext uri="{FF2B5EF4-FFF2-40B4-BE49-F238E27FC236}">
                  <a16:creationId xmlns:a16="http://schemas.microsoft.com/office/drawing/2014/main" id="{EDB27DE5-9079-42B5-9A46-56DA2B837A40}"/>
                </a:ext>
              </a:extLst>
            </p:cNvPr>
            <p:cNvSpPr>
              <a:spLocks/>
            </p:cNvSpPr>
            <p:nvPr/>
          </p:nvSpPr>
          <p:spPr bwMode="auto">
            <a:xfrm>
              <a:off x="1753" y="2681"/>
              <a:ext cx="38" cy="39"/>
            </a:xfrm>
            <a:custGeom>
              <a:avLst/>
              <a:gdLst>
                <a:gd name="T0" fmla="*/ 21 w 25"/>
                <a:gd name="T1" fmla="*/ 4 h 26"/>
                <a:gd name="T2" fmla="*/ 21 w 25"/>
                <a:gd name="T3" fmla="*/ 4 h 26"/>
                <a:gd name="T4" fmla="*/ 17 w 25"/>
                <a:gd name="T5" fmla="*/ 1 h 26"/>
                <a:gd name="T6" fmla="*/ 12 w 25"/>
                <a:gd name="T7" fmla="*/ 0 h 26"/>
                <a:gd name="T8" fmla="*/ 8 w 25"/>
                <a:gd name="T9" fmla="*/ 1 h 26"/>
                <a:gd name="T10" fmla="*/ 3 w 25"/>
                <a:gd name="T11" fmla="*/ 4 h 26"/>
                <a:gd name="T12" fmla="*/ 1 w 25"/>
                <a:gd name="T13" fmla="*/ 8 h 26"/>
                <a:gd name="T14" fmla="*/ 0 w 25"/>
                <a:gd name="T15" fmla="*/ 13 h 26"/>
                <a:gd name="T16" fmla="*/ 0 w 25"/>
                <a:gd name="T17" fmla="*/ 15 h 26"/>
                <a:gd name="T18" fmla="*/ 1 w 25"/>
                <a:gd name="T19" fmla="*/ 18 h 26"/>
                <a:gd name="T20" fmla="*/ 3 w 25"/>
                <a:gd name="T21" fmla="*/ 22 h 26"/>
                <a:gd name="T22" fmla="*/ 8 w 25"/>
                <a:gd name="T23" fmla="*/ 25 h 26"/>
                <a:gd name="T24" fmla="*/ 12 w 25"/>
                <a:gd name="T25" fmla="*/ 26 h 26"/>
                <a:gd name="T26" fmla="*/ 17 w 25"/>
                <a:gd name="T27" fmla="*/ 25 h 26"/>
                <a:gd name="T28" fmla="*/ 21 w 25"/>
                <a:gd name="T29" fmla="*/ 22 h 26"/>
                <a:gd name="T30" fmla="*/ 24 w 25"/>
                <a:gd name="T31" fmla="*/ 18 h 26"/>
                <a:gd name="T32" fmla="*/ 25 w 25"/>
                <a:gd name="T33" fmla="*/ 15 h 26"/>
                <a:gd name="T34" fmla="*/ 25 w 25"/>
                <a:gd name="T35" fmla="*/ 13 h 26"/>
                <a:gd name="T36" fmla="*/ 24 w 25"/>
                <a:gd name="T37" fmla="*/ 8 h 26"/>
                <a:gd name="T38" fmla="*/ 21 w 25"/>
                <a:gd name="T3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6">
                  <a:moveTo>
                    <a:pt x="21" y="4"/>
                  </a:moveTo>
                  <a:lnTo>
                    <a:pt x="21" y="4"/>
                  </a:lnTo>
                  <a:cubicBezTo>
                    <a:pt x="20" y="3"/>
                    <a:pt x="19" y="2"/>
                    <a:pt x="17" y="1"/>
                  </a:cubicBezTo>
                  <a:cubicBezTo>
                    <a:pt x="16" y="1"/>
                    <a:pt x="14" y="0"/>
                    <a:pt x="12" y="0"/>
                  </a:cubicBezTo>
                  <a:cubicBezTo>
                    <a:pt x="11" y="0"/>
                    <a:pt x="9" y="1"/>
                    <a:pt x="8" y="1"/>
                  </a:cubicBezTo>
                  <a:cubicBezTo>
                    <a:pt x="6" y="2"/>
                    <a:pt x="5" y="3"/>
                    <a:pt x="3" y="4"/>
                  </a:cubicBezTo>
                  <a:cubicBezTo>
                    <a:pt x="2" y="5"/>
                    <a:pt x="1" y="7"/>
                    <a:pt x="1" y="8"/>
                  </a:cubicBezTo>
                  <a:cubicBezTo>
                    <a:pt x="0" y="10"/>
                    <a:pt x="0" y="11"/>
                    <a:pt x="0" y="13"/>
                  </a:cubicBezTo>
                  <a:cubicBezTo>
                    <a:pt x="0" y="14"/>
                    <a:pt x="0" y="14"/>
                    <a:pt x="0" y="15"/>
                  </a:cubicBezTo>
                  <a:cubicBezTo>
                    <a:pt x="0" y="16"/>
                    <a:pt x="0" y="17"/>
                    <a:pt x="1" y="18"/>
                  </a:cubicBezTo>
                  <a:cubicBezTo>
                    <a:pt x="1" y="20"/>
                    <a:pt x="2" y="21"/>
                    <a:pt x="3" y="22"/>
                  </a:cubicBezTo>
                  <a:cubicBezTo>
                    <a:pt x="5" y="23"/>
                    <a:pt x="6" y="24"/>
                    <a:pt x="8" y="25"/>
                  </a:cubicBezTo>
                  <a:cubicBezTo>
                    <a:pt x="9" y="26"/>
                    <a:pt x="11" y="26"/>
                    <a:pt x="12" y="26"/>
                  </a:cubicBezTo>
                  <a:cubicBezTo>
                    <a:pt x="14" y="26"/>
                    <a:pt x="16" y="26"/>
                    <a:pt x="17" y="25"/>
                  </a:cubicBezTo>
                  <a:cubicBezTo>
                    <a:pt x="19" y="24"/>
                    <a:pt x="20" y="23"/>
                    <a:pt x="21" y="22"/>
                  </a:cubicBezTo>
                  <a:cubicBezTo>
                    <a:pt x="23" y="21"/>
                    <a:pt x="24" y="20"/>
                    <a:pt x="24" y="18"/>
                  </a:cubicBezTo>
                  <a:cubicBezTo>
                    <a:pt x="25" y="17"/>
                    <a:pt x="25" y="16"/>
                    <a:pt x="25" y="15"/>
                  </a:cubicBezTo>
                  <a:cubicBezTo>
                    <a:pt x="25" y="14"/>
                    <a:pt x="25" y="14"/>
                    <a:pt x="25" y="13"/>
                  </a:cubicBezTo>
                  <a:cubicBezTo>
                    <a:pt x="25" y="11"/>
                    <a:pt x="25" y="10"/>
                    <a:pt x="24" y="8"/>
                  </a:cubicBezTo>
                  <a:cubicBezTo>
                    <a:pt x="24" y="7"/>
                    <a:pt x="23" y="5"/>
                    <a:pt x="21" y="4"/>
                  </a:cubicBezTo>
                  <a:close/>
                </a:path>
              </a:pathLst>
            </a:custGeom>
            <a:solidFill>
              <a:srgbClr val="0078D4"/>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26" name="Group 25">
            <a:extLst>
              <a:ext uri="{FF2B5EF4-FFF2-40B4-BE49-F238E27FC236}">
                <a16:creationId xmlns:a16="http://schemas.microsoft.com/office/drawing/2014/main" id="{2EE889BD-F530-4881-8050-B1611A26055C}"/>
              </a:ext>
            </a:extLst>
          </p:cNvPr>
          <p:cNvGrpSpPr/>
          <p:nvPr/>
        </p:nvGrpSpPr>
        <p:grpSpPr>
          <a:xfrm>
            <a:off x="2561731" y="4829061"/>
            <a:ext cx="1349411" cy="589642"/>
            <a:chOff x="1671603" y="4900917"/>
            <a:chExt cx="1323259" cy="578215"/>
          </a:xfrm>
        </p:grpSpPr>
        <p:grpSp>
          <p:nvGrpSpPr>
            <p:cNvPr id="27" name="Group 26">
              <a:extLst>
                <a:ext uri="{FF2B5EF4-FFF2-40B4-BE49-F238E27FC236}">
                  <a16:creationId xmlns:a16="http://schemas.microsoft.com/office/drawing/2014/main" id="{4F509B40-7AC1-459F-8721-026834B9E3BE}"/>
                </a:ext>
              </a:extLst>
            </p:cNvPr>
            <p:cNvGrpSpPr/>
            <p:nvPr/>
          </p:nvGrpSpPr>
          <p:grpSpPr>
            <a:xfrm>
              <a:off x="1671603" y="4900917"/>
              <a:ext cx="627183" cy="578215"/>
              <a:chOff x="2501959" y="5037105"/>
              <a:chExt cx="627183" cy="578215"/>
            </a:xfrm>
          </p:grpSpPr>
          <p:sp>
            <p:nvSpPr>
              <p:cNvPr id="34" name="Freeform 5">
                <a:extLst>
                  <a:ext uri="{FF2B5EF4-FFF2-40B4-BE49-F238E27FC236}">
                    <a16:creationId xmlns:a16="http://schemas.microsoft.com/office/drawing/2014/main" id="{106C5096-2551-4FF8-B4B8-589FE87B17E7}"/>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5" name="Picture 34">
                <a:extLst>
                  <a:ext uri="{FF2B5EF4-FFF2-40B4-BE49-F238E27FC236}">
                    <a16:creationId xmlns:a16="http://schemas.microsoft.com/office/drawing/2014/main" id="{4C4B7162-7B50-4C28-8A1F-6412FC862E3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29" name="Group 28">
              <a:extLst>
                <a:ext uri="{FF2B5EF4-FFF2-40B4-BE49-F238E27FC236}">
                  <a16:creationId xmlns:a16="http://schemas.microsoft.com/office/drawing/2014/main" id="{65AB3586-9AE9-461F-8289-D8A2B226EC08}"/>
                </a:ext>
              </a:extLst>
            </p:cNvPr>
            <p:cNvGrpSpPr/>
            <p:nvPr/>
          </p:nvGrpSpPr>
          <p:grpSpPr>
            <a:xfrm>
              <a:off x="2367679" y="4900917"/>
              <a:ext cx="627183" cy="578215"/>
              <a:chOff x="2501959" y="5037105"/>
              <a:chExt cx="627183" cy="578215"/>
            </a:xfrm>
          </p:grpSpPr>
          <p:sp>
            <p:nvSpPr>
              <p:cNvPr id="30" name="Freeform 5">
                <a:extLst>
                  <a:ext uri="{FF2B5EF4-FFF2-40B4-BE49-F238E27FC236}">
                    <a16:creationId xmlns:a16="http://schemas.microsoft.com/office/drawing/2014/main" id="{0580E11C-FEE3-4436-B666-F05B6F08398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1" name="Picture 30">
                <a:extLst>
                  <a:ext uri="{FF2B5EF4-FFF2-40B4-BE49-F238E27FC236}">
                    <a16:creationId xmlns:a16="http://schemas.microsoft.com/office/drawing/2014/main" id="{72A11EB0-80BF-46A5-8543-9D494ACF037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51" name="Text Placeholder 4">
            <a:extLst>
              <a:ext uri="{FF2B5EF4-FFF2-40B4-BE49-F238E27FC236}">
                <a16:creationId xmlns:a16="http://schemas.microsoft.com/office/drawing/2014/main" id="{CA1426B1-F541-43D0-B30C-00CB61A270EE}"/>
              </a:ext>
            </a:extLst>
          </p:cNvPr>
          <p:cNvSpPr txBox="1">
            <a:spLocks/>
          </p:cNvSpPr>
          <p:nvPr/>
        </p:nvSpPr>
        <p:spPr>
          <a:xfrm>
            <a:off x="7176588" y="1491065"/>
            <a:ext cx="4395781" cy="524772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18" eaLnBrk="0" fontAlgn="base" hangingPunct="0">
              <a:spcBef>
                <a:spcPct val="0"/>
              </a:spcBef>
              <a:spcAft>
                <a:spcPts val="600"/>
              </a:spcAft>
              <a:buClr>
                <a:schemeClr val="tx1"/>
              </a:buClr>
              <a:buSzTx/>
              <a:buNone/>
            </a:pPr>
            <a:r>
              <a:rPr lang="en-US" altLang="en-US" sz="2000">
                <a:solidFill>
                  <a:srgbClr val="0078D4"/>
                </a:solidFill>
                <a:latin typeface="+mn-lt"/>
              </a:rPr>
              <a:t>Deploy</a:t>
            </a:r>
            <a:r>
              <a:rPr lang="en-US" altLang="en-US" sz="2000">
                <a:solidFill>
                  <a:prstClr val="black"/>
                </a:solidFill>
                <a:latin typeface="+mn-lt"/>
              </a:rPr>
              <a:t> </a:t>
            </a:r>
            <a:r>
              <a:rPr lang="en-US" altLang="en-US" sz="2000">
                <a:gradFill>
                  <a:gsLst>
                    <a:gs pos="1250">
                      <a:prstClr val="black"/>
                    </a:gs>
                    <a:gs pos="100000">
                      <a:prstClr val="black"/>
                    </a:gs>
                  </a:gsLst>
                  <a:lin ang="5400000" scaled="0"/>
                </a:gradFill>
                <a:latin typeface="+mn-lt"/>
              </a:rPr>
              <a:t>and configure the Azure Migrate appliance in the source environment</a:t>
            </a:r>
          </a:p>
          <a:p>
            <a:pPr marL="0" indent="0" defTabSz="932418" eaLnBrk="0" fontAlgn="base" hangingPunct="0">
              <a:spcBef>
                <a:spcPct val="0"/>
              </a:spcBef>
              <a:spcAft>
                <a:spcPts val="600"/>
              </a:spcAft>
              <a:buClr>
                <a:schemeClr val="tx1"/>
              </a:buClr>
              <a:buSzTx/>
              <a:buNone/>
            </a:pPr>
            <a:endParaRPr lang="en-US" altLang="en-US" sz="2000">
              <a:gradFill>
                <a:gsLst>
                  <a:gs pos="1250">
                    <a:prstClr val="black"/>
                  </a:gs>
                  <a:gs pos="100000">
                    <a:prstClr val="black"/>
                  </a:gs>
                </a:gsLst>
                <a:lin ang="5400000" scaled="0"/>
              </a:gradFill>
              <a:latin typeface="+mn-lt"/>
            </a:endParaRPr>
          </a:p>
          <a:p>
            <a:pPr marL="0" indent="0" defTabSz="932418" eaLnBrk="0" fontAlgn="base" hangingPunct="0">
              <a:spcBef>
                <a:spcPct val="0"/>
              </a:spcBef>
              <a:spcAft>
                <a:spcPts val="600"/>
              </a:spcAft>
              <a:buClr>
                <a:schemeClr val="tx1"/>
              </a:buClr>
              <a:buSzTx/>
              <a:buNone/>
            </a:pPr>
            <a:r>
              <a:rPr lang="en-US" altLang="en-US" sz="2000">
                <a:solidFill>
                  <a:srgbClr val="0078D4"/>
                </a:solidFill>
                <a:latin typeface="+mn-lt"/>
              </a:rPr>
              <a:t>Appliance discovers servers and server configurations, and collects performance data (resource utilizations) </a:t>
            </a:r>
            <a:r>
              <a:rPr lang="en-US" altLang="en-US" sz="2000">
                <a:gradFill>
                  <a:gsLst>
                    <a:gs pos="1250">
                      <a:prstClr val="black"/>
                    </a:gs>
                    <a:gs pos="100000">
                      <a:prstClr val="black"/>
                    </a:gs>
                  </a:gsLst>
                  <a:lin ang="5400000" scaled="0"/>
                </a:gradFill>
                <a:latin typeface="+mn-lt"/>
              </a:rPr>
              <a:t>for</a:t>
            </a:r>
            <a:r>
              <a:rPr lang="en-US" altLang="en-US" sz="2000">
                <a:solidFill>
                  <a:srgbClr val="0070C0"/>
                </a:solidFill>
                <a:latin typeface="+mn-lt"/>
              </a:rPr>
              <a:t> </a:t>
            </a:r>
            <a:r>
              <a:rPr lang="en-US" altLang="en-US" sz="2000">
                <a:gradFill>
                  <a:gsLst>
                    <a:gs pos="1250">
                      <a:prstClr val="black"/>
                    </a:gs>
                    <a:gs pos="100000">
                      <a:prstClr val="black"/>
                    </a:gs>
                  </a:gsLst>
                  <a:lin ang="5400000" scaled="0"/>
                </a:gradFill>
                <a:latin typeface="+mn-lt"/>
              </a:rPr>
              <a:t>Windows and Linux servers</a:t>
            </a:r>
          </a:p>
          <a:p>
            <a:pPr marL="457200" indent="-457200" defTabSz="932418" eaLnBrk="0" fontAlgn="base" hangingPunct="0">
              <a:spcBef>
                <a:spcPct val="0"/>
              </a:spcBef>
              <a:spcAft>
                <a:spcPts val="600"/>
              </a:spcAft>
              <a:buClr>
                <a:schemeClr val="tx1"/>
              </a:buClr>
              <a:buSzTx/>
              <a:buFont typeface="+mj-lt"/>
              <a:buAutoNum type="arabicPeriod"/>
            </a:pPr>
            <a:endParaRPr lang="en-US" altLang="en-US" sz="2000">
              <a:gradFill>
                <a:gsLst>
                  <a:gs pos="1250">
                    <a:prstClr val="black"/>
                  </a:gs>
                  <a:gs pos="100000">
                    <a:prstClr val="black"/>
                  </a:gs>
                </a:gsLst>
                <a:lin ang="5400000" scaled="0"/>
              </a:gradFill>
              <a:latin typeface="+mn-lt"/>
            </a:endParaRPr>
          </a:p>
          <a:p>
            <a:pPr marL="0" indent="0" defTabSz="932418" eaLnBrk="0" fontAlgn="base" hangingPunct="0">
              <a:spcBef>
                <a:spcPct val="0"/>
              </a:spcBef>
              <a:spcAft>
                <a:spcPts val="600"/>
              </a:spcAft>
              <a:buClr>
                <a:schemeClr val="tx1"/>
              </a:buClr>
              <a:buSzTx/>
              <a:buNone/>
            </a:pPr>
            <a:r>
              <a:rPr lang="en-US" altLang="en-US" sz="2000">
                <a:solidFill>
                  <a:srgbClr val="0078D4"/>
                </a:solidFill>
                <a:latin typeface="+mn-lt"/>
              </a:rPr>
              <a:t>View</a:t>
            </a:r>
            <a:r>
              <a:rPr lang="en-US" altLang="en-US" sz="2000">
                <a:solidFill>
                  <a:srgbClr val="0070C0"/>
                </a:solidFill>
                <a:latin typeface="+mn-lt"/>
              </a:rPr>
              <a:t> </a:t>
            </a:r>
            <a:r>
              <a:rPr lang="en-US" altLang="en-US" sz="2000">
                <a:gradFill>
                  <a:gsLst>
                    <a:gs pos="1250">
                      <a:prstClr val="black"/>
                    </a:gs>
                    <a:gs pos="100000">
                      <a:prstClr val="black"/>
                    </a:gs>
                  </a:gsLst>
                  <a:lin ang="5400000" scaled="0"/>
                </a:gradFill>
                <a:latin typeface="+mn-lt"/>
              </a:rPr>
              <a:t>discovered servers</a:t>
            </a:r>
            <a:endParaRPr lang="en-US" altLang="en-US" sz="2000" b="1">
              <a:solidFill>
                <a:srgbClr val="8E0000"/>
              </a:solidFill>
              <a:latin typeface="+mn-lt"/>
            </a:endParaRPr>
          </a:p>
        </p:txBody>
      </p:sp>
      <p:grpSp>
        <p:nvGrpSpPr>
          <p:cNvPr id="52" name="Group 51">
            <a:extLst>
              <a:ext uri="{FF2B5EF4-FFF2-40B4-BE49-F238E27FC236}">
                <a16:creationId xmlns:a16="http://schemas.microsoft.com/office/drawing/2014/main" id="{263507EB-B293-4F58-8BAA-CD0C20E9A341}"/>
              </a:ext>
            </a:extLst>
          </p:cNvPr>
          <p:cNvGrpSpPr/>
          <p:nvPr/>
        </p:nvGrpSpPr>
        <p:grpSpPr>
          <a:xfrm>
            <a:off x="1726867" y="5628633"/>
            <a:ext cx="4258572" cy="1094466"/>
            <a:chOff x="572602" y="5308284"/>
            <a:chExt cx="4176043" cy="1073254"/>
          </a:xfrm>
        </p:grpSpPr>
        <p:pic>
          <p:nvPicPr>
            <p:cNvPr id="53" name="Picture 4" descr="Image result for vmware icon transparent">
              <a:extLst>
                <a:ext uri="{FF2B5EF4-FFF2-40B4-BE49-F238E27FC236}">
                  <a16:creationId xmlns:a16="http://schemas.microsoft.com/office/drawing/2014/main" id="{F6F44900-A3A2-4AE2-B6AB-137A002FF66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72602" y="5689794"/>
              <a:ext cx="1490384" cy="24296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6" descr="Image result for aws transparent icon">
              <a:extLst>
                <a:ext uri="{FF2B5EF4-FFF2-40B4-BE49-F238E27FC236}">
                  <a16:creationId xmlns:a16="http://schemas.microsoft.com/office/drawing/2014/main" id="{2D8ED3A9-0514-4802-97E0-408984950A75}"/>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175771" y="5647029"/>
              <a:ext cx="773863" cy="302492"/>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a:extLst>
                <a:ext uri="{FF2B5EF4-FFF2-40B4-BE49-F238E27FC236}">
                  <a16:creationId xmlns:a16="http://schemas.microsoft.com/office/drawing/2014/main" id="{00B5F4D8-AC57-49F7-8D28-6316B50B02F6}"/>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p:blipFill>
          <p:spPr bwMode="auto">
            <a:xfrm>
              <a:off x="3137151" y="5308284"/>
              <a:ext cx="1611494" cy="1073254"/>
            </a:xfrm>
            <a:prstGeom prst="rect">
              <a:avLst/>
            </a:prstGeom>
            <a:noFill/>
            <a:extLst>
              <a:ext uri="{909E8E84-426E-40DD-AFC4-6F175D3DCCD1}">
                <a14:hiddenFill xmlns:a14="http://schemas.microsoft.com/office/drawing/2010/main">
                  <a:solidFill>
                    <a:srgbClr val="FFFFFF"/>
                  </a:solidFill>
                </a14:hiddenFill>
              </a:ext>
            </a:extLst>
          </p:spPr>
        </p:pic>
      </p:grpSp>
      <p:pic>
        <p:nvPicPr>
          <p:cNvPr id="56" name="Picture 4" descr="Image result for hyper-v logo transparent">
            <a:extLst>
              <a:ext uri="{FF2B5EF4-FFF2-40B4-BE49-F238E27FC236}">
                <a16:creationId xmlns:a16="http://schemas.microsoft.com/office/drawing/2014/main" id="{9648A146-E1EB-4AC5-B897-332B5BF3AB22}"/>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555809" y="5865645"/>
            <a:ext cx="1128749" cy="483749"/>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A4197183-0BDF-4BA2-AA43-CA7AFAD6DA27}"/>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634743" y="2845542"/>
            <a:ext cx="926988" cy="926988"/>
          </a:xfrm>
          <a:prstGeom prst="rect">
            <a:avLst/>
          </a:prstGeom>
        </p:spPr>
      </p:pic>
      <p:sp>
        <p:nvSpPr>
          <p:cNvPr id="3" name="Title 1">
            <a:extLst>
              <a:ext uri="{FF2B5EF4-FFF2-40B4-BE49-F238E27FC236}">
                <a16:creationId xmlns:a16="http://schemas.microsoft.com/office/drawing/2014/main" id="{6E9B4347-37B4-42CB-9150-2F561058EBCA}"/>
              </a:ext>
            </a:extLst>
          </p:cNvPr>
          <p:cNvSpPr txBox="1">
            <a:spLocks/>
          </p:cNvSpPr>
          <p:nvPr/>
        </p:nvSpPr>
        <p:spPr>
          <a:xfrm>
            <a:off x="601652" y="1269169"/>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cxnSp>
        <p:nvCxnSpPr>
          <p:cNvPr id="36" name="Straight Connector 35">
            <a:extLst>
              <a:ext uri="{FF2B5EF4-FFF2-40B4-BE49-F238E27FC236}">
                <a16:creationId xmlns:a16="http://schemas.microsoft.com/office/drawing/2014/main" id="{529EAAEE-CD07-41B7-A147-1BDB464F829E}"/>
              </a:ext>
            </a:extLst>
          </p:cNvPr>
          <p:cNvCxnSpPr>
            <a:cxnSpLocks/>
          </p:cNvCxnSpPr>
          <p:nvPr/>
        </p:nvCxnSpPr>
        <p:spPr>
          <a:xfrm>
            <a:off x="7176588" y="2670434"/>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37" name="Straight Connector 36">
            <a:extLst>
              <a:ext uri="{FF2B5EF4-FFF2-40B4-BE49-F238E27FC236}">
                <a16:creationId xmlns:a16="http://schemas.microsoft.com/office/drawing/2014/main" id="{3EA52B32-733B-E643-A63C-3CABCBA364F2}"/>
              </a:ext>
            </a:extLst>
          </p:cNvPr>
          <p:cNvCxnSpPr>
            <a:cxnSpLocks/>
          </p:cNvCxnSpPr>
          <p:nvPr/>
        </p:nvCxnSpPr>
        <p:spPr>
          <a:xfrm>
            <a:off x="7176588" y="4654008"/>
            <a:ext cx="4684153" cy="0"/>
          </a:xfrm>
          <a:prstGeom prst="line">
            <a:avLst/>
          </a:prstGeom>
          <a:noFill/>
          <a:ln w="12700" cap="flat" cmpd="sng" algn="ctr">
            <a:solidFill>
              <a:schemeClr val="bg1">
                <a:lumMod val="75000"/>
              </a:schemeClr>
            </a:solidFill>
            <a:prstDash val="solid"/>
            <a:headEnd type="none"/>
            <a:tailEnd type="none"/>
          </a:ln>
          <a:effectLst/>
        </p:spPr>
      </p:cxnSp>
      <p:sp>
        <p:nvSpPr>
          <p:cNvPr id="7" name="Text Placeholder 6">
            <a:extLst>
              <a:ext uri="{FF2B5EF4-FFF2-40B4-BE49-F238E27FC236}">
                <a16:creationId xmlns:a16="http://schemas.microsoft.com/office/drawing/2014/main" id="{A3AB1846-3AB2-EC4B-8277-6115C8D93153}"/>
              </a:ext>
            </a:extLst>
          </p:cNvPr>
          <p:cNvSpPr>
            <a:spLocks noGrp="1"/>
          </p:cNvSpPr>
          <p:nvPr>
            <p:ph type="body" sz="quarter" idx="10"/>
          </p:nvPr>
        </p:nvSpPr>
        <p:spPr>
          <a:xfrm>
            <a:off x="465138" y="898382"/>
            <a:ext cx="11887195" cy="492443"/>
          </a:xfrm>
        </p:spPr>
        <p:txBody>
          <a:bodyPr/>
          <a:lstStyle/>
          <a:p>
            <a:r>
              <a:rPr lang="en-US"/>
              <a:t>For all scenarios</a:t>
            </a:r>
          </a:p>
        </p:txBody>
      </p:sp>
      <p:sp>
        <p:nvSpPr>
          <p:cNvPr id="6" name="Title 5">
            <a:extLst>
              <a:ext uri="{FF2B5EF4-FFF2-40B4-BE49-F238E27FC236}">
                <a16:creationId xmlns:a16="http://schemas.microsoft.com/office/drawing/2014/main" id="{FACB9D30-334F-5041-A291-D6930F5C3DB0}"/>
              </a:ext>
            </a:extLst>
          </p:cNvPr>
          <p:cNvSpPr>
            <a:spLocks noGrp="1"/>
          </p:cNvSpPr>
          <p:nvPr>
            <p:ph type="title"/>
          </p:nvPr>
        </p:nvSpPr>
        <p:spPr>
          <a:xfrm>
            <a:off x="465138" y="441332"/>
            <a:ext cx="11530584" cy="830020"/>
          </a:xfrm>
        </p:spPr>
        <p:txBody>
          <a:bodyPr/>
          <a:lstStyle/>
          <a:p>
            <a:r>
              <a:rPr lang="en-US"/>
              <a:t>Discovery: Process</a:t>
            </a:r>
          </a:p>
        </p:txBody>
      </p:sp>
    </p:spTree>
    <p:extLst>
      <p:ext uri="{BB962C8B-B14F-4D97-AF65-F5344CB8AC3E}">
        <p14:creationId xmlns:p14="http://schemas.microsoft.com/office/powerpoint/2010/main" val="1973704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anim calcmode="lin" valueType="num">
                                      <p:cBhvr additive="base">
                                        <p:cTn id="11"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1">
                                            <p:txEl>
                                              <p:pRg st="2" end="2"/>
                                            </p:txEl>
                                          </p:spTgt>
                                        </p:tgtEl>
                                        <p:attrNameLst>
                                          <p:attrName>style.visibility</p:attrName>
                                        </p:attrNameLst>
                                      </p:cBhvr>
                                      <p:to>
                                        <p:strVal val="visible"/>
                                      </p:to>
                                    </p:set>
                                    <p:anim calcmode="lin" valueType="num">
                                      <p:cBhvr additive="base">
                                        <p:cTn id="21" dur="500" fill="hold"/>
                                        <p:tgtEl>
                                          <p:spTgt spid="51">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1">
                                            <p:txEl>
                                              <p:pRg st="4" end="4"/>
                                            </p:txEl>
                                          </p:spTgt>
                                        </p:tgtEl>
                                        <p:attrNameLst>
                                          <p:attrName>style.visibility</p:attrName>
                                        </p:attrNameLst>
                                      </p:cBhvr>
                                      <p:to>
                                        <p:strVal val="visible"/>
                                      </p:to>
                                    </p:set>
                                    <p:anim calcmode="lin" valueType="num">
                                      <p:cBhvr additive="base">
                                        <p:cTn id="31" dur="500" fill="hold"/>
                                        <p:tgtEl>
                                          <p:spTgt spid="5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a:xfrm>
            <a:off x="465138" y="960438"/>
            <a:ext cx="7604124" cy="3629025"/>
          </a:xfrm>
        </p:spPr>
        <p:txBody>
          <a:bodyPr anchor="ctr"/>
          <a:lstStyle/>
          <a:p>
            <a:pPr lvl="0"/>
            <a:r>
              <a:rPr lang="en-US" dirty="0"/>
              <a:t>Demo: Discover servers</a:t>
            </a:r>
          </a:p>
        </p:txBody>
      </p:sp>
    </p:spTree>
    <p:extLst>
      <p:ext uri="{BB962C8B-B14F-4D97-AF65-F5344CB8AC3E}">
        <p14:creationId xmlns:p14="http://schemas.microsoft.com/office/powerpoint/2010/main" val="542575023"/>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96951" y="1264186"/>
            <a:ext cx="3245833" cy="4038043"/>
          </a:xfrm>
          <a:solidFill>
            <a:schemeClr val="bg1"/>
          </a:solidFill>
        </p:spPr>
        <p:txBody>
          <a:bodyPr/>
          <a:lstStyle/>
          <a:p>
            <a:r>
              <a:rPr lang="en-US" dirty="0"/>
              <a:t>Agenda</a:t>
            </a:r>
          </a:p>
        </p:txBody>
      </p:sp>
      <p:cxnSp>
        <p:nvCxnSpPr>
          <p:cNvPr id="3" name="Straight Connector 2">
            <a:extLst>
              <a:ext uri="{FF2B5EF4-FFF2-40B4-BE49-F238E27FC236}">
                <a16:creationId xmlns:a16="http://schemas.microsoft.com/office/drawing/2014/main" id="{DED73872-23B0-4348-8F4D-1C8A81959CBA}"/>
              </a:ext>
            </a:extLst>
          </p:cNvPr>
          <p:cNvCxnSpPr/>
          <p:nvPr/>
        </p:nvCxnSpPr>
        <p:spPr>
          <a:xfrm>
            <a:off x="4435653" y="900223"/>
            <a:ext cx="7444459"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6952DDD3-7329-4327-A504-A38CF4EF05A6}"/>
              </a:ext>
            </a:extLst>
          </p:cNvPr>
          <p:cNvCxnSpPr>
            <a:cxnSpLocks/>
          </p:cNvCxnSpPr>
          <p:nvPr/>
        </p:nvCxnSpPr>
        <p:spPr>
          <a:xfrm>
            <a:off x="563630" y="900223"/>
            <a:ext cx="3279154"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6238881-4B52-44EF-809A-251251639718}"/>
              </a:ext>
            </a:extLst>
          </p:cNvPr>
          <p:cNvSpPr/>
          <p:nvPr/>
        </p:nvSpPr>
        <p:spPr bwMode="auto">
          <a:xfrm>
            <a:off x="4224670" y="1821712"/>
            <a:ext cx="7917711" cy="7088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85BE9B5-8ADF-AC48-9158-CBD7D61077A1}"/>
              </a:ext>
            </a:extLst>
          </p:cNvPr>
          <p:cNvSpPr txBox="1">
            <a:spLocks/>
          </p:cNvSpPr>
          <p:nvPr/>
        </p:nvSpPr>
        <p:spPr>
          <a:xfrm>
            <a:off x="5065740" y="1264186"/>
            <a:ext cx="5628392" cy="6065763"/>
          </a:xfrm>
          <a:prstGeom prst="rect">
            <a:avLst/>
          </a:prstGeom>
          <a:solidFill>
            <a:schemeClr val="bg1"/>
          </a:solidFill>
        </p:spPr>
        <p:txBody>
          <a:bodyPr vert="horz" wrap="square" lIns="0" tIns="91440" rIns="146304" bIns="91440" rtlCol="0" anchor="t">
            <a:spAutoFit/>
          </a:bodyPr>
          <a:lstStyle>
            <a:lvl1pPr marL="0" marR="0" indent="0" algn="l" defTabSz="932742" rtl="0" eaLnBrk="1" fontAlgn="auto" latinLnBrk="0" hangingPunct="1">
              <a:lnSpc>
                <a:spcPct val="100000"/>
              </a:lnSpc>
              <a:spcBef>
                <a:spcPts val="0"/>
              </a:spcBef>
              <a:spcAft>
                <a:spcPts val="816"/>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0000"/>
                </a:solidFill>
                <a:effectLst/>
                <a:uLnTx/>
                <a:uFillTx/>
                <a:latin typeface="Segoe UI Semibold"/>
                <a:ea typeface="+mn-ea"/>
                <a:cs typeface="+mn-cs"/>
              </a:rPr>
              <a:t>Azure Migrate overview</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0000"/>
                </a:solidFill>
                <a:effectLst/>
                <a:uLnTx/>
                <a:uFillTx/>
                <a:latin typeface="Segoe UI Semibold"/>
                <a:ea typeface="+mn-ea"/>
                <a:cs typeface="+mn-cs"/>
              </a:rPr>
              <a:t>Discover, assess, &amp; migrate servers to Azure</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lang="en-US" sz="1400" dirty="0">
                <a:latin typeface="Segoe UI Semibold"/>
              </a:rPr>
              <a:t>Discover servers</a:t>
            </a:r>
            <a:endParaRPr kumimoji="0" lang="en-US" sz="1400" b="0" i="0" u="none" strike="noStrike" kern="1200" cap="none" spc="-50" normalizeH="0" baseline="0" noProof="0" dirty="0">
              <a:ln>
                <a:noFill/>
              </a:ln>
              <a:solidFill>
                <a:srgbClr val="000000"/>
              </a:solidFill>
              <a:effectLst/>
              <a:uLnTx/>
              <a:uFillTx/>
              <a:latin typeface="Segoe UI Semibold"/>
              <a:ea typeface="+mn-ea"/>
              <a:cs typeface="+mn-cs"/>
            </a:endParaRP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0000"/>
                </a:solidFill>
                <a:effectLst/>
                <a:uLnTx/>
                <a:uFillTx/>
                <a:latin typeface="Segoe UI Semibold"/>
                <a:ea typeface="+mn-ea"/>
                <a:cs typeface="+mn-cs"/>
              </a:rPr>
              <a:t>Discover applications and dependencies</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0000"/>
                </a:solidFill>
                <a:effectLst/>
                <a:uLnTx/>
                <a:uFillTx/>
                <a:latin typeface="Segoe UI Semibold"/>
                <a:ea typeface="+mn-ea"/>
                <a:cs typeface="+mn-cs"/>
              </a:rPr>
              <a:t>Assess servers for migration</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lang="en-US" sz="1400" dirty="0">
                <a:latin typeface="Segoe UI Semibold"/>
              </a:rPr>
              <a:t>Assess SQL servers</a:t>
            </a:r>
            <a:endParaRPr kumimoji="0" lang="en-US" sz="1400" b="0" i="0" u="none" strike="noStrike" kern="1200" cap="none" spc="-50" normalizeH="0" baseline="0" noProof="0" dirty="0">
              <a:ln>
                <a:noFill/>
              </a:ln>
              <a:solidFill>
                <a:srgbClr val="000000"/>
              </a:solidFill>
              <a:effectLst/>
              <a:uLnTx/>
              <a:uFillTx/>
              <a:latin typeface="Segoe UI Semibold"/>
              <a:ea typeface="+mn-ea"/>
              <a:cs typeface="+mn-cs"/>
            </a:endParaRP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0000"/>
                </a:solidFill>
                <a:effectLst/>
                <a:uLnTx/>
                <a:uFillTx/>
                <a:latin typeface="Segoe UI Semibold"/>
                <a:ea typeface="+mn-ea"/>
                <a:cs typeface="+mn-cs"/>
              </a:rPr>
              <a:t>Migrate servers to Azure</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lang="en-US" sz="1400" dirty="0">
                <a:latin typeface="Segoe UI Semibold"/>
              </a:rPr>
              <a:t>Agentless VMware migrations</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0000"/>
                </a:solidFill>
                <a:effectLst/>
                <a:uLnTx/>
                <a:uFillTx/>
                <a:latin typeface="Segoe UI Semibold"/>
                <a:ea typeface="+mn-ea"/>
                <a:cs typeface="+mn-cs"/>
              </a:rPr>
              <a:t>Agentless </a:t>
            </a:r>
            <a:r>
              <a:rPr lang="en-US" sz="1400" dirty="0">
                <a:latin typeface="Segoe UI Semibold"/>
              </a:rPr>
              <a:t>Hyper-V migrations</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0000"/>
                </a:solidFill>
                <a:effectLst/>
                <a:uLnTx/>
                <a:uFillTx/>
                <a:latin typeface="Segoe UI Semibold"/>
                <a:ea typeface="+mn-ea"/>
                <a:cs typeface="+mn-cs"/>
              </a:rPr>
              <a:t>Agent-based migrations</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lang="en-US" sz="1400" dirty="0">
                <a:latin typeface="Segoe UI Semibold"/>
              </a:rPr>
              <a:t>Migration concepts</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lang="en-US" sz="1400" dirty="0">
                <a:latin typeface="Segoe UI Semibold"/>
              </a:rPr>
              <a:t>Private Link support</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lang="en-US" sz="1400" dirty="0">
                <a:latin typeface="Segoe UI Semibold"/>
              </a:rPr>
              <a:t>App Containerization</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endParaRPr kumimoji="0" lang="en-US" sz="1600" b="0" i="0" u="none" strike="noStrike" kern="1200" cap="none" spc="-50" normalizeH="0" baseline="0" noProof="0" dirty="0">
              <a:ln>
                <a:noFill/>
              </a:ln>
              <a:solidFill>
                <a:srgbClr val="000000"/>
              </a:solidFill>
              <a:effectLst/>
              <a:uLnTx/>
              <a:uFillTx/>
              <a:latin typeface="Segoe UI Semibold"/>
              <a:ea typeface="+mn-ea"/>
              <a:cs typeface="+mn-cs"/>
            </a:endParaRPr>
          </a:p>
        </p:txBody>
      </p:sp>
      <p:sp>
        <p:nvSpPr>
          <p:cNvPr id="8" name="Text Placeholder 6">
            <a:extLst>
              <a:ext uri="{FF2B5EF4-FFF2-40B4-BE49-F238E27FC236}">
                <a16:creationId xmlns:a16="http://schemas.microsoft.com/office/drawing/2014/main" id="{CD5E8F69-2332-0247-8184-19107B54F8CB}"/>
              </a:ext>
            </a:extLst>
          </p:cNvPr>
          <p:cNvSpPr txBox="1">
            <a:spLocks/>
          </p:cNvSpPr>
          <p:nvPr/>
        </p:nvSpPr>
        <p:spPr>
          <a:xfrm>
            <a:off x="4435653" y="1315602"/>
            <a:ext cx="558414" cy="3862387"/>
          </a:xfrm>
          <a:prstGeom prst="rect">
            <a:avLst/>
          </a:prstGeom>
          <a:solidFill>
            <a:schemeClr val="bg1"/>
          </a:solidFill>
        </p:spPr>
        <p:txBody>
          <a:bodyPr anchor="t"/>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78D3"/>
                </a:solidFill>
                <a:effectLst/>
                <a:uLnTx/>
                <a:uFillTx/>
                <a:latin typeface="Segoe UI Semibold"/>
                <a:ea typeface="+mn-ea"/>
                <a:cs typeface="+mn-cs"/>
              </a:rPr>
              <a:t>01</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78D3"/>
                </a:solidFill>
                <a:effectLst/>
                <a:uLnTx/>
                <a:uFillTx/>
                <a:latin typeface="Segoe UI Semibold"/>
                <a:ea typeface="+mn-ea"/>
                <a:cs typeface="+mn-cs"/>
              </a:rPr>
              <a:t>02</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78D3"/>
                </a:solidFill>
                <a:effectLst/>
                <a:uLnTx/>
                <a:uFillTx/>
                <a:latin typeface="Segoe UI Semibold"/>
                <a:ea typeface="+mn-ea"/>
                <a:cs typeface="+mn-cs"/>
              </a:rPr>
              <a:t>03</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78D3"/>
                </a:solidFill>
                <a:effectLst/>
                <a:uLnTx/>
                <a:uFillTx/>
                <a:latin typeface="Segoe UI Semibold"/>
                <a:ea typeface="+mn-ea"/>
                <a:cs typeface="+mn-cs"/>
              </a:rPr>
              <a:t>04</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78D3"/>
                </a:solidFill>
                <a:effectLst/>
                <a:uLnTx/>
                <a:uFillTx/>
                <a:latin typeface="Segoe UI Semibold"/>
                <a:ea typeface="+mn-ea"/>
                <a:cs typeface="+mn-cs"/>
              </a:rPr>
              <a:t>05</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lang="en-US" sz="1400" dirty="0">
                <a:solidFill>
                  <a:srgbClr val="0078D3"/>
                </a:solidFill>
                <a:latin typeface="Segoe UI Semibold"/>
              </a:rPr>
              <a:t>06</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78D3"/>
                </a:solidFill>
                <a:effectLst/>
                <a:uLnTx/>
                <a:uFillTx/>
                <a:latin typeface="Segoe UI Semibold"/>
                <a:ea typeface="+mn-ea"/>
                <a:cs typeface="+mn-cs"/>
              </a:rPr>
              <a:t>0</a:t>
            </a:r>
            <a:r>
              <a:rPr lang="en-US" sz="1400" dirty="0">
                <a:solidFill>
                  <a:srgbClr val="0078D3"/>
                </a:solidFill>
                <a:latin typeface="Segoe UI Semibold"/>
              </a:rPr>
              <a:t>7</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78D3"/>
                </a:solidFill>
                <a:effectLst/>
                <a:uLnTx/>
                <a:uFillTx/>
                <a:latin typeface="Segoe UI Semibold"/>
                <a:ea typeface="+mn-ea"/>
                <a:cs typeface="+mn-cs"/>
              </a:rPr>
              <a:t>08</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lang="en-US" sz="1400" dirty="0">
                <a:solidFill>
                  <a:srgbClr val="0078D3"/>
                </a:solidFill>
                <a:latin typeface="Segoe UI Semibold"/>
              </a:rPr>
              <a:t>09</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78D3"/>
                </a:solidFill>
                <a:effectLst/>
                <a:uLnTx/>
                <a:uFillTx/>
                <a:latin typeface="Segoe UI Semibold"/>
                <a:ea typeface="+mn-ea"/>
                <a:cs typeface="+mn-cs"/>
              </a:rPr>
              <a:t>10</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lang="en-US" sz="1400" dirty="0">
                <a:solidFill>
                  <a:srgbClr val="0078D3"/>
                </a:solidFill>
                <a:latin typeface="Segoe UI Semibold"/>
              </a:rPr>
              <a:t>11</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78D3"/>
                </a:solidFill>
                <a:effectLst/>
                <a:uLnTx/>
                <a:uFillTx/>
                <a:latin typeface="Segoe UI Semibold"/>
                <a:ea typeface="+mn-ea"/>
                <a:cs typeface="+mn-cs"/>
              </a:rPr>
              <a:t>12</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lang="en-US" sz="1400" dirty="0">
                <a:solidFill>
                  <a:srgbClr val="0078D3"/>
                </a:solidFill>
                <a:latin typeface="Segoe UI Semibold"/>
              </a:rPr>
              <a:t>13</a:t>
            </a:r>
            <a:endParaRPr kumimoji="0" lang="en-US" sz="2000" b="0" i="0" u="none" strike="noStrike" kern="1200" cap="none" spc="-50" normalizeH="0" baseline="0" noProof="0" dirty="0">
              <a:ln>
                <a:noFill/>
              </a:ln>
              <a:solidFill>
                <a:srgbClr val="0078D3"/>
              </a:solidFill>
              <a:effectLst/>
              <a:uLnTx/>
              <a:uFillTx/>
              <a:latin typeface="Segoe UI Semibold"/>
              <a:ea typeface="+mn-ea"/>
              <a:cs typeface="+mn-cs"/>
            </a:endParaRPr>
          </a:p>
        </p:txBody>
      </p:sp>
    </p:spTree>
    <p:extLst>
      <p:ext uri="{BB962C8B-B14F-4D97-AF65-F5344CB8AC3E}">
        <p14:creationId xmlns:p14="http://schemas.microsoft.com/office/powerpoint/2010/main" val="231579264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78B41730-BC36-0D47-B687-A2C8AEA843C1}"/>
              </a:ext>
            </a:extLst>
          </p:cNvPr>
          <p:cNvSpPr/>
          <p:nvPr/>
        </p:nvSpPr>
        <p:spPr bwMode="auto">
          <a:xfrm>
            <a:off x="8348672" y="1523417"/>
            <a:ext cx="3670294" cy="2616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C55EB6F5-6731-5A45-899D-DC8DA89F8EEF}"/>
              </a:ext>
            </a:extLst>
          </p:cNvPr>
          <p:cNvSpPr/>
          <p:nvPr/>
        </p:nvSpPr>
        <p:spPr bwMode="auto">
          <a:xfrm>
            <a:off x="8348672" y="4139617"/>
            <a:ext cx="3670294" cy="13143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9770852C-8763-164E-AB54-C3A06BACC95B}"/>
              </a:ext>
            </a:extLst>
          </p:cNvPr>
          <p:cNvSpPr/>
          <p:nvPr/>
        </p:nvSpPr>
        <p:spPr bwMode="auto">
          <a:xfrm>
            <a:off x="4406905" y="1523417"/>
            <a:ext cx="3670294" cy="2616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53641312-E6A1-6D4F-B91E-CC670D18B489}"/>
              </a:ext>
            </a:extLst>
          </p:cNvPr>
          <p:cNvSpPr/>
          <p:nvPr/>
        </p:nvSpPr>
        <p:spPr bwMode="auto">
          <a:xfrm>
            <a:off x="4406905" y="4139617"/>
            <a:ext cx="3670294" cy="13143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44B0308D-BF2B-CC4E-BC1A-BF030B727FF6}"/>
              </a:ext>
            </a:extLst>
          </p:cNvPr>
          <p:cNvSpPr/>
          <p:nvPr/>
        </p:nvSpPr>
        <p:spPr bwMode="auto">
          <a:xfrm>
            <a:off x="465138" y="1523417"/>
            <a:ext cx="3670294" cy="2616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7214633E-E3F7-6946-9B5B-86A35DE96258}"/>
              </a:ext>
            </a:extLst>
          </p:cNvPr>
          <p:cNvSpPr/>
          <p:nvPr/>
        </p:nvSpPr>
        <p:spPr bwMode="auto">
          <a:xfrm>
            <a:off x="465138" y="4139617"/>
            <a:ext cx="3670294" cy="13143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4">
            <a:extLst>
              <a:ext uri="{FF2B5EF4-FFF2-40B4-BE49-F238E27FC236}">
                <a16:creationId xmlns:a16="http://schemas.microsoft.com/office/drawing/2014/main" id="{76DC9720-EF61-4452-AF3A-5F9585C1F6D9}"/>
              </a:ext>
            </a:extLst>
          </p:cNvPr>
          <p:cNvPicPr>
            <a:picLocks noChangeAspect="1" noChangeArrowheads="1"/>
          </p:cNvPicPr>
          <p:nvPr/>
        </p:nvPicPr>
        <p:blipFill>
          <a:blip r:embed="rId3"/>
          <a:srcRect/>
          <a:stretch/>
        </p:blipFill>
        <p:spPr bwMode="auto">
          <a:xfrm>
            <a:off x="4406905" y="5797419"/>
            <a:ext cx="1608818" cy="689492"/>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ECC1F07-44C0-4762-8984-A5CBF61BE7EA}"/>
              </a:ext>
            </a:extLst>
          </p:cNvPr>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8380721" y="5922568"/>
            <a:ext cx="564343" cy="564343"/>
          </a:xfrm>
          <a:prstGeom prst="rect">
            <a:avLst/>
          </a:prstGeom>
        </p:spPr>
      </p:pic>
      <p:pic>
        <p:nvPicPr>
          <p:cNvPr id="16" name="Picture 6" descr="Image result for aws transparent icon">
            <a:extLst>
              <a:ext uri="{FF2B5EF4-FFF2-40B4-BE49-F238E27FC236}">
                <a16:creationId xmlns:a16="http://schemas.microsoft.com/office/drawing/2014/main" id="{FF5A6098-924E-4C6C-B8A1-8068A4B1248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209097" y="6013316"/>
            <a:ext cx="979434" cy="38284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google cloud logo png">
            <a:extLst>
              <a:ext uri="{FF2B5EF4-FFF2-40B4-BE49-F238E27FC236}">
                <a16:creationId xmlns:a16="http://schemas.microsoft.com/office/drawing/2014/main" id="{F5239517-6B3D-42EE-83A4-9DD8CB11FF6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531098" y="6091923"/>
            <a:ext cx="1464052" cy="22563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Image result for vmware icon transparent">
            <a:extLst>
              <a:ext uri="{FF2B5EF4-FFF2-40B4-BE49-F238E27FC236}">
                <a16:creationId xmlns:a16="http://schemas.microsoft.com/office/drawing/2014/main" id="{665FE3FC-A2E6-473C-B03C-7F448C793EF1}"/>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65138" y="6079121"/>
            <a:ext cx="1541122" cy="251236"/>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5FB4310-DA62-4293-B64D-CB15960B7195}"/>
              </a:ext>
            </a:extLst>
          </p:cNvPr>
          <p:cNvSpPr/>
          <p:nvPr/>
        </p:nvSpPr>
        <p:spPr>
          <a:xfrm>
            <a:off x="681555" y="1756772"/>
            <a:ext cx="1689816" cy="461665"/>
          </a:xfrm>
          <a:prstGeom prst="rect">
            <a:avLst/>
          </a:prstGeom>
          <a:noFill/>
          <a:ln>
            <a:noFill/>
            <a:prstDash val="dash"/>
          </a:ln>
        </p:spPr>
        <p:txBody>
          <a:bodyPr wrap="square">
            <a:spAutoFit/>
          </a:bodyPr>
          <a:lstStyle/>
          <a:p>
            <a:pPr defTabSz="914191">
              <a:spcAft>
                <a:spcPts val="1200"/>
              </a:spcAft>
              <a:defRPr/>
            </a:pPr>
            <a:r>
              <a:rPr lang="en-US" sz="2400">
                <a:ln w="3175">
                  <a:noFill/>
                </a:ln>
                <a:solidFill>
                  <a:schemeClr val="accent5"/>
                </a:solidFill>
                <a:latin typeface="+mj-lt"/>
                <a:cs typeface="Segoe UI" pitchFamily="34" charset="0"/>
              </a:rPr>
              <a:t>VMware</a:t>
            </a:r>
          </a:p>
        </p:txBody>
      </p:sp>
      <p:sp>
        <p:nvSpPr>
          <p:cNvPr id="12" name="Rectangle 11">
            <a:extLst>
              <a:ext uri="{FF2B5EF4-FFF2-40B4-BE49-F238E27FC236}">
                <a16:creationId xmlns:a16="http://schemas.microsoft.com/office/drawing/2014/main" id="{486FC5D4-4607-43D6-8719-D557858A304A}"/>
              </a:ext>
            </a:extLst>
          </p:cNvPr>
          <p:cNvSpPr/>
          <p:nvPr/>
        </p:nvSpPr>
        <p:spPr>
          <a:xfrm>
            <a:off x="4592289" y="1748337"/>
            <a:ext cx="1637251" cy="461665"/>
          </a:xfrm>
          <a:prstGeom prst="rect">
            <a:avLst/>
          </a:prstGeom>
          <a:noFill/>
          <a:ln>
            <a:noFill/>
            <a:prstDash val="dash"/>
          </a:ln>
        </p:spPr>
        <p:txBody>
          <a:bodyPr wrap="square">
            <a:spAutoFit/>
          </a:bodyPr>
          <a:lstStyle/>
          <a:p>
            <a:pPr defTabSz="914191">
              <a:spcAft>
                <a:spcPts val="1200"/>
              </a:spcAft>
            </a:pPr>
            <a:r>
              <a:rPr lang="en-US" sz="2400">
                <a:ln w="3175">
                  <a:noFill/>
                </a:ln>
                <a:solidFill>
                  <a:schemeClr val="accent5"/>
                </a:solidFill>
                <a:latin typeface="+mj-lt"/>
                <a:cs typeface="Segoe UI" pitchFamily="34" charset="0"/>
              </a:rPr>
              <a:t>Hyper-V</a:t>
            </a:r>
          </a:p>
        </p:txBody>
      </p:sp>
      <p:sp>
        <p:nvSpPr>
          <p:cNvPr id="14" name="Rectangle 13">
            <a:extLst>
              <a:ext uri="{FF2B5EF4-FFF2-40B4-BE49-F238E27FC236}">
                <a16:creationId xmlns:a16="http://schemas.microsoft.com/office/drawing/2014/main" id="{0C9126D5-56C6-471B-B2C9-AC4E9023C27E}"/>
              </a:ext>
            </a:extLst>
          </p:cNvPr>
          <p:cNvSpPr/>
          <p:nvPr/>
        </p:nvSpPr>
        <p:spPr>
          <a:xfrm>
            <a:off x="8572351" y="1760353"/>
            <a:ext cx="3194174" cy="461665"/>
          </a:xfrm>
          <a:prstGeom prst="rect">
            <a:avLst/>
          </a:prstGeom>
          <a:noFill/>
          <a:ln>
            <a:noFill/>
            <a:prstDash val="dash"/>
          </a:ln>
        </p:spPr>
        <p:txBody>
          <a:bodyPr wrap="square">
            <a:spAutoFit/>
          </a:bodyPr>
          <a:lstStyle/>
          <a:p>
            <a:pPr defTabSz="914191">
              <a:spcAft>
                <a:spcPts val="1200"/>
              </a:spcAft>
            </a:pPr>
            <a:r>
              <a:rPr lang="en-US" sz="2400">
                <a:ln w="3175">
                  <a:noFill/>
                </a:ln>
                <a:solidFill>
                  <a:schemeClr val="accent5"/>
                </a:solidFill>
                <a:latin typeface="+mj-lt"/>
                <a:cs typeface="Segoe UI" pitchFamily="34" charset="0"/>
              </a:rPr>
              <a:t>Physical/other cloud</a:t>
            </a:r>
          </a:p>
        </p:txBody>
      </p:sp>
      <p:sp>
        <p:nvSpPr>
          <p:cNvPr id="8" name="TextBox 7">
            <a:extLst>
              <a:ext uri="{FF2B5EF4-FFF2-40B4-BE49-F238E27FC236}">
                <a16:creationId xmlns:a16="http://schemas.microsoft.com/office/drawing/2014/main" id="{8A65B892-0FC9-41B9-926D-344DB6DE5C0C}"/>
              </a:ext>
            </a:extLst>
          </p:cNvPr>
          <p:cNvSpPr txBox="1"/>
          <p:nvPr/>
        </p:nvSpPr>
        <p:spPr>
          <a:xfrm>
            <a:off x="681555" y="2295657"/>
            <a:ext cx="3179966" cy="558936"/>
          </a:xfrm>
          <a:prstGeom prst="rect">
            <a:avLst/>
          </a:prstGeom>
          <a:noFill/>
        </p:spPr>
        <p:txBody>
          <a:bodyPr wrap="square" rtlCol="0">
            <a:spAutoFit/>
          </a:bodyPr>
          <a:lstStyle/>
          <a:p>
            <a:pPr defTabSz="914191"/>
            <a:r>
              <a:rPr lang="en-US" sz="1632" b="1">
                <a:solidFill>
                  <a:schemeClr val="bg2"/>
                </a:solidFill>
                <a:cs typeface="Segoe UI Semilight" panose="020B0402040204020203" pitchFamily="34" charset="0"/>
              </a:rPr>
              <a:t>Host requirements </a:t>
            </a:r>
          </a:p>
          <a:p>
            <a:pPr marL="228600" indent="-228600" defTabSz="932597">
              <a:buFont typeface="Arial" panose="020B0604020202020204" pitchFamily="34" charset="0"/>
              <a:buChar char="•"/>
              <a:defRPr/>
            </a:pPr>
            <a:r>
              <a:rPr lang="en-US" sz="1400" err="1">
                <a:solidFill>
                  <a:schemeClr val="bg2"/>
                </a:solidFill>
                <a:cs typeface="Segoe UI Semilight" panose="020B0402040204020203" pitchFamily="34" charset="0"/>
              </a:rPr>
              <a:t>ESXi</a:t>
            </a:r>
            <a:r>
              <a:rPr lang="en-US" sz="1400">
                <a:solidFill>
                  <a:schemeClr val="bg2"/>
                </a:solidFill>
                <a:cs typeface="Segoe UI Semilight" panose="020B0402040204020203" pitchFamily="34" charset="0"/>
              </a:rPr>
              <a:t> hosts version (5.5 or later)</a:t>
            </a:r>
          </a:p>
        </p:txBody>
      </p:sp>
      <p:sp>
        <p:nvSpPr>
          <p:cNvPr id="11" name="TextBox 10">
            <a:extLst>
              <a:ext uri="{FF2B5EF4-FFF2-40B4-BE49-F238E27FC236}">
                <a16:creationId xmlns:a16="http://schemas.microsoft.com/office/drawing/2014/main" id="{0E4D601D-344A-4501-B036-F9292899D68E}"/>
              </a:ext>
            </a:extLst>
          </p:cNvPr>
          <p:cNvSpPr txBox="1"/>
          <p:nvPr/>
        </p:nvSpPr>
        <p:spPr>
          <a:xfrm>
            <a:off x="681555" y="3027567"/>
            <a:ext cx="2817939" cy="989823"/>
          </a:xfrm>
          <a:prstGeom prst="rect">
            <a:avLst/>
          </a:prstGeom>
          <a:noFill/>
        </p:spPr>
        <p:txBody>
          <a:bodyPr wrap="square" rtlCol="0">
            <a:spAutoFit/>
          </a:bodyPr>
          <a:lstStyle/>
          <a:p>
            <a:pPr defTabSz="914191"/>
            <a:r>
              <a:rPr lang="en-US" sz="1632" b="1">
                <a:solidFill>
                  <a:schemeClr val="bg2"/>
                </a:solidFill>
                <a:cs typeface="Segoe UI Semilight" panose="020B0402040204020203" pitchFamily="34" charset="0"/>
              </a:rPr>
              <a:t>vCenter requirements</a:t>
            </a:r>
          </a:p>
          <a:p>
            <a:pPr marL="228600" indent="-228600" defTabSz="932597">
              <a:buFont typeface="Arial" panose="020B0604020202020204" pitchFamily="34" charset="0"/>
              <a:buChar char="•"/>
              <a:defRPr/>
            </a:pPr>
            <a:r>
              <a:rPr lang="en-US" sz="1400">
                <a:solidFill>
                  <a:schemeClr val="bg2"/>
                </a:solidFill>
                <a:cs typeface="Segoe UI Semilight" panose="020B0402040204020203" pitchFamily="34" charset="0"/>
              </a:rPr>
              <a:t>vCenter Server version </a:t>
            </a:r>
            <a:br>
              <a:rPr lang="en-US" sz="1400">
                <a:solidFill>
                  <a:schemeClr val="bg2"/>
                </a:solidFill>
                <a:cs typeface="Segoe UI Semilight" panose="020B0402040204020203" pitchFamily="34" charset="0"/>
              </a:rPr>
            </a:br>
            <a:r>
              <a:rPr lang="en-US" sz="1400">
                <a:solidFill>
                  <a:schemeClr val="bg2"/>
                </a:solidFill>
                <a:cs typeface="Segoe UI Semilight" panose="020B0402040204020203" pitchFamily="34" charset="0"/>
              </a:rPr>
              <a:t>(5.5, 6, 6.5, 6.7, 7) </a:t>
            </a:r>
          </a:p>
          <a:p>
            <a:pPr marL="228600" indent="-228600" defTabSz="932597">
              <a:buFont typeface="Arial" panose="020B0604020202020204" pitchFamily="34" charset="0"/>
              <a:buChar char="•"/>
              <a:defRPr/>
            </a:pPr>
            <a:r>
              <a:rPr lang="en-US" sz="1400">
                <a:solidFill>
                  <a:schemeClr val="bg2"/>
                </a:solidFill>
                <a:cs typeface="Segoe UI Semilight" panose="020B0402040204020203" pitchFamily="34" charset="0"/>
              </a:rPr>
              <a:t>Read-only account</a:t>
            </a:r>
          </a:p>
        </p:txBody>
      </p:sp>
      <p:sp>
        <p:nvSpPr>
          <p:cNvPr id="17" name="TextBox 16">
            <a:extLst>
              <a:ext uri="{FF2B5EF4-FFF2-40B4-BE49-F238E27FC236}">
                <a16:creationId xmlns:a16="http://schemas.microsoft.com/office/drawing/2014/main" id="{73DCC50E-ED1A-4D54-8EB4-1CA16C066D38}"/>
              </a:ext>
            </a:extLst>
          </p:cNvPr>
          <p:cNvSpPr txBox="1"/>
          <p:nvPr/>
        </p:nvSpPr>
        <p:spPr>
          <a:xfrm>
            <a:off x="679545" y="4312591"/>
            <a:ext cx="2817939" cy="1272336"/>
          </a:xfrm>
          <a:prstGeom prst="rect">
            <a:avLst/>
          </a:prstGeom>
          <a:noFill/>
        </p:spPr>
        <p:txBody>
          <a:bodyPr wrap="square" rtlCol="0">
            <a:spAutoFit/>
          </a:bodyPr>
          <a:lstStyle/>
          <a:p>
            <a:pPr defTabSz="914191"/>
            <a:r>
              <a:rPr lang="en-US" sz="1632" b="1">
                <a:gradFill>
                  <a:gsLst>
                    <a:gs pos="2917">
                      <a:srgbClr val="1A1A1A"/>
                    </a:gs>
                    <a:gs pos="30000">
                      <a:srgbClr val="1A1A1A"/>
                    </a:gs>
                  </a:gsLst>
                  <a:lin ang="5400000" scaled="0"/>
                </a:gradFill>
                <a:cs typeface="Segoe UI Semilight" panose="020B0402040204020203" pitchFamily="34" charset="0"/>
              </a:rPr>
              <a:t>Supported VMs </a:t>
            </a:r>
          </a:p>
          <a:p>
            <a:pPr marL="228600" indent="-228600" defTabSz="932597">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All operating systems</a:t>
            </a:r>
          </a:p>
          <a:p>
            <a:pPr marL="228600" indent="-228600" defTabSz="932597">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Disks attached to SCSI, IDE, SATA controllers</a:t>
            </a:r>
          </a:p>
          <a:p>
            <a:pPr defTabSz="914191"/>
            <a:endParaRPr lang="en-US" sz="1836">
              <a:gradFill>
                <a:gsLst>
                  <a:gs pos="2917">
                    <a:srgbClr val="1A1A1A"/>
                  </a:gs>
                  <a:gs pos="30000">
                    <a:srgbClr val="1A1A1A"/>
                  </a:gs>
                </a:gsLst>
                <a:lin ang="5400000" scaled="0"/>
              </a:gradFill>
              <a:latin typeface="Segoe UI"/>
              <a:cs typeface="Segoe UI Semilight" panose="020B0402040204020203" pitchFamily="34" charset="0"/>
            </a:endParaRPr>
          </a:p>
        </p:txBody>
      </p:sp>
      <p:sp>
        <p:nvSpPr>
          <p:cNvPr id="23" name="TextBox 22">
            <a:extLst>
              <a:ext uri="{FF2B5EF4-FFF2-40B4-BE49-F238E27FC236}">
                <a16:creationId xmlns:a16="http://schemas.microsoft.com/office/drawing/2014/main" id="{5CC5DD8D-432D-42DA-95D4-C7EF2E80CE87}"/>
              </a:ext>
            </a:extLst>
          </p:cNvPr>
          <p:cNvSpPr txBox="1"/>
          <p:nvPr/>
        </p:nvSpPr>
        <p:spPr>
          <a:xfrm>
            <a:off x="4624473" y="2295657"/>
            <a:ext cx="3143343" cy="989823"/>
          </a:xfrm>
          <a:prstGeom prst="rect">
            <a:avLst/>
          </a:prstGeom>
          <a:noFill/>
        </p:spPr>
        <p:txBody>
          <a:bodyPr wrap="square" rtlCol="0">
            <a:spAutoFit/>
          </a:bodyPr>
          <a:lstStyle/>
          <a:p>
            <a:pPr defTabSz="914191">
              <a:defRPr/>
            </a:pPr>
            <a:r>
              <a:rPr lang="en-US" sz="1632" b="1">
                <a:solidFill>
                  <a:schemeClr val="bg2"/>
                </a:solidFill>
                <a:cs typeface="Segoe UI Semilight" panose="020B0402040204020203" pitchFamily="34" charset="0"/>
              </a:rPr>
              <a:t>Host requirements </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Windows Server 2012 R2 or later</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PowerShell remoting </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Administrator permissions</a:t>
            </a:r>
          </a:p>
        </p:txBody>
      </p:sp>
      <p:sp>
        <p:nvSpPr>
          <p:cNvPr id="25" name="TextBox 24">
            <a:extLst>
              <a:ext uri="{FF2B5EF4-FFF2-40B4-BE49-F238E27FC236}">
                <a16:creationId xmlns:a16="http://schemas.microsoft.com/office/drawing/2014/main" id="{601534A0-316B-4832-8481-0684AFDA20C5}"/>
              </a:ext>
            </a:extLst>
          </p:cNvPr>
          <p:cNvSpPr txBox="1"/>
          <p:nvPr/>
        </p:nvSpPr>
        <p:spPr>
          <a:xfrm>
            <a:off x="4610263" y="4312591"/>
            <a:ext cx="2817939" cy="989823"/>
          </a:xfrm>
          <a:prstGeom prst="rect">
            <a:avLst/>
          </a:prstGeom>
          <a:noFill/>
        </p:spPr>
        <p:txBody>
          <a:bodyPr wrap="square" rtlCol="0">
            <a:spAutoFit/>
          </a:bodyPr>
          <a:lstStyle/>
          <a:p>
            <a:pPr defTabSz="914191">
              <a:defRPr/>
            </a:pPr>
            <a:r>
              <a:rPr lang="en-US" sz="1632" b="1">
                <a:gradFill>
                  <a:gsLst>
                    <a:gs pos="2917">
                      <a:srgbClr val="1A1A1A"/>
                    </a:gs>
                    <a:gs pos="30000">
                      <a:srgbClr val="1A1A1A"/>
                    </a:gs>
                  </a:gsLst>
                  <a:lin ang="5400000" scaled="0"/>
                </a:gradFill>
                <a:cs typeface="Segoe UI Semilight" panose="020B0402040204020203" pitchFamily="34" charset="0"/>
              </a:rPr>
              <a:t>Supported VMs </a:t>
            </a:r>
          </a:p>
          <a:p>
            <a:pPr marL="228600" indent="-228600" defTabSz="932597">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All operating systems</a:t>
            </a:r>
          </a:p>
          <a:p>
            <a:pPr marL="228600" indent="-228600" defTabSz="932597">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Hyper-V Integration Services enabled</a:t>
            </a:r>
          </a:p>
        </p:txBody>
      </p:sp>
      <p:sp>
        <p:nvSpPr>
          <p:cNvPr id="27" name="TextBox 26">
            <a:extLst>
              <a:ext uri="{FF2B5EF4-FFF2-40B4-BE49-F238E27FC236}">
                <a16:creationId xmlns:a16="http://schemas.microsoft.com/office/drawing/2014/main" id="{56A1BD29-4F17-4DA9-BB7D-134E30BA8363}"/>
              </a:ext>
            </a:extLst>
          </p:cNvPr>
          <p:cNvSpPr txBox="1"/>
          <p:nvPr/>
        </p:nvSpPr>
        <p:spPr>
          <a:xfrm>
            <a:off x="8572350" y="2295657"/>
            <a:ext cx="3143343" cy="558936"/>
          </a:xfrm>
          <a:prstGeom prst="rect">
            <a:avLst/>
          </a:prstGeom>
          <a:noFill/>
        </p:spPr>
        <p:txBody>
          <a:bodyPr wrap="square" rtlCol="0">
            <a:spAutoFit/>
          </a:bodyPr>
          <a:lstStyle/>
          <a:p>
            <a:pPr defTabSz="914191">
              <a:defRPr/>
            </a:pPr>
            <a:r>
              <a:rPr lang="en-US" sz="1632" b="1">
                <a:solidFill>
                  <a:schemeClr val="bg1"/>
                </a:solidFill>
                <a:cs typeface="Segoe UI Semilight" panose="020B0402040204020203" pitchFamily="34" charset="0"/>
              </a:rPr>
              <a:t>For Windows servers</a:t>
            </a:r>
          </a:p>
          <a:p>
            <a:pPr marL="180975" indent="-180975" defTabSz="914191">
              <a:buFont typeface="Arial" panose="020B0604020202020204" pitchFamily="34" charset="0"/>
              <a:buChar char="•"/>
              <a:defRPr/>
            </a:pPr>
            <a:r>
              <a:rPr lang="en-US" sz="1400">
                <a:solidFill>
                  <a:schemeClr val="bg1"/>
                </a:solidFill>
                <a:cs typeface="Segoe UI Semilight" panose="020B0402040204020203" pitchFamily="34" charset="0"/>
              </a:rPr>
              <a:t>Local or domain joined account </a:t>
            </a:r>
          </a:p>
        </p:txBody>
      </p:sp>
      <p:sp>
        <p:nvSpPr>
          <p:cNvPr id="29" name="TextBox 28">
            <a:extLst>
              <a:ext uri="{FF2B5EF4-FFF2-40B4-BE49-F238E27FC236}">
                <a16:creationId xmlns:a16="http://schemas.microsoft.com/office/drawing/2014/main" id="{C82E0A89-8B5A-4144-AFBD-1CE06B960285}"/>
              </a:ext>
            </a:extLst>
          </p:cNvPr>
          <p:cNvSpPr txBox="1"/>
          <p:nvPr/>
        </p:nvSpPr>
        <p:spPr>
          <a:xfrm>
            <a:off x="8572350" y="3027567"/>
            <a:ext cx="2817939" cy="774379"/>
          </a:xfrm>
          <a:prstGeom prst="rect">
            <a:avLst/>
          </a:prstGeom>
          <a:noFill/>
        </p:spPr>
        <p:txBody>
          <a:bodyPr wrap="square" rtlCol="0">
            <a:spAutoFit/>
          </a:bodyPr>
          <a:lstStyle/>
          <a:p>
            <a:pPr defTabSz="914191">
              <a:defRPr/>
            </a:pPr>
            <a:r>
              <a:rPr lang="en-US" sz="1632" b="1">
                <a:solidFill>
                  <a:schemeClr val="bg1"/>
                </a:solidFill>
                <a:cs typeface="Segoe UI Semilight" panose="020B0402040204020203" pitchFamily="34" charset="0"/>
              </a:rPr>
              <a:t>For Linux servers</a:t>
            </a:r>
          </a:p>
          <a:p>
            <a:pPr marL="180975" indent="-169863" defTabSz="914191">
              <a:buFont typeface="Arial" panose="020B0604020202020204" pitchFamily="34" charset="0"/>
              <a:buChar char="•"/>
              <a:defRPr/>
            </a:pPr>
            <a:r>
              <a:rPr lang="en-US" sz="1400">
                <a:solidFill>
                  <a:schemeClr val="bg1"/>
                </a:solidFill>
                <a:cs typeface="Segoe UI Semilight" panose="020B0402040204020203" pitchFamily="34" charset="0"/>
              </a:rPr>
              <a:t>An account with root permissions</a:t>
            </a:r>
          </a:p>
        </p:txBody>
      </p:sp>
      <p:sp>
        <p:nvSpPr>
          <p:cNvPr id="40" name="TextBox 39">
            <a:extLst>
              <a:ext uri="{FF2B5EF4-FFF2-40B4-BE49-F238E27FC236}">
                <a16:creationId xmlns:a16="http://schemas.microsoft.com/office/drawing/2014/main" id="{1D0104F8-797A-443B-9E7D-E54977EF0E54}"/>
              </a:ext>
            </a:extLst>
          </p:cNvPr>
          <p:cNvSpPr txBox="1"/>
          <p:nvPr/>
        </p:nvSpPr>
        <p:spPr>
          <a:xfrm>
            <a:off x="8614161" y="4312591"/>
            <a:ext cx="2817939" cy="558936"/>
          </a:xfrm>
          <a:prstGeom prst="rect">
            <a:avLst/>
          </a:prstGeom>
          <a:noFill/>
        </p:spPr>
        <p:txBody>
          <a:bodyPr wrap="square" rtlCol="0">
            <a:spAutoFit/>
          </a:bodyPr>
          <a:lstStyle/>
          <a:p>
            <a:pPr defTabSz="914191">
              <a:defRPr/>
            </a:pPr>
            <a:r>
              <a:rPr lang="en-US" sz="1632" b="1">
                <a:gradFill>
                  <a:gsLst>
                    <a:gs pos="2917">
                      <a:srgbClr val="1A1A1A"/>
                    </a:gs>
                    <a:gs pos="30000">
                      <a:srgbClr val="1A1A1A"/>
                    </a:gs>
                  </a:gsLst>
                  <a:lin ang="5400000" scaled="0"/>
                </a:gradFill>
                <a:cs typeface="Segoe UI Semilight" panose="020B0402040204020203" pitchFamily="34" charset="0"/>
              </a:rPr>
              <a:t>Supported VMs </a:t>
            </a:r>
          </a:p>
          <a:p>
            <a:pPr marL="180975" indent="-169863" defTabSz="91419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All operating systems</a:t>
            </a:r>
          </a:p>
        </p:txBody>
      </p:sp>
      <p:sp>
        <p:nvSpPr>
          <p:cNvPr id="5" name="Title 1">
            <a:extLst>
              <a:ext uri="{FF2B5EF4-FFF2-40B4-BE49-F238E27FC236}">
                <a16:creationId xmlns:a16="http://schemas.microsoft.com/office/drawing/2014/main" id="{DBDDFD08-A404-45DB-AC05-3053479CF3C7}"/>
              </a:ext>
            </a:extLst>
          </p:cNvPr>
          <p:cNvSpPr txBox="1">
            <a:spLocks/>
          </p:cNvSpPr>
          <p:nvPr/>
        </p:nvSpPr>
        <p:spPr>
          <a:xfrm>
            <a:off x="601652" y="45092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sp>
        <p:nvSpPr>
          <p:cNvPr id="15" name="Title 14">
            <a:extLst>
              <a:ext uri="{FF2B5EF4-FFF2-40B4-BE49-F238E27FC236}">
                <a16:creationId xmlns:a16="http://schemas.microsoft.com/office/drawing/2014/main" id="{E2F8FFE2-0840-CF45-999C-C456EBCBF8E3}"/>
              </a:ext>
            </a:extLst>
          </p:cNvPr>
          <p:cNvSpPr>
            <a:spLocks noGrp="1"/>
          </p:cNvSpPr>
          <p:nvPr>
            <p:ph type="title"/>
          </p:nvPr>
        </p:nvSpPr>
        <p:spPr>
          <a:xfrm>
            <a:off x="465138" y="441332"/>
            <a:ext cx="11530584" cy="830020"/>
          </a:xfrm>
        </p:spPr>
        <p:txBody>
          <a:bodyPr/>
          <a:lstStyle/>
          <a:p>
            <a:r>
              <a:rPr lang="en-US"/>
              <a:t>Discovery: Supported versions &amp; pre-requisites</a:t>
            </a:r>
          </a:p>
        </p:txBody>
      </p:sp>
    </p:spTree>
    <p:extLst>
      <p:ext uri="{BB962C8B-B14F-4D97-AF65-F5344CB8AC3E}">
        <p14:creationId xmlns:p14="http://schemas.microsoft.com/office/powerpoint/2010/main" val="36096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D85EA2A9-C08F-8A41-8C70-4DF9F00F259D}"/>
              </a:ext>
            </a:extLst>
          </p:cNvPr>
          <p:cNvSpPr/>
          <p:nvPr/>
        </p:nvSpPr>
        <p:spPr bwMode="auto">
          <a:xfrm>
            <a:off x="0" y="1"/>
            <a:ext cx="12436475" cy="363374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riangle 23">
            <a:extLst>
              <a:ext uri="{FF2B5EF4-FFF2-40B4-BE49-F238E27FC236}">
                <a16:creationId xmlns:a16="http://schemas.microsoft.com/office/drawing/2014/main" id="{636246F2-EBE6-5448-B071-DD61AB19589C}"/>
              </a:ext>
            </a:extLst>
          </p:cNvPr>
          <p:cNvSpPr/>
          <p:nvPr/>
        </p:nvSpPr>
        <p:spPr bwMode="auto">
          <a:xfrm>
            <a:off x="1408239" y="3508635"/>
            <a:ext cx="841965" cy="33381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11">
            <a:extLst>
              <a:ext uri="{FF2B5EF4-FFF2-40B4-BE49-F238E27FC236}">
                <a16:creationId xmlns:a16="http://schemas.microsoft.com/office/drawing/2014/main" id="{D911F238-0052-3C4E-8F62-9722F5460D30}"/>
              </a:ext>
            </a:extLst>
          </p:cNvPr>
          <p:cNvSpPr>
            <a:spLocks noGrp="1"/>
          </p:cNvSpPr>
          <p:nvPr>
            <p:ph type="body" sz="quarter" idx="10"/>
          </p:nvPr>
        </p:nvSpPr>
        <p:spPr>
          <a:xfrm>
            <a:off x="465138" y="898382"/>
            <a:ext cx="11887195" cy="492443"/>
          </a:xfrm>
        </p:spPr>
        <p:txBody>
          <a:bodyPr/>
          <a:lstStyle/>
          <a:p>
            <a:r>
              <a:rPr lang="en-US"/>
              <a:t>For VMware VMs</a:t>
            </a:r>
          </a:p>
        </p:txBody>
      </p:sp>
      <p:sp>
        <p:nvSpPr>
          <p:cNvPr id="10" name="Title 9">
            <a:extLst>
              <a:ext uri="{FF2B5EF4-FFF2-40B4-BE49-F238E27FC236}">
                <a16:creationId xmlns:a16="http://schemas.microsoft.com/office/drawing/2014/main" id="{A1A65F6F-9626-C741-82B1-B68DA1C2AB4C}"/>
              </a:ext>
            </a:extLst>
          </p:cNvPr>
          <p:cNvSpPr>
            <a:spLocks noGrp="1"/>
          </p:cNvSpPr>
          <p:nvPr>
            <p:ph type="title"/>
          </p:nvPr>
        </p:nvSpPr>
        <p:spPr>
          <a:xfrm>
            <a:off x="465138" y="441332"/>
            <a:ext cx="11530584" cy="830020"/>
          </a:xfrm>
        </p:spPr>
        <p:txBody>
          <a:bodyPr/>
          <a:lstStyle/>
          <a:p>
            <a:r>
              <a:rPr lang="en-US"/>
              <a:t>Discovery: Architecture</a:t>
            </a:r>
          </a:p>
        </p:txBody>
      </p:sp>
      <p:grpSp>
        <p:nvGrpSpPr>
          <p:cNvPr id="74" name="Group 14">
            <a:extLst>
              <a:ext uri="{FF2B5EF4-FFF2-40B4-BE49-F238E27FC236}">
                <a16:creationId xmlns:a16="http://schemas.microsoft.com/office/drawing/2014/main" id="{9EEF0949-1DBB-D94B-A856-05305A0E9461}"/>
              </a:ext>
            </a:extLst>
          </p:cNvPr>
          <p:cNvGrpSpPr/>
          <p:nvPr/>
        </p:nvGrpSpPr>
        <p:grpSpPr>
          <a:xfrm>
            <a:off x="9440220" y="2036421"/>
            <a:ext cx="1266171" cy="1008968"/>
            <a:chOff x="6820486" y="2149436"/>
            <a:chExt cx="1228086" cy="1076484"/>
          </a:xfrm>
        </p:grpSpPr>
        <p:sp>
          <p:nvSpPr>
            <p:cNvPr id="77" name="Freeform 119">
              <a:extLst>
                <a:ext uri="{FF2B5EF4-FFF2-40B4-BE49-F238E27FC236}">
                  <a16:creationId xmlns:a16="http://schemas.microsoft.com/office/drawing/2014/main" id="{265025C2-2AA5-1E49-97EF-92C69727B6B3}"/>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pic>
          <p:nvPicPr>
            <p:cNvPr id="76" name="Graphic 6">
              <a:extLst>
                <a:ext uri="{FF2B5EF4-FFF2-40B4-BE49-F238E27FC236}">
                  <a16:creationId xmlns:a16="http://schemas.microsoft.com/office/drawing/2014/main" id="{3B2FF15F-5E23-D942-AE4C-A5237A3B1291}"/>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159863" y="2337211"/>
              <a:ext cx="888709" cy="888709"/>
            </a:xfrm>
            <a:prstGeom prst="rect">
              <a:avLst/>
            </a:prstGeom>
          </p:spPr>
        </p:pic>
      </p:grpSp>
      <p:grpSp>
        <p:nvGrpSpPr>
          <p:cNvPr id="23" name="Group 22">
            <a:extLst>
              <a:ext uri="{FF2B5EF4-FFF2-40B4-BE49-F238E27FC236}">
                <a16:creationId xmlns:a16="http://schemas.microsoft.com/office/drawing/2014/main" id="{4C79FF1C-F05C-B747-A077-4DC825720691}"/>
              </a:ext>
            </a:extLst>
          </p:cNvPr>
          <p:cNvGrpSpPr/>
          <p:nvPr/>
        </p:nvGrpSpPr>
        <p:grpSpPr>
          <a:xfrm>
            <a:off x="619747" y="4389741"/>
            <a:ext cx="2475854" cy="1322993"/>
            <a:chOff x="735163" y="4350220"/>
            <a:chExt cx="2257441" cy="1206282"/>
          </a:xfrm>
        </p:grpSpPr>
        <p:pic>
          <p:nvPicPr>
            <p:cNvPr id="84" name="Picture 83">
              <a:extLst>
                <a:ext uri="{FF2B5EF4-FFF2-40B4-BE49-F238E27FC236}">
                  <a16:creationId xmlns:a16="http://schemas.microsoft.com/office/drawing/2014/main" id="{19234428-7E53-F747-AC2A-C7BBB233F121}"/>
                </a:ext>
              </a:extLst>
            </p:cNvPr>
            <p:cNvPicPr>
              <a:picLocks noChangeAspect="1"/>
            </p:cNvPicPr>
            <p:nvPr/>
          </p:nvPicPr>
          <p:blipFill>
            <a:blip r:embed="rId5"/>
            <a:stretch>
              <a:fillRect/>
            </a:stretch>
          </p:blipFill>
          <p:spPr>
            <a:xfrm>
              <a:off x="735163" y="4362850"/>
              <a:ext cx="365865" cy="1193652"/>
            </a:xfrm>
            <a:prstGeom prst="rect">
              <a:avLst/>
            </a:prstGeom>
          </p:spPr>
        </p:pic>
        <p:pic>
          <p:nvPicPr>
            <p:cNvPr id="85" name="Picture 84">
              <a:extLst>
                <a:ext uri="{FF2B5EF4-FFF2-40B4-BE49-F238E27FC236}">
                  <a16:creationId xmlns:a16="http://schemas.microsoft.com/office/drawing/2014/main" id="{0F5106D4-E78F-044E-A21A-618863CF701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27647" y="5284771"/>
              <a:ext cx="263850" cy="233202"/>
            </a:xfrm>
            <a:prstGeom prst="rect">
              <a:avLst/>
            </a:prstGeom>
          </p:spPr>
        </p:pic>
        <p:pic>
          <p:nvPicPr>
            <p:cNvPr id="86" name="Picture 85">
              <a:extLst>
                <a:ext uri="{FF2B5EF4-FFF2-40B4-BE49-F238E27FC236}">
                  <a16:creationId xmlns:a16="http://schemas.microsoft.com/office/drawing/2014/main" id="{13D99216-84ED-CC4F-BD94-2B22778574A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3460" y="4989690"/>
              <a:ext cx="263850" cy="233202"/>
            </a:xfrm>
            <a:prstGeom prst="rect">
              <a:avLst/>
            </a:prstGeom>
          </p:spPr>
        </p:pic>
        <p:pic>
          <p:nvPicPr>
            <p:cNvPr id="87" name="Picture 86">
              <a:extLst>
                <a:ext uri="{FF2B5EF4-FFF2-40B4-BE49-F238E27FC236}">
                  <a16:creationId xmlns:a16="http://schemas.microsoft.com/office/drawing/2014/main" id="{C3AA5A79-D0F7-2543-A972-ECDA3E6719B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6626" y="4700848"/>
              <a:ext cx="263850" cy="233202"/>
            </a:xfrm>
            <a:prstGeom prst="rect">
              <a:avLst/>
            </a:prstGeom>
          </p:spPr>
        </p:pic>
        <p:pic>
          <p:nvPicPr>
            <p:cNvPr id="88" name="Picture 87">
              <a:extLst>
                <a:ext uri="{FF2B5EF4-FFF2-40B4-BE49-F238E27FC236}">
                  <a16:creationId xmlns:a16="http://schemas.microsoft.com/office/drawing/2014/main" id="{B7CA4CFD-ED9A-184F-B4A1-52701EF4333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8712" y="4403106"/>
              <a:ext cx="263850" cy="233202"/>
            </a:xfrm>
            <a:prstGeom prst="rect">
              <a:avLst/>
            </a:prstGeom>
          </p:spPr>
        </p:pic>
        <p:pic>
          <p:nvPicPr>
            <p:cNvPr id="91" name="Picture 90">
              <a:extLst>
                <a:ext uri="{FF2B5EF4-FFF2-40B4-BE49-F238E27FC236}">
                  <a16:creationId xmlns:a16="http://schemas.microsoft.com/office/drawing/2014/main" id="{E1659344-6E28-964A-AC6F-41DB0DE31D87}"/>
                </a:ext>
              </a:extLst>
            </p:cNvPr>
            <p:cNvPicPr>
              <a:picLocks noChangeAspect="1"/>
            </p:cNvPicPr>
            <p:nvPr/>
          </p:nvPicPr>
          <p:blipFill>
            <a:blip r:embed="rId5"/>
            <a:stretch>
              <a:fillRect/>
            </a:stretch>
          </p:blipFill>
          <p:spPr>
            <a:xfrm>
              <a:off x="1509755" y="4353811"/>
              <a:ext cx="365865" cy="1193652"/>
            </a:xfrm>
            <a:prstGeom prst="rect">
              <a:avLst/>
            </a:prstGeom>
          </p:spPr>
        </p:pic>
        <p:pic>
          <p:nvPicPr>
            <p:cNvPr id="92" name="Picture 91">
              <a:extLst>
                <a:ext uri="{FF2B5EF4-FFF2-40B4-BE49-F238E27FC236}">
                  <a16:creationId xmlns:a16="http://schemas.microsoft.com/office/drawing/2014/main" id="{EC4BC1ED-87FD-0442-BAC2-A71128DFC4A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02240" y="5275733"/>
              <a:ext cx="263850" cy="233202"/>
            </a:xfrm>
            <a:prstGeom prst="rect">
              <a:avLst/>
            </a:prstGeom>
          </p:spPr>
        </p:pic>
        <p:pic>
          <p:nvPicPr>
            <p:cNvPr id="93" name="Picture 92">
              <a:extLst>
                <a:ext uri="{FF2B5EF4-FFF2-40B4-BE49-F238E27FC236}">
                  <a16:creationId xmlns:a16="http://schemas.microsoft.com/office/drawing/2014/main" id="{577385A6-CB97-4C42-B868-E89CB31014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08052" y="4980651"/>
              <a:ext cx="263850" cy="233202"/>
            </a:xfrm>
            <a:prstGeom prst="rect">
              <a:avLst/>
            </a:prstGeom>
          </p:spPr>
        </p:pic>
        <p:pic>
          <p:nvPicPr>
            <p:cNvPr id="94" name="Picture 93">
              <a:extLst>
                <a:ext uri="{FF2B5EF4-FFF2-40B4-BE49-F238E27FC236}">
                  <a16:creationId xmlns:a16="http://schemas.microsoft.com/office/drawing/2014/main" id="{5B3DC6E3-1340-5246-BFAE-9A393D4BA13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11218" y="4691809"/>
              <a:ext cx="263850" cy="233202"/>
            </a:xfrm>
            <a:prstGeom prst="rect">
              <a:avLst/>
            </a:prstGeom>
          </p:spPr>
        </p:pic>
        <p:pic>
          <p:nvPicPr>
            <p:cNvPr id="95" name="Picture 94">
              <a:extLst>
                <a:ext uri="{FF2B5EF4-FFF2-40B4-BE49-F238E27FC236}">
                  <a16:creationId xmlns:a16="http://schemas.microsoft.com/office/drawing/2014/main" id="{31D9C098-A263-3145-BCA0-5B99B2ADBA3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13305" y="4394067"/>
              <a:ext cx="263850" cy="233202"/>
            </a:xfrm>
            <a:prstGeom prst="rect">
              <a:avLst/>
            </a:prstGeom>
          </p:spPr>
        </p:pic>
        <p:pic>
          <p:nvPicPr>
            <p:cNvPr id="96" name="Picture 95">
              <a:extLst>
                <a:ext uri="{FF2B5EF4-FFF2-40B4-BE49-F238E27FC236}">
                  <a16:creationId xmlns:a16="http://schemas.microsoft.com/office/drawing/2014/main" id="{42988A08-C977-544E-94E7-4F632994E53E}"/>
                </a:ext>
              </a:extLst>
            </p:cNvPr>
            <p:cNvPicPr>
              <a:picLocks noChangeAspect="1"/>
            </p:cNvPicPr>
            <p:nvPr/>
          </p:nvPicPr>
          <p:blipFill>
            <a:blip r:embed="rId5"/>
            <a:stretch>
              <a:fillRect/>
            </a:stretch>
          </p:blipFill>
          <p:spPr>
            <a:xfrm>
              <a:off x="2325204" y="4350220"/>
              <a:ext cx="365865" cy="1193652"/>
            </a:xfrm>
            <a:prstGeom prst="rect">
              <a:avLst/>
            </a:prstGeom>
          </p:spPr>
        </p:pic>
        <p:pic>
          <p:nvPicPr>
            <p:cNvPr id="97" name="Picture 96">
              <a:extLst>
                <a:ext uri="{FF2B5EF4-FFF2-40B4-BE49-F238E27FC236}">
                  <a16:creationId xmlns:a16="http://schemas.microsoft.com/office/drawing/2014/main" id="{D0B96162-2356-1A4B-9EA1-17685D1B8BE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17689" y="5272140"/>
              <a:ext cx="263850" cy="233202"/>
            </a:xfrm>
            <a:prstGeom prst="rect">
              <a:avLst/>
            </a:prstGeom>
          </p:spPr>
        </p:pic>
        <p:pic>
          <p:nvPicPr>
            <p:cNvPr id="98" name="Picture 97">
              <a:extLst>
                <a:ext uri="{FF2B5EF4-FFF2-40B4-BE49-F238E27FC236}">
                  <a16:creationId xmlns:a16="http://schemas.microsoft.com/office/drawing/2014/main" id="{652EB07F-7804-A840-B8C4-FD24863C575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23502" y="4977059"/>
              <a:ext cx="263850" cy="233202"/>
            </a:xfrm>
            <a:prstGeom prst="rect">
              <a:avLst/>
            </a:prstGeom>
          </p:spPr>
        </p:pic>
        <p:pic>
          <p:nvPicPr>
            <p:cNvPr id="99" name="Picture 98">
              <a:extLst>
                <a:ext uri="{FF2B5EF4-FFF2-40B4-BE49-F238E27FC236}">
                  <a16:creationId xmlns:a16="http://schemas.microsoft.com/office/drawing/2014/main" id="{AC16D5DB-0D4B-614C-A014-16ADF98F923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26667" y="4688217"/>
              <a:ext cx="263850" cy="233202"/>
            </a:xfrm>
            <a:prstGeom prst="rect">
              <a:avLst/>
            </a:prstGeom>
          </p:spPr>
        </p:pic>
        <p:pic>
          <p:nvPicPr>
            <p:cNvPr id="100" name="Picture 99">
              <a:extLst>
                <a:ext uri="{FF2B5EF4-FFF2-40B4-BE49-F238E27FC236}">
                  <a16:creationId xmlns:a16="http://schemas.microsoft.com/office/drawing/2014/main" id="{166AAA65-0FE8-044F-AAB1-E8E040526F8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28754" y="4390474"/>
              <a:ext cx="263850" cy="233202"/>
            </a:xfrm>
            <a:prstGeom prst="rect">
              <a:avLst/>
            </a:prstGeom>
          </p:spPr>
        </p:pic>
      </p:grpSp>
      <p:sp>
        <p:nvSpPr>
          <p:cNvPr id="101" name="Left Brace 100">
            <a:extLst>
              <a:ext uri="{FF2B5EF4-FFF2-40B4-BE49-F238E27FC236}">
                <a16:creationId xmlns:a16="http://schemas.microsoft.com/office/drawing/2014/main" id="{BB278C84-BB67-524E-93EE-6022A52935AF}"/>
              </a:ext>
            </a:extLst>
          </p:cNvPr>
          <p:cNvSpPr/>
          <p:nvPr/>
        </p:nvSpPr>
        <p:spPr>
          <a:xfrm rot="5400000">
            <a:off x="1662448" y="2692617"/>
            <a:ext cx="333545" cy="2357374"/>
          </a:xfrm>
          <a:prstGeom prst="leftBrace">
            <a:avLst>
              <a:gd name="adj1" fmla="val 72325"/>
              <a:gd name="adj2" fmla="val 50000"/>
            </a:avLst>
          </a:prstGeom>
          <a:noFill/>
          <a:ln w="12700" cap="flat" cmpd="sng" algn="ctr">
            <a:solidFill>
              <a:schemeClr val="accent5"/>
            </a:solidFill>
            <a:prstDash val="solid"/>
          </a:ln>
          <a:effectLst/>
        </p:spPr>
        <p:txBody>
          <a:bodyPr rtlCol="0" anchor="ctr"/>
          <a:lstStyle/>
          <a:p>
            <a:pPr algn="ctr" defTabSz="932418">
              <a:defRPr/>
            </a:pPr>
            <a:endParaRPr lang="en-US" sz="1836" kern="0">
              <a:solidFill>
                <a:prstClr val="black"/>
              </a:solidFill>
              <a:latin typeface="+mj-lt"/>
            </a:endParaRPr>
          </a:p>
        </p:txBody>
      </p:sp>
      <p:sp>
        <p:nvSpPr>
          <p:cNvPr id="83" name="TextBox 82">
            <a:extLst>
              <a:ext uri="{FF2B5EF4-FFF2-40B4-BE49-F238E27FC236}">
                <a16:creationId xmlns:a16="http://schemas.microsoft.com/office/drawing/2014/main" id="{6D36CCC6-5E5C-4346-92ED-87D683426F7D}"/>
              </a:ext>
            </a:extLst>
          </p:cNvPr>
          <p:cNvSpPr txBox="1"/>
          <p:nvPr/>
        </p:nvSpPr>
        <p:spPr>
          <a:xfrm>
            <a:off x="1036822" y="3963645"/>
            <a:ext cx="1564043" cy="292645"/>
          </a:xfrm>
          <a:prstGeom prst="rect">
            <a:avLst/>
          </a:prstGeom>
          <a:noFill/>
        </p:spPr>
        <p:txBody>
          <a:bodyPr wrap="square" rtlCol="0">
            <a:spAutoFit/>
          </a:bodyPr>
          <a:lstStyle/>
          <a:p>
            <a:pPr algn="ctr" defTabSz="932418">
              <a:defRPr/>
            </a:pPr>
            <a:r>
              <a:rPr lang="en-US" sz="1122" kern="0" err="1">
                <a:solidFill>
                  <a:prstClr val="black"/>
                </a:solidFill>
                <a:latin typeface="+mj-lt"/>
              </a:rPr>
              <a:t>ESXi</a:t>
            </a:r>
            <a:r>
              <a:rPr lang="en-US" sz="1122" kern="0">
                <a:solidFill>
                  <a:prstClr val="black"/>
                </a:solidFill>
                <a:latin typeface="+mj-lt"/>
              </a:rPr>
              <a:t> hosts</a:t>
            </a:r>
          </a:p>
        </p:txBody>
      </p:sp>
      <p:pic>
        <p:nvPicPr>
          <p:cNvPr id="81" name="Picture 4" descr="Image result for vmware icon transparent">
            <a:extLst>
              <a:ext uri="{FF2B5EF4-FFF2-40B4-BE49-F238E27FC236}">
                <a16:creationId xmlns:a16="http://schemas.microsoft.com/office/drawing/2014/main" id="{7B113B1E-6CC3-564D-8C0C-2C14B81A9C19}"/>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095230" y="6055131"/>
            <a:ext cx="1353343" cy="200567"/>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E5D61728-D40A-0F4E-8193-D84E240D760A}"/>
              </a:ext>
            </a:extLst>
          </p:cNvPr>
          <p:cNvGrpSpPr/>
          <p:nvPr/>
        </p:nvGrpSpPr>
        <p:grpSpPr>
          <a:xfrm>
            <a:off x="11038832" y="2438842"/>
            <a:ext cx="750548" cy="750548"/>
            <a:chOff x="11056286" y="2231033"/>
            <a:chExt cx="886432" cy="886432"/>
          </a:xfrm>
        </p:grpSpPr>
        <p:sp>
          <p:nvSpPr>
            <p:cNvPr id="141" name="Oval 140">
              <a:extLst>
                <a:ext uri="{FF2B5EF4-FFF2-40B4-BE49-F238E27FC236}">
                  <a16:creationId xmlns:a16="http://schemas.microsoft.com/office/drawing/2014/main" id="{1DA672C5-772A-5643-9C02-BF6A29AE5310}"/>
                </a:ext>
              </a:extLst>
            </p:cNvPr>
            <p:cNvSpPr/>
            <p:nvPr/>
          </p:nvSpPr>
          <p:spPr bwMode="auto">
            <a:xfrm>
              <a:off x="11056286" y="2231033"/>
              <a:ext cx="886432" cy="886432"/>
            </a:xfrm>
            <a:prstGeom prst="ellipse">
              <a:avLst/>
            </a:prstGeom>
            <a:solidFill>
              <a:schemeClr val="bg1"/>
            </a:solidFill>
            <a:ln w="0">
              <a:noFill/>
              <a:prstDash val="solid"/>
              <a:round/>
              <a:headEnd/>
              <a:tailEnd/>
            </a:ln>
            <a:effectLst>
              <a:outerShdw blurRad="203200" sx="102000" sy="102000" algn="ctr" rotWithShape="0">
                <a:prstClr val="black">
                  <a:alpha val="23000"/>
                </a:prstClr>
              </a:outerShdw>
            </a:effectLst>
          </p:spPr>
          <p:txBody>
            <a:bodyPr vert="horz" wrap="square" lIns="93247" tIns="46623" rIns="93247" bIns="46623" numCol="1" anchor="t" anchorCtr="0" compatLnSpc="1">
              <a:prstTxWarp prst="textNoShape">
                <a:avLst/>
              </a:prstTxWarp>
            </a:bodyPr>
            <a:lstStyle/>
            <a:p>
              <a:pPr defTabSz="932384"/>
              <a:endParaRPr lang="en-US" err="1">
                <a:solidFill>
                  <a:srgbClr val="1A1A1A"/>
                </a:solidFill>
                <a:latin typeface="Segoe UI"/>
              </a:endParaRPr>
            </a:p>
          </p:txBody>
        </p:sp>
        <p:pic>
          <p:nvPicPr>
            <p:cNvPr id="102" name="Graphic 101">
              <a:extLst>
                <a:ext uri="{FF2B5EF4-FFF2-40B4-BE49-F238E27FC236}">
                  <a16:creationId xmlns:a16="http://schemas.microsoft.com/office/drawing/2014/main" id="{5DB613B0-9F6D-CA41-96A0-86C6AD952416}"/>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1220574" y="2450245"/>
              <a:ext cx="470230" cy="470230"/>
            </a:xfrm>
            <a:prstGeom prst="rect">
              <a:avLst/>
            </a:prstGeom>
          </p:spPr>
        </p:pic>
      </p:grpSp>
      <p:sp>
        <p:nvSpPr>
          <p:cNvPr id="103" name="TextBox 102">
            <a:extLst>
              <a:ext uri="{FF2B5EF4-FFF2-40B4-BE49-F238E27FC236}">
                <a16:creationId xmlns:a16="http://schemas.microsoft.com/office/drawing/2014/main" id="{461EA6BD-BE6B-4A42-94DC-46F804C1843B}"/>
              </a:ext>
            </a:extLst>
          </p:cNvPr>
          <p:cNvSpPr txBox="1"/>
          <p:nvPr/>
        </p:nvSpPr>
        <p:spPr>
          <a:xfrm>
            <a:off x="10801416" y="1929471"/>
            <a:ext cx="1225380" cy="437684"/>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r>
              <a:rPr lang="en-US"/>
              <a:t>Discovered</a:t>
            </a:r>
            <a:br>
              <a:rPr lang="en-US"/>
            </a:br>
            <a:r>
              <a:rPr lang="en-US"/>
              <a:t>servers</a:t>
            </a:r>
          </a:p>
        </p:txBody>
      </p:sp>
      <p:pic>
        <p:nvPicPr>
          <p:cNvPr id="104" name="Picture 103">
            <a:extLst>
              <a:ext uri="{FF2B5EF4-FFF2-40B4-BE49-F238E27FC236}">
                <a16:creationId xmlns:a16="http://schemas.microsoft.com/office/drawing/2014/main" id="{EC4B2919-E7E8-3E4B-8304-88D80971997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317208" y="2329035"/>
            <a:ext cx="594360" cy="558010"/>
          </a:xfrm>
          <a:prstGeom prst="rect">
            <a:avLst/>
          </a:prstGeom>
        </p:spPr>
      </p:pic>
      <p:grpSp>
        <p:nvGrpSpPr>
          <p:cNvPr id="16" name="Group 15">
            <a:extLst>
              <a:ext uri="{FF2B5EF4-FFF2-40B4-BE49-F238E27FC236}">
                <a16:creationId xmlns:a16="http://schemas.microsoft.com/office/drawing/2014/main" id="{9819BDD2-63E2-964A-A284-0B198405ED13}"/>
              </a:ext>
            </a:extLst>
          </p:cNvPr>
          <p:cNvGrpSpPr/>
          <p:nvPr/>
        </p:nvGrpSpPr>
        <p:grpSpPr>
          <a:xfrm>
            <a:off x="5418629" y="2287099"/>
            <a:ext cx="639578" cy="589642"/>
            <a:chOff x="2561731" y="4829061"/>
            <a:chExt cx="639578" cy="589642"/>
          </a:xfrm>
        </p:grpSpPr>
        <p:sp>
          <p:nvSpPr>
            <p:cNvPr id="106" name="Freeform 5">
              <a:extLst>
                <a:ext uri="{FF2B5EF4-FFF2-40B4-BE49-F238E27FC236}">
                  <a16:creationId xmlns:a16="http://schemas.microsoft.com/office/drawing/2014/main" id="{F0ABAFE5-B26A-3042-99DF-B05F2CD04FB9}"/>
                </a:ext>
              </a:extLst>
            </p:cNvPr>
            <p:cNvSpPr>
              <a:spLocks/>
            </p:cNvSpPr>
            <p:nvPr/>
          </p:nvSpPr>
          <p:spPr bwMode="auto">
            <a:xfrm>
              <a:off x="2561731" y="4829061"/>
              <a:ext cx="639578" cy="58964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105" name="Picture 104">
              <a:extLst>
                <a:ext uri="{FF2B5EF4-FFF2-40B4-BE49-F238E27FC236}">
                  <a16:creationId xmlns:a16="http://schemas.microsoft.com/office/drawing/2014/main" id="{7867C624-F015-5741-83F2-E38197E7FAB5}"/>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584340" y="4847847"/>
              <a:ext cx="594360" cy="428710"/>
            </a:xfrm>
            <a:prstGeom prst="rect">
              <a:avLst/>
            </a:prstGeom>
          </p:spPr>
        </p:pic>
      </p:grpSp>
      <p:sp>
        <p:nvSpPr>
          <p:cNvPr id="107" name="TextBox 106">
            <a:extLst>
              <a:ext uri="{FF2B5EF4-FFF2-40B4-BE49-F238E27FC236}">
                <a16:creationId xmlns:a16="http://schemas.microsoft.com/office/drawing/2014/main" id="{D05A7CCD-0D38-AC4A-BE0A-C5B119691632}"/>
              </a:ext>
            </a:extLst>
          </p:cNvPr>
          <p:cNvSpPr txBox="1"/>
          <p:nvPr/>
        </p:nvSpPr>
        <p:spPr>
          <a:xfrm>
            <a:off x="4867655" y="1788115"/>
            <a:ext cx="1741527" cy="437684"/>
          </a:xfrm>
          <a:prstGeom prst="rect">
            <a:avLst/>
          </a:prstGeom>
          <a:noFill/>
        </p:spPr>
        <p:txBody>
          <a:bodyPr wrap="square" rtlCol="0">
            <a:spAutoFit/>
          </a:bodyPr>
          <a:lstStyle/>
          <a:p>
            <a:pPr algn="ctr" defTabSz="932418">
              <a:defRPr/>
            </a:pPr>
            <a:r>
              <a:rPr lang="en-US" sz="1122" kern="0">
                <a:solidFill>
                  <a:prstClr val="black"/>
                </a:solidFill>
                <a:latin typeface="+mj-lt"/>
              </a:rPr>
              <a:t>Azure Migrate appliance for VMware</a:t>
            </a:r>
          </a:p>
        </p:txBody>
      </p:sp>
      <p:graphicFrame>
        <p:nvGraphicFramePr>
          <p:cNvPr id="109" name="Table 4">
            <a:extLst>
              <a:ext uri="{FF2B5EF4-FFF2-40B4-BE49-F238E27FC236}">
                <a16:creationId xmlns:a16="http://schemas.microsoft.com/office/drawing/2014/main" id="{BF1DD7E2-C393-634D-A20D-2184C0A79457}"/>
              </a:ext>
            </a:extLst>
          </p:cNvPr>
          <p:cNvGraphicFramePr>
            <a:graphicFrameLocks noGrp="1"/>
          </p:cNvGraphicFramePr>
          <p:nvPr>
            <p:extLst>
              <p:ext uri="{D42A27DB-BD31-4B8C-83A1-F6EECF244321}">
                <p14:modId xmlns:p14="http://schemas.microsoft.com/office/powerpoint/2010/main" val="4147866867"/>
              </p:ext>
            </p:extLst>
          </p:nvPr>
        </p:nvGraphicFramePr>
        <p:xfrm>
          <a:off x="5329260" y="4050046"/>
          <a:ext cx="6576521" cy="2310137"/>
        </p:xfrm>
        <a:graphic>
          <a:graphicData uri="http://schemas.openxmlformats.org/drawingml/2006/table">
            <a:tbl>
              <a:tblPr firstRow="1" bandRow="1">
                <a:tableStyleId>{FABFCF23-3B69-468F-B69F-88F6DE6A72F2}</a:tableStyleId>
              </a:tblPr>
              <a:tblGrid>
                <a:gridCol w="2429747">
                  <a:extLst>
                    <a:ext uri="{9D8B030D-6E8A-4147-A177-3AD203B41FA5}">
                      <a16:colId xmlns:a16="http://schemas.microsoft.com/office/drawing/2014/main" val="2875081745"/>
                    </a:ext>
                  </a:extLst>
                </a:gridCol>
                <a:gridCol w="4146774">
                  <a:extLst>
                    <a:ext uri="{9D8B030D-6E8A-4147-A177-3AD203B41FA5}">
                      <a16:colId xmlns:a16="http://schemas.microsoft.com/office/drawing/2014/main" val="1574648769"/>
                    </a:ext>
                  </a:extLst>
                </a:gridCol>
              </a:tblGrid>
              <a:tr h="275796">
                <a:tc>
                  <a:txBody>
                    <a:bodyPr/>
                    <a:lstStyle/>
                    <a:p>
                      <a:pPr marL="0" marR="0" algn="l" defTabSz="914400" rtl="0" eaLnBrk="1" fontAlgn="b" latinLnBrk="0" hangingPunct="1">
                        <a:lnSpc>
                          <a:spcPct val="107000"/>
                        </a:lnSpc>
                        <a:spcBef>
                          <a:spcPts val="0"/>
                        </a:spcBef>
                        <a:spcAft>
                          <a:spcPts val="0"/>
                        </a:spcAft>
                      </a:pPr>
                      <a:r>
                        <a:rPr kumimoji="0" lang="en-US" sz="1200" b="0" i="0" u="none" strike="noStrike" kern="0" cap="none" spc="0" normalizeH="0" baseline="0">
                          <a:ln>
                            <a:noFill/>
                          </a:ln>
                          <a:solidFill>
                            <a:schemeClr val="tx1"/>
                          </a:solidFill>
                          <a:effectLst/>
                          <a:uLnTx/>
                          <a:uFillTx/>
                          <a:latin typeface="+mj-lt"/>
                          <a:ea typeface="+mn-ea"/>
                          <a:cs typeface="Segoe UI" panose="020B0502040204020203" pitchFamily="34" charset="0"/>
                        </a:rPr>
                        <a:t>vSphere API used</a:t>
                      </a:r>
                    </a:p>
                  </a:txBody>
                  <a:tcPr marL="97146" marR="0" marT="0" marB="0" anchor="ctr">
                    <a:lnL w="12700" cmpd="sng">
                      <a:noFill/>
                    </a:lnL>
                    <a:lnR w="19050" cap="flat" cmpd="sng" algn="ctr">
                      <a:noFill/>
                      <a:prstDash val="solid"/>
                      <a:round/>
                      <a:headEnd type="none" w="med" len="med"/>
                      <a:tailEnd type="none" w="med" len="med"/>
                    </a:lnR>
                    <a:lnT w="12700" cmpd="sng">
                      <a:noFill/>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kumimoji="0" lang="en-US" sz="1200" b="0" i="0" u="none" strike="noStrike" kern="0" cap="none" spc="0" normalizeH="0" baseline="0">
                          <a:ln>
                            <a:noFill/>
                          </a:ln>
                          <a:solidFill>
                            <a:schemeClr val="tx1"/>
                          </a:solidFill>
                          <a:effectLst/>
                          <a:uLnTx/>
                          <a:uFillTx/>
                          <a:latin typeface="+mj-lt"/>
                          <a:ea typeface="+mn-ea"/>
                          <a:cs typeface="Segoe UI" panose="020B0502040204020203" pitchFamily="34" charset="0"/>
                        </a:rPr>
                        <a:t>Purpose</a:t>
                      </a:r>
                    </a:p>
                  </a:txBody>
                  <a:tcPr marL="93260" marR="93260" marT="46630" marB="4663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277103">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Login </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Initializes connection to vCenter/</a:t>
                      </a:r>
                      <a:r>
                        <a:rPr kumimoji="0" lang="en-US" sz="1100" b="0" i="0" u="none" strike="noStrike" kern="0" cap="none" spc="0" normalizeH="0" baseline="0" err="1">
                          <a:ln>
                            <a:noFill/>
                          </a:ln>
                          <a:solidFill>
                            <a:prstClr val="black"/>
                          </a:solidFill>
                          <a:effectLst/>
                          <a:uLnTx/>
                          <a:uFillTx/>
                          <a:latin typeface="+mn-lt"/>
                          <a:ea typeface="+mn-ea"/>
                          <a:cs typeface="Segoe UI" panose="020B0502040204020203" pitchFamily="34" charset="0"/>
                        </a:rPr>
                        <a:t>ESXi</a:t>
                      </a:r>
                      <a:endPar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endParaRPr>
                    </a:p>
                  </a:txBody>
                  <a:tcPr marL="69945" marR="69945" marT="0" marB="0" anchor="ctr">
                    <a:lnL>
                      <a:noFill/>
                    </a:lnL>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251672">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RetrieveServiceContent                 </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Initializes vSphere management client</a:t>
                      </a:r>
                    </a:p>
                  </a:txBody>
                  <a:tcPr marL="69945" marR="69945" marT="0" marB="0" anchor="ctr">
                    <a:lnL>
                      <a:noFill/>
                    </a:lnL>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065900"/>
                  </a:ext>
                </a:extLst>
              </a:tr>
              <a:tr h="251672">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RetrievePropertiesEx</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Retrieve a list of properties specified by the property filter spec.</a:t>
                      </a:r>
                    </a:p>
                  </a:txBody>
                  <a:tcPr marL="69945" marR="69945" marT="0" marB="0" anchor="ctr">
                    <a:lnL>
                      <a:noFill/>
                    </a:lnL>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8627381"/>
                  </a:ext>
                </a:extLst>
              </a:tr>
              <a:tr h="259883">
                <a:tc>
                  <a:txBody>
                    <a:bodyPr/>
                    <a:lstStyle/>
                    <a:p>
                      <a:pPr marL="0" marR="0">
                        <a:lnSpc>
                          <a:spcPct val="107000"/>
                        </a:lnSpc>
                        <a:spcBef>
                          <a:spcPts val="0"/>
                        </a:spcBef>
                        <a:spcAft>
                          <a:spcPts val="0"/>
                        </a:spcAft>
                      </a:pPr>
                      <a:r>
                        <a:rPr kumimoji="0" lang="en-US" sz="1100" b="0" i="0" u="none" strike="noStrike" kern="0" cap="none" spc="0" normalizeH="0" baseline="0" err="1">
                          <a:ln>
                            <a:noFill/>
                          </a:ln>
                          <a:solidFill>
                            <a:prstClr val="black"/>
                          </a:solidFill>
                          <a:effectLst/>
                          <a:uLnTx/>
                          <a:uFillTx/>
                          <a:latin typeface="+mn-lt"/>
                          <a:ea typeface="+mn-ea"/>
                          <a:cs typeface="Segoe UI" panose="020B0502040204020203" pitchFamily="34" charset="0"/>
                        </a:rPr>
                        <a:t>ContinueRetrievePropertiesEx</a:t>
                      </a:r>
                      <a:endPar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endParaRP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Retrieve a list of properties specified by the property filter spec.</a:t>
                      </a:r>
                    </a:p>
                  </a:txBody>
                  <a:tcPr marL="69945" marR="69945" marT="0" marB="0" anchor="ctr">
                    <a:lnL>
                      <a:noFill/>
                    </a:lnL>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855667"/>
                  </a:ext>
                </a:extLst>
              </a:tr>
              <a:tr h="251672">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QueryDvsConfigTarget</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Gets Distributed Virtual PortGroupInfo on vSphere /ESX host.</a:t>
                      </a:r>
                    </a:p>
                  </a:txBody>
                  <a:tcPr marL="69945" marR="69945" marT="0" marB="0" anchor="ctr">
                    <a:lnL>
                      <a:noFill/>
                    </a:lnL>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3102185"/>
                  </a:ext>
                </a:extLst>
              </a:tr>
              <a:tr h="251672">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CreateContainerView</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Get the entities from the vCenter</a:t>
                      </a:r>
                    </a:p>
                  </a:txBody>
                  <a:tcPr marL="69945" marR="69945" marT="0" marB="0" anchor="ctr">
                    <a:lnL>
                      <a:noFill/>
                    </a:lnL>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88755065"/>
                  </a:ext>
                </a:extLst>
              </a:tr>
              <a:tr h="251672">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QueryPerfCounterByLevel</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Get counter information for given levels for vCenter server</a:t>
                      </a:r>
                    </a:p>
                  </a:txBody>
                  <a:tcPr marL="69945" marR="69945" marT="0" marB="0" anchor="ctr">
                    <a:lnL>
                      <a:noFill/>
                    </a:lnL>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8641469"/>
                  </a:ext>
                </a:extLst>
              </a:tr>
              <a:tr h="238995">
                <a:tc>
                  <a:txBody>
                    <a:bodyPr/>
                    <a:lstStyle/>
                    <a:p>
                      <a:pPr marL="0" marR="0">
                        <a:lnSpc>
                          <a:spcPct val="107000"/>
                        </a:lnSpc>
                        <a:spcBef>
                          <a:spcPts val="0"/>
                        </a:spcBef>
                        <a:spcAft>
                          <a:spcPts val="0"/>
                        </a:spcAft>
                      </a:pPr>
                      <a:r>
                        <a:rPr kumimoji="0" lang="en-US" sz="1100" b="0" i="0" u="none" strike="noStrike" kern="0" cap="none" spc="0" normalizeH="0" baseline="0" err="1">
                          <a:ln>
                            <a:noFill/>
                          </a:ln>
                          <a:solidFill>
                            <a:prstClr val="black"/>
                          </a:solidFill>
                          <a:effectLst/>
                          <a:uLnTx/>
                          <a:uFillTx/>
                          <a:latin typeface="+mn-lt"/>
                          <a:ea typeface="+mn-ea"/>
                          <a:cs typeface="Segoe UI" panose="020B0502040204020203" pitchFamily="34" charset="0"/>
                        </a:rPr>
                        <a:t>QueryPerf</a:t>
                      </a: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 </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Get Performance data points.</a:t>
                      </a:r>
                    </a:p>
                  </a:txBody>
                  <a:tcPr marL="69945" marR="69945" marT="0" marB="0" anchor="ctr">
                    <a:lnL>
                      <a:noFill/>
                    </a:lnL>
                    <a:lnR w="12700" cmpd="sng">
                      <a:noFill/>
                    </a:lnR>
                    <a:lnT w="9525"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956749"/>
                  </a:ext>
                </a:extLst>
              </a:tr>
            </a:tbl>
          </a:graphicData>
        </a:graphic>
      </p:graphicFrame>
      <p:grpSp>
        <p:nvGrpSpPr>
          <p:cNvPr id="20" name="Group 19">
            <a:extLst>
              <a:ext uri="{FF2B5EF4-FFF2-40B4-BE49-F238E27FC236}">
                <a16:creationId xmlns:a16="http://schemas.microsoft.com/office/drawing/2014/main" id="{62B3BB74-1AA7-7148-B5F7-D3365867F59C}"/>
              </a:ext>
            </a:extLst>
          </p:cNvPr>
          <p:cNvGrpSpPr/>
          <p:nvPr/>
        </p:nvGrpSpPr>
        <p:grpSpPr>
          <a:xfrm>
            <a:off x="2265020" y="2395304"/>
            <a:ext cx="3012586" cy="307008"/>
            <a:chOff x="2277061" y="2644461"/>
            <a:chExt cx="1796694" cy="286268"/>
          </a:xfrm>
        </p:grpSpPr>
        <p:cxnSp>
          <p:nvCxnSpPr>
            <p:cNvPr id="110" name="Straight Arrow Connector 109">
              <a:extLst>
                <a:ext uri="{FF2B5EF4-FFF2-40B4-BE49-F238E27FC236}">
                  <a16:creationId xmlns:a16="http://schemas.microsoft.com/office/drawing/2014/main" id="{1FA145A7-3BA2-1F46-9E3F-E0F80BF8354A}"/>
                </a:ext>
              </a:extLst>
            </p:cNvPr>
            <p:cNvCxnSpPr>
              <a:cxnSpLocks/>
            </p:cNvCxnSpPr>
            <p:nvPr/>
          </p:nvCxnSpPr>
          <p:spPr>
            <a:xfrm>
              <a:off x="2277061" y="2930729"/>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11" name="Straight Arrow Connector 110">
              <a:extLst>
                <a:ext uri="{FF2B5EF4-FFF2-40B4-BE49-F238E27FC236}">
                  <a16:creationId xmlns:a16="http://schemas.microsoft.com/office/drawing/2014/main" id="{B4D257ED-379B-394F-B9A0-9EFE19798370}"/>
                </a:ext>
              </a:extLst>
            </p:cNvPr>
            <p:cNvCxnSpPr>
              <a:cxnSpLocks/>
            </p:cNvCxnSpPr>
            <p:nvPr/>
          </p:nvCxnSpPr>
          <p:spPr>
            <a:xfrm flipH="1">
              <a:off x="2277061" y="2644461"/>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sp>
        <p:nvSpPr>
          <p:cNvPr id="112" name="TextBox 111">
            <a:extLst>
              <a:ext uri="{FF2B5EF4-FFF2-40B4-BE49-F238E27FC236}">
                <a16:creationId xmlns:a16="http://schemas.microsoft.com/office/drawing/2014/main" id="{17EDD419-25E1-8444-A933-C401B8A404B0}"/>
              </a:ext>
            </a:extLst>
          </p:cNvPr>
          <p:cNvSpPr txBox="1"/>
          <p:nvPr/>
        </p:nvSpPr>
        <p:spPr>
          <a:xfrm>
            <a:off x="2502093" y="2407827"/>
            <a:ext cx="1693138" cy="265009"/>
          </a:xfrm>
          <a:prstGeom prst="rect">
            <a:avLst/>
          </a:prstGeom>
          <a:noFill/>
        </p:spPr>
        <p:txBody>
          <a:bodyPr wrap="square" rtlCol="0">
            <a:spAutoFit/>
          </a:bodyPr>
          <a:lstStyle/>
          <a:p>
            <a:pPr defTabSz="932418">
              <a:defRPr/>
            </a:pPr>
            <a:r>
              <a:rPr lang="en-US" sz="1122" i="1" kern="0">
                <a:solidFill>
                  <a:schemeClr val="accent4"/>
                </a:solidFill>
                <a:latin typeface="Segoe UI"/>
              </a:rPr>
              <a:t>vSphere APIs, TCP 443</a:t>
            </a:r>
          </a:p>
        </p:txBody>
      </p:sp>
      <p:sp>
        <p:nvSpPr>
          <p:cNvPr id="19" name="Oval 18">
            <a:extLst>
              <a:ext uri="{FF2B5EF4-FFF2-40B4-BE49-F238E27FC236}">
                <a16:creationId xmlns:a16="http://schemas.microsoft.com/office/drawing/2014/main" id="{51C1C7EE-AF92-8542-A006-EFD71C4A07B4}"/>
              </a:ext>
            </a:extLst>
          </p:cNvPr>
          <p:cNvSpPr/>
          <p:nvPr/>
        </p:nvSpPr>
        <p:spPr bwMode="auto">
          <a:xfrm>
            <a:off x="2285837" y="2448872"/>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1</a:t>
            </a:r>
          </a:p>
        </p:txBody>
      </p:sp>
      <p:sp>
        <p:nvSpPr>
          <p:cNvPr id="123" name="Oval 122">
            <a:extLst>
              <a:ext uri="{FF2B5EF4-FFF2-40B4-BE49-F238E27FC236}">
                <a16:creationId xmlns:a16="http://schemas.microsoft.com/office/drawing/2014/main" id="{A8568B41-A75B-824C-86F1-1498C34DDB90}"/>
              </a:ext>
            </a:extLst>
          </p:cNvPr>
          <p:cNvSpPr/>
          <p:nvPr/>
        </p:nvSpPr>
        <p:spPr bwMode="auto">
          <a:xfrm>
            <a:off x="5638482" y="2976445"/>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2</a:t>
            </a:r>
          </a:p>
        </p:txBody>
      </p:sp>
      <p:sp>
        <p:nvSpPr>
          <p:cNvPr id="124" name="TextBox 123">
            <a:extLst>
              <a:ext uri="{FF2B5EF4-FFF2-40B4-BE49-F238E27FC236}">
                <a16:creationId xmlns:a16="http://schemas.microsoft.com/office/drawing/2014/main" id="{E9E246CC-6DAA-FA45-8180-F45EA85A7F76}"/>
              </a:ext>
            </a:extLst>
          </p:cNvPr>
          <p:cNvSpPr txBox="1"/>
          <p:nvPr/>
        </p:nvSpPr>
        <p:spPr>
          <a:xfrm>
            <a:off x="9289926" y="2944627"/>
            <a:ext cx="1741527" cy="265009"/>
          </a:xfrm>
          <a:prstGeom prst="rect">
            <a:avLst/>
          </a:prstGeom>
          <a:noFill/>
        </p:spPr>
        <p:txBody>
          <a:bodyPr wrap="square" rtlCol="0">
            <a:spAutoFit/>
          </a:bodyPr>
          <a:lstStyle/>
          <a:p>
            <a:pPr algn="ctr" defTabSz="932418">
              <a:defRPr/>
            </a:pPr>
            <a:r>
              <a:rPr lang="en-US" sz="1122" kern="0">
                <a:solidFill>
                  <a:prstClr val="black"/>
                </a:solidFill>
                <a:latin typeface="+mj-lt"/>
              </a:rPr>
              <a:t>Azure Migrate</a:t>
            </a:r>
          </a:p>
        </p:txBody>
      </p:sp>
      <p:grpSp>
        <p:nvGrpSpPr>
          <p:cNvPr id="130" name="Group 129">
            <a:extLst>
              <a:ext uri="{FF2B5EF4-FFF2-40B4-BE49-F238E27FC236}">
                <a16:creationId xmlns:a16="http://schemas.microsoft.com/office/drawing/2014/main" id="{9E3A8D6B-CE6A-5D47-B0AC-E99CC0AF2E83}"/>
              </a:ext>
            </a:extLst>
          </p:cNvPr>
          <p:cNvGrpSpPr/>
          <p:nvPr/>
        </p:nvGrpSpPr>
        <p:grpSpPr>
          <a:xfrm>
            <a:off x="6217587" y="2395307"/>
            <a:ext cx="3012586" cy="307006"/>
            <a:chOff x="2277061" y="2644463"/>
            <a:chExt cx="1796694" cy="286266"/>
          </a:xfrm>
        </p:grpSpPr>
        <p:cxnSp>
          <p:nvCxnSpPr>
            <p:cNvPr id="131" name="Straight Arrow Connector 130">
              <a:extLst>
                <a:ext uri="{FF2B5EF4-FFF2-40B4-BE49-F238E27FC236}">
                  <a16:creationId xmlns:a16="http://schemas.microsoft.com/office/drawing/2014/main" id="{28105B07-3C8E-1544-A41C-284E730C45B7}"/>
                </a:ext>
              </a:extLst>
            </p:cNvPr>
            <p:cNvCxnSpPr>
              <a:cxnSpLocks/>
            </p:cNvCxnSpPr>
            <p:nvPr/>
          </p:nvCxnSpPr>
          <p:spPr>
            <a:xfrm>
              <a:off x="2277061" y="2930729"/>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32" name="Straight Arrow Connector 131">
              <a:extLst>
                <a:ext uri="{FF2B5EF4-FFF2-40B4-BE49-F238E27FC236}">
                  <a16:creationId xmlns:a16="http://schemas.microsoft.com/office/drawing/2014/main" id="{B444440B-8CCB-3F45-AF62-4D268815F7D5}"/>
                </a:ext>
              </a:extLst>
            </p:cNvPr>
            <p:cNvCxnSpPr>
              <a:cxnSpLocks/>
            </p:cNvCxnSpPr>
            <p:nvPr/>
          </p:nvCxnSpPr>
          <p:spPr>
            <a:xfrm flipH="1">
              <a:off x="2277061" y="2644463"/>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sp>
        <p:nvSpPr>
          <p:cNvPr id="133" name="TextBox 132">
            <a:extLst>
              <a:ext uri="{FF2B5EF4-FFF2-40B4-BE49-F238E27FC236}">
                <a16:creationId xmlns:a16="http://schemas.microsoft.com/office/drawing/2014/main" id="{CB742047-F59B-1D48-B149-439CD32851B0}"/>
              </a:ext>
            </a:extLst>
          </p:cNvPr>
          <p:cNvSpPr txBox="1"/>
          <p:nvPr/>
        </p:nvSpPr>
        <p:spPr>
          <a:xfrm>
            <a:off x="7317693" y="2728929"/>
            <a:ext cx="1946415" cy="246221"/>
          </a:xfrm>
          <a:prstGeom prst="rect">
            <a:avLst/>
          </a:prstGeom>
          <a:noFill/>
        </p:spPr>
        <p:txBody>
          <a:bodyPr wrap="square" rtlCol="0">
            <a:spAutoFit/>
          </a:bodyPr>
          <a:lstStyle/>
          <a:p>
            <a:pPr algn="r" defTabSz="932418">
              <a:defRPr/>
            </a:pPr>
            <a:r>
              <a:rPr lang="en-US" sz="1000" i="1">
                <a:solidFill>
                  <a:schemeClr val="accent2"/>
                </a:solidFill>
                <a:latin typeface="Segoe UI"/>
              </a:rPr>
              <a:t>Performance data (20 secs)</a:t>
            </a:r>
          </a:p>
        </p:txBody>
      </p:sp>
      <p:sp>
        <p:nvSpPr>
          <p:cNvPr id="134" name="TextBox 133">
            <a:extLst>
              <a:ext uri="{FF2B5EF4-FFF2-40B4-BE49-F238E27FC236}">
                <a16:creationId xmlns:a16="http://schemas.microsoft.com/office/drawing/2014/main" id="{DBE111A8-6E63-1146-B471-E570750A17FD}"/>
              </a:ext>
            </a:extLst>
          </p:cNvPr>
          <p:cNvSpPr txBox="1"/>
          <p:nvPr/>
        </p:nvSpPr>
        <p:spPr>
          <a:xfrm>
            <a:off x="6920318" y="2111948"/>
            <a:ext cx="2343790" cy="246221"/>
          </a:xfrm>
          <a:prstGeom prst="rect">
            <a:avLst/>
          </a:prstGeom>
          <a:noFill/>
        </p:spPr>
        <p:txBody>
          <a:bodyPr wrap="square" rtlCol="0">
            <a:spAutoFit/>
          </a:bodyPr>
          <a:lstStyle/>
          <a:p>
            <a:pPr algn="r" defTabSz="932418">
              <a:defRPr/>
            </a:pPr>
            <a:r>
              <a:rPr lang="en-US" sz="1000" i="1">
                <a:solidFill>
                  <a:schemeClr val="accent2"/>
                </a:solidFill>
                <a:latin typeface="Segoe UI"/>
              </a:rPr>
              <a:t>Configuration data (30 mins)</a:t>
            </a:r>
          </a:p>
        </p:txBody>
      </p:sp>
      <p:sp>
        <p:nvSpPr>
          <p:cNvPr id="135" name="TextBox 134">
            <a:extLst>
              <a:ext uri="{FF2B5EF4-FFF2-40B4-BE49-F238E27FC236}">
                <a16:creationId xmlns:a16="http://schemas.microsoft.com/office/drawing/2014/main" id="{20416A1C-DC29-454F-9077-0211A5FA26B5}"/>
              </a:ext>
            </a:extLst>
          </p:cNvPr>
          <p:cNvSpPr txBox="1"/>
          <p:nvPr/>
        </p:nvSpPr>
        <p:spPr>
          <a:xfrm>
            <a:off x="7887938" y="2427118"/>
            <a:ext cx="1087863" cy="265009"/>
          </a:xfrm>
          <a:prstGeom prst="rect">
            <a:avLst/>
          </a:prstGeom>
          <a:noFill/>
        </p:spPr>
        <p:txBody>
          <a:bodyPr wrap="square" rtlCol="0">
            <a:spAutoFit/>
          </a:bodyPr>
          <a:lstStyle/>
          <a:p>
            <a:pPr algn="r" defTabSz="932418">
              <a:defRPr/>
            </a:pPr>
            <a:r>
              <a:rPr lang="en-US" sz="1122" i="1" kern="0">
                <a:solidFill>
                  <a:schemeClr val="accent4"/>
                </a:solidFill>
              </a:rPr>
              <a:t>HTTPS 443</a:t>
            </a:r>
          </a:p>
        </p:txBody>
      </p:sp>
      <p:sp>
        <p:nvSpPr>
          <p:cNvPr id="138" name="Oval 137">
            <a:extLst>
              <a:ext uri="{FF2B5EF4-FFF2-40B4-BE49-F238E27FC236}">
                <a16:creationId xmlns:a16="http://schemas.microsoft.com/office/drawing/2014/main" id="{9E2E47E5-12FB-4549-BBA9-B8061A41283F}"/>
              </a:ext>
            </a:extLst>
          </p:cNvPr>
          <p:cNvSpPr/>
          <p:nvPr/>
        </p:nvSpPr>
        <p:spPr bwMode="auto">
          <a:xfrm>
            <a:off x="9001270" y="2448872"/>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3</a:t>
            </a:r>
          </a:p>
        </p:txBody>
      </p:sp>
      <p:sp>
        <p:nvSpPr>
          <p:cNvPr id="139" name="TextBox 138">
            <a:extLst>
              <a:ext uri="{FF2B5EF4-FFF2-40B4-BE49-F238E27FC236}">
                <a16:creationId xmlns:a16="http://schemas.microsoft.com/office/drawing/2014/main" id="{E916AB78-961A-DB42-8E80-D2E19A57DB45}"/>
              </a:ext>
            </a:extLst>
          </p:cNvPr>
          <p:cNvSpPr txBox="1"/>
          <p:nvPr/>
        </p:nvSpPr>
        <p:spPr>
          <a:xfrm>
            <a:off x="2250204" y="2728929"/>
            <a:ext cx="1946415" cy="246221"/>
          </a:xfrm>
          <a:prstGeom prst="rect">
            <a:avLst/>
          </a:prstGeom>
          <a:noFill/>
        </p:spPr>
        <p:txBody>
          <a:bodyPr wrap="square" rtlCol="0">
            <a:spAutoFit/>
          </a:bodyPr>
          <a:lstStyle/>
          <a:p>
            <a:pPr defTabSz="932418">
              <a:defRPr/>
            </a:pPr>
            <a:r>
              <a:rPr lang="en-US" sz="1000" i="1">
                <a:solidFill>
                  <a:schemeClr val="accent2"/>
                </a:solidFill>
                <a:latin typeface="Segoe UI"/>
              </a:rPr>
              <a:t>Performance data (20 secs)</a:t>
            </a:r>
          </a:p>
        </p:txBody>
      </p:sp>
      <p:sp>
        <p:nvSpPr>
          <p:cNvPr id="140" name="TextBox 139">
            <a:extLst>
              <a:ext uri="{FF2B5EF4-FFF2-40B4-BE49-F238E27FC236}">
                <a16:creationId xmlns:a16="http://schemas.microsoft.com/office/drawing/2014/main" id="{5C2ED3C4-C9AC-814B-95D7-6D5191C18573}"/>
              </a:ext>
            </a:extLst>
          </p:cNvPr>
          <p:cNvSpPr txBox="1"/>
          <p:nvPr/>
        </p:nvSpPr>
        <p:spPr>
          <a:xfrm>
            <a:off x="2250204" y="2111948"/>
            <a:ext cx="2343790" cy="246221"/>
          </a:xfrm>
          <a:prstGeom prst="rect">
            <a:avLst/>
          </a:prstGeom>
          <a:noFill/>
        </p:spPr>
        <p:txBody>
          <a:bodyPr wrap="square" rtlCol="0">
            <a:spAutoFit/>
          </a:bodyPr>
          <a:lstStyle/>
          <a:p>
            <a:pPr defTabSz="932418">
              <a:defRPr/>
            </a:pPr>
            <a:r>
              <a:rPr lang="en-US" sz="1000" i="1">
                <a:solidFill>
                  <a:schemeClr val="accent2"/>
                </a:solidFill>
                <a:latin typeface="Segoe UI"/>
              </a:rPr>
              <a:t>Configuration data (30 mins)</a:t>
            </a:r>
          </a:p>
        </p:txBody>
      </p:sp>
      <p:sp>
        <p:nvSpPr>
          <p:cNvPr id="142" name="TextBox 141">
            <a:extLst>
              <a:ext uri="{FF2B5EF4-FFF2-40B4-BE49-F238E27FC236}">
                <a16:creationId xmlns:a16="http://schemas.microsoft.com/office/drawing/2014/main" id="{2C1B8E7B-E8DB-EE46-AF9F-3FADBA52382B}"/>
              </a:ext>
            </a:extLst>
          </p:cNvPr>
          <p:cNvSpPr txBox="1"/>
          <p:nvPr/>
        </p:nvSpPr>
        <p:spPr>
          <a:xfrm>
            <a:off x="746266" y="2944627"/>
            <a:ext cx="1736244" cy="292645"/>
          </a:xfrm>
          <a:prstGeom prst="rect">
            <a:avLst/>
          </a:prstGeom>
          <a:noFill/>
        </p:spPr>
        <p:txBody>
          <a:bodyPr wrap="square" rtlCol="0">
            <a:spAutoFit/>
          </a:bodyPr>
          <a:lstStyle/>
          <a:p>
            <a:pPr algn="ctr" defTabSz="932418">
              <a:defRPr/>
            </a:pPr>
            <a:r>
              <a:rPr lang="en-US" sz="1122" kern="0">
                <a:solidFill>
                  <a:prstClr val="black"/>
                </a:solidFill>
                <a:latin typeface="+mj-lt"/>
              </a:rPr>
              <a:t>vCenter Server</a:t>
            </a:r>
          </a:p>
        </p:txBody>
      </p:sp>
    </p:spTree>
    <p:extLst>
      <p:ext uri="{BB962C8B-B14F-4D97-AF65-F5344CB8AC3E}">
        <p14:creationId xmlns:p14="http://schemas.microsoft.com/office/powerpoint/2010/main" val="3602552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D85EA2A9-C08F-8A41-8C70-4DF9F00F259D}"/>
              </a:ext>
            </a:extLst>
          </p:cNvPr>
          <p:cNvSpPr/>
          <p:nvPr/>
        </p:nvSpPr>
        <p:spPr bwMode="auto">
          <a:xfrm>
            <a:off x="0" y="1"/>
            <a:ext cx="12436475" cy="363374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 Placeholder 11">
            <a:extLst>
              <a:ext uri="{FF2B5EF4-FFF2-40B4-BE49-F238E27FC236}">
                <a16:creationId xmlns:a16="http://schemas.microsoft.com/office/drawing/2014/main" id="{D911F238-0052-3C4E-8F62-9722F5460D30}"/>
              </a:ext>
            </a:extLst>
          </p:cNvPr>
          <p:cNvSpPr>
            <a:spLocks noGrp="1"/>
          </p:cNvSpPr>
          <p:nvPr>
            <p:ph type="body" sz="quarter" idx="10"/>
          </p:nvPr>
        </p:nvSpPr>
        <p:spPr>
          <a:xfrm>
            <a:off x="465138" y="898382"/>
            <a:ext cx="11887195" cy="492443"/>
          </a:xfrm>
        </p:spPr>
        <p:txBody>
          <a:bodyPr/>
          <a:lstStyle/>
          <a:p>
            <a:r>
              <a:rPr lang="en-US"/>
              <a:t>For Hyper-V VMs</a:t>
            </a:r>
          </a:p>
        </p:txBody>
      </p:sp>
      <p:sp>
        <p:nvSpPr>
          <p:cNvPr id="10" name="Title 9">
            <a:extLst>
              <a:ext uri="{FF2B5EF4-FFF2-40B4-BE49-F238E27FC236}">
                <a16:creationId xmlns:a16="http://schemas.microsoft.com/office/drawing/2014/main" id="{A1A65F6F-9626-C741-82B1-B68DA1C2AB4C}"/>
              </a:ext>
            </a:extLst>
          </p:cNvPr>
          <p:cNvSpPr>
            <a:spLocks noGrp="1"/>
          </p:cNvSpPr>
          <p:nvPr>
            <p:ph type="title"/>
          </p:nvPr>
        </p:nvSpPr>
        <p:spPr>
          <a:xfrm>
            <a:off x="465138" y="441332"/>
            <a:ext cx="11530584" cy="830020"/>
          </a:xfrm>
        </p:spPr>
        <p:txBody>
          <a:bodyPr/>
          <a:lstStyle/>
          <a:p>
            <a:r>
              <a:rPr lang="en-US"/>
              <a:t>Discovery: Architecture</a:t>
            </a:r>
          </a:p>
        </p:txBody>
      </p:sp>
      <p:grpSp>
        <p:nvGrpSpPr>
          <p:cNvPr id="74" name="Group 14">
            <a:extLst>
              <a:ext uri="{FF2B5EF4-FFF2-40B4-BE49-F238E27FC236}">
                <a16:creationId xmlns:a16="http://schemas.microsoft.com/office/drawing/2014/main" id="{9EEF0949-1DBB-D94B-A856-05305A0E9461}"/>
              </a:ext>
            </a:extLst>
          </p:cNvPr>
          <p:cNvGrpSpPr/>
          <p:nvPr/>
        </p:nvGrpSpPr>
        <p:grpSpPr>
          <a:xfrm>
            <a:off x="9440220" y="2036421"/>
            <a:ext cx="1266171" cy="1008968"/>
            <a:chOff x="6820486" y="2149436"/>
            <a:chExt cx="1228086" cy="1076484"/>
          </a:xfrm>
        </p:grpSpPr>
        <p:sp>
          <p:nvSpPr>
            <p:cNvPr id="77" name="Freeform 119">
              <a:extLst>
                <a:ext uri="{FF2B5EF4-FFF2-40B4-BE49-F238E27FC236}">
                  <a16:creationId xmlns:a16="http://schemas.microsoft.com/office/drawing/2014/main" id="{265025C2-2AA5-1E49-97EF-92C69727B6B3}"/>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pic>
          <p:nvPicPr>
            <p:cNvPr id="76" name="Graphic 6">
              <a:extLst>
                <a:ext uri="{FF2B5EF4-FFF2-40B4-BE49-F238E27FC236}">
                  <a16:creationId xmlns:a16="http://schemas.microsoft.com/office/drawing/2014/main" id="{3B2FF15F-5E23-D942-AE4C-A5237A3B1291}"/>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159863" y="2337211"/>
              <a:ext cx="888709" cy="888709"/>
            </a:xfrm>
            <a:prstGeom prst="rect">
              <a:avLst/>
            </a:prstGeom>
          </p:spPr>
        </p:pic>
      </p:grpSp>
      <p:grpSp>
        <p:nvGrpSpPr>
          <p:cNvPr id="21" name="Group 20">
            <a:extLst>
              <a:ext uri="{FF2B5EF4-FFF2-40B4-BE49-F238E27FC236}">
                <a16:creationId xmlns:a16="http://schemas.microsoft.com/office/drawing/2014/main" id="{E5D61728-D40A-0F4E-8193-D84E240D760A}"/>
              </a:ext>
            </a:extLst>
          </p:cNvPr>
          <p:cNvGrpSpPr/>
          <p:nvPr/>
        </p:nvGrpSpPr>
        <p:grpSpPr>
          <a:xfrm>
            <a:off x="11038832" y="2438842"/>
            <a:ext cx="750548" cy="750548"/>
            <a:chOff x="11056286" y="2231033"/>
            <a:chExt cx="886432" cy="886432"/>
          </a:xfrm>
        </p:grpSpPr>
        <p:sp>
          <p:nvSpPr>
            <p:cNvPr id="141" name="Oval 140">
              <a:extLst>
                <a:ext uri="{FF2B5EF4-FFF2-40B4-BE49-F238E27FC236}">
                  <a16:creationId xmlns:a16="http://schemas.microsoft.com/office/drawing/2014/main" id="{1DA672C5-772A-5643-9C02-BF6A29AE5310}"/>
                </a:ext>
              </a:extLst>
            </p:cNvPr>
            <p:cNvSpPr/>
            <p:nvPr/>
          </p:nvSpPr>
          <p:spPr bwMode="auto">
            <a:xfrm>
              <a:off x="11056286" y="2231033"/>
              <a:ext cx="886432" cy="886432"/>
            </a:xfrm>
            <a:prstGeom prst="ellipse">
              <a:avLst/>
            </a:prstGeom>
            <a:solidFill>
              <a:schemeClr val="bg1"/>
            </a:solidFill>
            <a:ln w="0">
              <a:noFill/>
              <a:prstDash val="solid"/>
              <a:round/>
              <a:headEnd/>
              <a:tailEnd/>
            </a:ln>
            <a:effectLst>
              <a:outerShdw blurRad="203200" sx="102000" sy="102000" algn="ctr" rotWithShape="0">
                <a:prstClr val="black">
                  <a:alpha val="23000"/>
                </a:prstClr>
              </a:outerShdw>
            </a:effectLst>
          </p:spPr>
          <p:txBody>
            <a:bodyPr vert="horz" wrap="square" lIns="93247" tIns="46623" rIns="93247" bIns="46623" numCol="1" anchor="t" anchorCtr="0" compatLnSpc="1">
              <a:prstTxWarp prst="textNoShape">
                <a:avLst/>
              </a:prstTxWarp>
            </a:bodyPr>
            <a:lstStyle/>
            <a:p>
              <a:pPr defTabSz="932384"/>
              <a:endParaRPr lang="en-US" err="1">
                <a:solidFill>
                  <a:srgbClr val="1A1A1A"/>
                </a:solidFill>
                <a:latin typeface="Segoe UI"/>
              </a:endParaRPr>
            </a:p>
          </p:txBody>
        </p:sp>
        <p:pic>
          <p:nvPicPr>
            <p:cNvPr id="102" name="Graphic 101">
              <a:extLst>
                <a:ext uri="{FF2B5EF4-FFF2-40B4-BE49-F238E27FC236}">
                  <a16:creationId xmlns:a16="http://schemas.microsoft.com/office/drawing/2014/main" id="{5DB613B0-9F6D-CA41-96A0-86C6AD952416}"/>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20574" y="2450245"/>
              <a:ext cx="470230" cy="470230"/>
            </a:xfrm>
            <a:prstGeom prst="rect">
              <a:avLst/>
            </a:prstGeom>
          </p:spPr>
        </p:pic>
      </p:grpSp>
      <p:sp>
        <p:nvSpPr>
          <p:cNvPr id="103" name="TextBox 102">
            <a:extLst>
              <a:ext uri="{FF2B5EF4-FFF2-40B4-BE49-F238E27FC236}">
                <a16:creationId xmlns:a16="http://schemas.microsoft.com/office/drawing/2014/main" id="{461EA6BD-BE6B-4A42-94DC-46F804C1843B}"/>
              </a:ext>
            </a:extLst>
          </p:cNvPr>
          <p:cNvSpPr txBox="1"/>
          <p:nvPr/>
        </p:nvSpPr>
        <p:spPr>
          <a:xfrm>
            <a:off x="10801416" y="1929471"/>
            <a:ext cx="1225380" cy="437684"/>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r>
              <a:rPr lang="en-US"/>
              <a:t>Discovered</a:t>
            </a:r>
            <a:br>
              <a:rPr lang="en-US"/>
            </a:br>
            <a:r>
              <a:rPr lang="en-US"/>
              <a:t>servers</a:t>
            </a:r>
          </a:p>
        </p:txBody>
      </p:sp>
      <p:grpSp>
        <p:nvGrpSpPr>
          <p:cNvPr id="16" name="Group 15">
            <a:extLst>
              <a:ext uri="{FF2B5EF4-FFF2-40B4-BE49-F238E27FC236}">
                <a16:creationId xmlns:a16="http://schemas.microsoft.com/office/drawing/2014/main" id="{9819BDD2-63E2-964A-A284-0B198405ED13}"/>
              </a:ext>
            </a:extLst>
          </p:cNvPr>
          <p:cNvGrpSpPr/>
          <p:nvPr/>
        </p:nvGrpSpPr>
        <p:grpSpPr>
          <a:xfrm>
            <a:off x="5418629" y="2287099"/>
            <a:ext cx="639578" cy="589642"/>
            <a:chOff x="2561731" y="4829061"/>
            <a:chExt cx="639578" cy="589642"/>
          </a:xfrm>
        </p:grpSpPr>
        <p:sp>
          <p:nvSpPr>
            <p:cNvPr id="106" name="Freeform 5">
              <a:extLst>
                <a:ext uri="{FF2B5EF4-FFF2-40B4-BE49-F238E27FC236}">
                  <a16:creationId xmlns:a16="http://schemas.microsoft.com/office/drawing/2014/main" id="{F0ABAFE5-B26A-3042-99DF-B05F2CD04FB9}"/>
                </a:ext>
              </a:extLst>
            </p:cNvPr>
            <p:cNvSpPr>
              <a:spLocks/>
            </p:cNvSpPr>
            <p:nvPr/>
          </p:nvSpPr>
          <p:spPr bwMode="auto">
            <a:xfrm>
              <a:off x="2561731" y="4829061"/>
              <a:ext cx="639578" cy="58964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105" name="Picture 104">
              <a:extLst>
                <a:ext uri="{FF2B5EF4-FFF2-40B4-BE49-F238E27FC236}">
                  <a16:creationId xmlns:a16="http://schemas.microsoft.com/office/drawing/2014/main" id="{7867C624-F015-5741-83F2-E38197E7FAB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584340" y="4847847"/>
              <a:ext cx="594360" cy="428710"/>
            </a:xfrm>
            <a:prstGeom prst="rect">
              <a:avLst/>
            </a:prstGeom>
          </p:spPr>
        </p:pic>
      </p:grpSp>
      <p:sp>
        <p:nvSpPr>
          <p:cNvPr id="107" name="TextBox 106">
            <a:extLst>
              <a:ext uri="{FF2B5EF4-FFF2-40B4-BE49-F238E27FC236}">
                <a16:creationId xmlns:a16="http://schemas.microsoft.com/office/drawing/2014/main" id="{D05A7CCD-0D38-AC4A-BE0A-C5B119691632}"/>
              </a:ext>
            </a:extLst>
          </p:cNvPr>
          <p:cNvSpPr txBox="1"/>
          <p:nvPr/>
        </p:nvSpPr>
        <p:spPr>
          <a:xfrm>
            <a:off x="4867655" y="1788115"/>
            <a:ext cx="1741527" cy="437684"/>
          </a:xfrm>
          <a:prstGeom prst="rect">
            <a:avLst/>
          </a:prstGeom>
          <a:noFill/>
        </p:spPr>
        <p:txBody>
          <a:bodyPr wrap="square" rtlCol="0">
            <a:spAutoFit/>
          </a:bodyPr>
          <a:lstStyle/>
          <a:p>
            <a:pPr algn="ctr" defTabSz="932418">
              <a:defRPr/>
            </a:pPr>
            <a:r>
              <a:rPr lang="en-US" sz="1122" kern="0">
                <a:solidFill>
                  <a:prstClr val="black"/>
                </a:solidFill>
                <a:latin typeface="+mj-lt"/>
              </a:rPr>
              <a:t>Azure Migrate appliance for Hyper-V</a:t>
            </a:r>
          </a:p>
        </p:txBody>
      </p:sp>
      <p:grpSp>
        <p:nvGrpSpPr>
          <p:cNvPr id="20" name="Group 19">
            <a:extLst>
              <a:ext uri="{FF2B5EF4-FFF2-40B4-BE49-F238E27FC236}">
                <a16:creationId xmlns:a16="http://schemas.microsoft.com/office/drawing/2014/main" id="{62B3BB74-1AA7-7148-B5F7-D3365867F59C}"/>
              </a:ext>
            </a:extLst>
          </p:cNvPr>
          <p:cNvGrpSpPr/>
          <p:nvPr/>
        </p:nvGrpSpPr>
        <p:grpSpPr>
          <a:xfrm>
            <a:off x="2265020" y="2395304"/>
            <a:ext cx="3012586" cy="307008"/>
            <a:chOff x="2277061" y="2644461"/>
            <a:chExt cx="1796694" cy="286268"/>
          </a:xfrm>
        </p:grpSpPr>
        <p:cxnSp>
          <p:nvCxnSpPr>
            <p:cNvPr id="110" name="Straight Arrow Connector 109">
              <a:extLst>
                <a:ext uri="{FF2B5EF4-FFF2-40B4-BE49-F238E27FC236}">
                  <a16:creationId xmlns:a16="http://schemas.microsoft.com/office/drawing/2014/main" id="{1FA145A7-3BA2-1F46-9E3F-E0F80BF8354A}"/>
                </a:ext>
              </a:extLst>
            </p:cNvPr>
            <p:cNvCxnSpPr>
              <a:cxnSpLocks/>
            </p:cNvCxnSpPr>
            <p:nvPr/>
          </p:nvCxnSpPr>
          <p:spPr>
            <a:xfrm>
              <a:off x="2277061" y="2930729"/>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11" name="Straight Arrow Connector 110">
              <a:extLst>
                <a:ext uri="{FF2B5EF4-FFF2-40B4-BE49-F238E27FC236}">
                  <a16:creationId xmlns:a16="http://schemas.microsoft.com/office/drawing/2014/main" id="{B4D257ED-379B-394F-B9A0-9EFE19798370}"/>
                </a:ext>
              </a:extLst>
            </p:cNvPr>
            <p:cNvCxnSpPr>
              <a:cxnSpLocks/>
            </p:cNvCxnSpPr>
            <p:nvPr/>
          </p:nvCxnSpPr>
          <p:spPr>
            <a:xfrm flipH="1">
              <a:off x="2277061" y="2644461"/>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sp>
        <p:nvSpPr>
          <p:cNvPr id="112" name="TextBox 111">
            <a:extLst>
              <a:ext uri="{FF2B5EF4-FFF2-40B4-BE49-F238E27FC236}">
                <a16:creationId xmlns:a16="http://schemas.microsoft.com/office/drawing/2014/main" id="{17EDD419-25E1-8444-A933-C401B8A404B0}"/>
              </a:ext>
            </a:extLst>
          </p:cNvPr>
          <p:cNvSpPr txBox="1"/>
          <p:nvPr/>
        </p:nvSpPr>
        <p:spPr>
          <a:xfrm>
            <a:off x="2502093" y="2407827"/>
            <a:ext cx="1693138" cy="265009"/>
          </a:xfrm>
          <a:prstGeom prst="rect">
            <a:avLst/>
          </a:prstGeom>
          <a:noFill/>
        </p:spPr>
        <p:txBody>
          <a:bodyPr wrap="square" rtlCol="0">
            <a:spAutoFit/>
          </a:bodyPr>
          <a:lstStyle/>
          <a:p>
            <a:pPr defTabSz="932418">
              <a:defRPr/>
            </a:pPr>
            <a:r>
              <a:rPr lang="en-US" sz="1122" i="1" kern="0" err="1">
                <a:solidFill>
                  <a:schemeClr val="accent4"/>
                </a:solidFill>
              </a:rPr>
              <a:t>WinRM</a:t>
            </a:r>
            <a:r>
              <a:rPr lang="en-US" sz="1122" i="1" kern="0">
                <a:solidFill>
                  <a:schemeClr val="accent4"/>
                </a:solidFill>
              </a:rPr>
              <a:t> 5985</a:t>
            </a:r>
          </a:p>
        </p:txBody>
      </p:sp>
      <p:sp>
        <p:nvSpPr>
          <p:cNvPr id="19" name="Oval 18">
            <a:extLst>
              <a:ext uri="{FF2B5EF4-FFF2-40B4-BE49-F238E27FC236}">
                <a16:creationId xmlns:a16="http://schemas.microsoft.com/office/drawing/2014/main" id="{51C1C7EE-AF92-8542-A006-EFD71C4A07B4}"/>
              </a:ext>
            </a:extLst>
          </p:cNvPr>
          <p:cNvSpPr/>
          <p:nvPr/>
        </p:nvSpPr>
        <p:spPr bwMode="auto">
          <a:xfrm>
            <a:off x="2285837" y="2448872"/>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1</a:t>
            </a:r>
          </a:p>
        </p:txBody>
      </p:sp>
      <p:sp>
        <p:nvSpPr>
          <p:cNvPr id="123" name="Oval 122">
            <a:extLst>
              <a:ext uri="{FF2B5EF4-FFF2-40B4-BE49-F238E27FC236}">
                <a16:creationId xmlns:a16="http://schemas.microsoft.com/office/drawing/2014/main" id="{A8568B41-A75B-824C-86F1-1498C34DDB90}"/>
              </a:ext>
            </a:extLst>
          </p:cNvPr>
          <p:cNvSpPr/>
          <p:nvPr/>
        </p:nvSpPr>
        <p:spPr bwMode="auto">
          <a:xfrm>
            <a:off x="5638482" y="2976445"/>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2</a:t>
            </a:r>
          </a:p>
        </p:txBody>
      </p:sp>
      <p:sp>
        <p:nvSpPr>
          <p:cNvPr id="124" name="TextBox 123">
            <a:extLst>
              <a:ext uri="{FF2B5EF4-FFF2-40B4-BE49-F238E27FC236}">
                <a16:creationId xmlns:a16="http://schemas.microsoft.com/office/drawing/2014/main" id="{E9E246CC-6DAA-FA45-8180-F45EA85A7F76}"/>
              </a:ext>
            </a:extLst>
          </p:cNvPr>
          <p:cNvSpPr txBox="1"/>
          <p:nvPr/>
        </p:nvSpPr>
        <p:spPr>
          <a:xfrm>
            <a:off x="9289926" y="2944627"/>
            <a:ext cx="1741527" cy="265009"/>
          </a:xfrm>
          <a:prstGeom prst="rect">
            <a:avLst/>
          </a:prstGeom>
          <a:noFill/>
        </p:spPr>
        <p:txBody>
          <a:bodyPr wrap="square" rtlCol="0">
            <a:spAutoFit/>
          </a:bodyPr>
          <a:lstStyle/>
          <a:p>
            <a:pPr algn="ctr" defTabSz="932418">
              <a:defRPr/>
            </a:pPr>
            <a:r>
              <a:rPr lang="en-US" sz="1122" kern="0">
                <a:solidFill>
                  <a:prstClr val="black"/>
                </a:solidFill>
                <a:latin typeface="+mj-lt"/>
              </a:rPr>
              <a:t>Azure Migrate</a:t>
            </a:r>
          </a:p>
        </p:txBody>
      </p:sp>
      <p:grpSp>
        <p:nvGrpSpPr>
          <p:cNvPr id="130" name="Group 129">
            <a:extLst>
              <a:ext uri="{FF2B5EF4-FFF2-40B4-BE49-F238E27FC236}">
                <a16:creationId xmlns:a16="http://schemas.microsoft.com/office/drawing/2014/main" id="{9E3A8D6B-CE6A-5D47-B0AC-E99CC0AF2E83}"/>
              </a:ext>
            </a:extLst>
          </p:cNvPr>
          <p:cNvGrpSpPr/>
          <p:nvPr/>
        </p:nvGrpSpPr>
        <p:grpSpPr>
          <a:xfrm>
            <a:off x="6217587" y="2395307"/>
            <a:ext cx="3012586" cy="307006"/>
            <a:chOff x="2277061" y="2644463"/>
            <a:chExt cx="1796694" cy="286266"/>
          </a:xfrm>
        </p:grpSpPr>
        <p:cxnSp>
          <p:nvCxnSpPr>
            <p:cNvPr id="131" name="Straight Arrow Connector 130">
              <a:extLst>
                <a:ext uri="{FF2B5EF4-FFF2-40B4-BE49-F238E27FC236}">
                  <a16:creationId xmlns:a16="http://schemas.microsoft.com/office/drawing/2014/main" id="{28105B07-3C8E-1544-A41C-284E730C45B7}"/>
                </a:ext>
              </a:extLst>
            </p:cNvPr>
            <p:cNvCxnSpPr>
              <a:cxnSpLocks/>
            </p:cNvCxnSpPr>
            <p:nvPr/>
          </p:nvCxnSpPr>
          <p:spPr>
            <a:xfrm>
              <a:off x="2277061" y="2930729"/>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32" name="Straight Arrow Connector 131">
              <a:extLst>
                <a:ext uri="{FF2B5EF4-FFF2-40B4-BE49-F238E27FC236}">
                  <a16:creationId xmlns:a16="http://schemas.microsoft.com/office/drawing/2014/main" id="{B444440B-8CCB-3F45-AF62-4D268815F7D5}"/>
                </a:ext>
              </a:extLst>
            </p:cNvPr>
            <p:cNvCxnSpPr>
              <a:cxnSpLocks/>
            </p:cNvCxnSpPr>
            <p:nvPr/>
          </p:nvCxnSpPr>
          <p:spPr>
            <a:xfrm flipH="1">
              <a:off x="2277061" y="2644463"/>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sp>
        <p:nvSpPr>
          <p:cNvPr id="133" name="TextBox 132">
            <a:extLst>
              <a:ext uri="{FF2B5EF4-FFF2-40B4-BE49-F238E27FC236}">
                <a16:creationId xmlns:a16="http://schemas.microsoft.com/office/drawing/2014/main" id="{CB742047-F59B-1D48-B149-439CD32851B0}"/>
              </a:ext>
            </a:extLst>
          </p:cNvPr>
          <p:cNvSpPr txBox="1"/>
          <p:nvPr/>
        </p:nvSpPr>
        <p:spPr>
          <a:xfrm>
            <a:off x="7317693" y="2728929"/>
            <a:ext cx="1946415" cy="246221"/>
          </a:xfrm>
          <a:prstGeom prst="rect">
            <a:avLst/>
          </a:prstGeom>
          <a:noFill/>
        </p:spPr>
        <p:txBody>
          <a:bodyPr wrap="square" rtlCol="0">
            <a:spAutoFit/>
          </a:bodyPr>
          <a:lstStyle/>
          <a:p>
            <a:pPr algn="r" defTabSz="932418">
              <a:defRPr/>
            </a:pPr>
            <a:r>
              <a:rPr lang="en-US" sz="1000" i="1">
                <a:solidFill>
                  <a:schemeClr val="accent2"/>
                </a:solidFill>
                <a:latin typeface="Segoe UI"/>
              </a:rPr>
              <a:t>Performance data (20 secs)</a:t>
            </a:r>
          </a:p>
        </p:txBody>
      </p:sp>
      <p:sp>
        <p:nvSpPr>
          <p:cNvPr id="134" name="TextBox 133">
            <a:extLst>
              <a:ext uri="{FF2B5EF4-FFF2-40B4-BE49-F238E27FC236}">
                <a16:creationId xmlns:a16="http://schemas.microsoft.com/office/drawing/2014/main" id="{DBE111A8-6E63-1146-B471-E570750A17FD}"/>
              </a:ext>
            </a:extLst>
          </p:cNvPr>
          <p:cNvSpPr txBox="1"/>
          <p:nvPr/>
        </p:nvSpPr>
        <p:spPr>
          <a:xfrm>
            <a:off x="6920318" y="2111948"/>
            <a:ext cx="2343790" cy="246221"/>
          </a:xfrm>
          <a:prstGeom prst="rect">
            <a:avLst/>
          </a:prstGeom>
          <a:noFill/>
        </p:spPr>
        <p:txBody>
          <a:bodyPr wrap="square" rtlCol="0">
            <a:spAutoFit/>
          </a:bodyPr>
          <a:lstStyle/>
          <a:p>
            <a:pPr algn="r" defTabSz="932418">
              <a:defRPr/>
            </a:pPr>
            <a:r>
              <a:rPr lang="en-US" sz="1000" i="1">
                <a:solidFill>
                  <a:schemeClr val="accent2"/>
                </a:solidFill>
                <a:latin typeface="Segoe UI"/>
              </a:rPr>
              <a:t>Configuration data (30 mins)</a:t>
            </a:r>
          </a:p>
        </p:txBody>
      </p:sp>
      <p:sp>
        <p:nvSpPr>
          <p:cNvPr id="135" name="TextBox 134">
            <a:extLst>
              <a:ext uri="{FF2B5EF4-FFF2-40B4-BE49-F238E27FC236}">
                <a16:creationId xmlns:a16="http://schemas.microsoft.com/office/drawing/2014/main" id="{20416A1C-DC29-454F-9077-0211A5FA26B5}"/>
              </a:ext>
            </a:extLst>
          </p:cNvPr>
          <p:cNvSpPr txBox="1"/>
          <p:nvPr/>
        </p:nvSpPr>
        <p:spPr>
          <a:xfrm>
            <a:off x="7887938" y="2427118"/>
            <a:ext cx="1087863" cy="265009"/>
          </a:xfrm>
          <a:prstGeom prst="rect">
            <a:avLst/>
          </a:prstGeom>
          <a:noFill/>
        </p:spPr>
        <p:txBody>
          <a:bodyPr wrap="square" rtlCol="0">
            <a:spAutoFit/>
          </a:bodyPr>
          <a:lstStyle/>
          <a:p>
            <a:pPr algn="r" defTabSz="932418">
              <a:defRPr/>
            </a:pPr>
            <a:r>
              <a:rPr lang="en-US" sz="1122" i="1" kern="0">
                <a:solidFill>
                  <a:schemeClr val="accent4"/>
                </a:solidFill>
              </a:rPr>
              <a:t>HTTPS 443</a:t>
            </a:r>
          </a:p>
        </p:txBody>
      </p:sp>
      <p:sp>
        <p:nvSpPr>
          <p:cNvPr id="138" name="Oval 137">
            <a:extLst>
              <a:ext uri="{FF2B5EF4-FFF2-40B4-BE49-F238E27FC236}">
                <a16:creationId xmlns:a16="http://schemas.microsoft.com/office/drawing/2014/main" id="{9E2E47E5-12FB-4549-BBA9-B8061A41283F}"/>
              </a:ext>
            </a:extLst>
          </p:cNvPr>
          <p:cNvSpPr/>
          <p:nvPr/>
        </p:nvSpPr>
        <p:spPr bwMode="auto">
          <a:xfrm>
            <a:off x="9001270" y="2448872"/>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3</a:t>
            </a:r>
          </a:p>
        </p:txBody>
      </p:sp>
      <p:sp>
        <p:nvSpPr>
          <p:cNvPr id="139" name="TextBox 138">
            <a:extLst>
              <a:ext uri="{FF2B5EF4-FFF2-40B4-BE49-F238E27FC236}">
                <a16:creationId xmlns:a16="http://schemas.microsoft.com/office/drawing/2014/main" id="{E916AB78-961A-DB42-8E80-D2E19A57DB45}"/>
              </a:ext>
            </a:extLst>
          </p:cNvPr>
          <p:cNvSpPr txBox="1"/>
          <p:nvPr/>
        </p:nvSpPr>
        <p:spPr>
          <a:xfrm>
            <a:off x="2250204" y="2728929"/>
            <a:ext cx="1946415" cy="246221"/>
          </a:xfrm>
          <a:prstGeom prst="rect">
            <a:avLst/>
          </a:prstGeom>
          <a:noFill/>
        </p:spPr>
        <p:txBody>
          <a:bodyPr wrap="square" rtlCol="0">
            <a:spAutoFit/>
          </a:bodyPr>
          <a:lstStyle/>
          <a:p>
            <a:pPr defTabSz="932418">
              <a:defRPr/>
            </a:pPr>
            <a:r>
              <a:rPr lang="en-US" sz="1000" i="1">
                <a:solidFill>
                  <a:schemeClr val="accent2"/>
                </a:solidFill>
                <a:latin typeface="Segoe UI"/>
              </a:rPr>
              <a:t>Performance data (20 secs)</a:t>
            </a:r>
          </a:p>
        </p:txBody>
      </p:sp>
      <p:sp>
        <p:nvSpPr>
          <p:cNvPr id="140" name="TextBox 139">
            <a:extLst>
              <a:ext uri="{FF2B5EF4-FFF2-40B4-BE49-F238E27FC236}">
                <a16:creationId xmlns:a16="http://schemas.microsoft.com/office/drawing/2014/main" id="{5C2ED3C4-C9AC-814B-95D7-6D5191C18573}"/>
              </a:ext>
            </a:extLst>
          </p:cNvPr>
          <p:cNvSpPr txBox="1"/>
          <p:nvPr/>
        </p:nvSpPr>
        <p:spPr>
          <a:xfrm>
            <a:off x="2250204" y="2111948"/>
            <a:ext cx="2343790" cy="246221"/>
          </a:xfrm>
          <a:prstGeom prst="rect">
            <a:avLst/>
          </a:prstGeom>
          <a:noFill/>
        </p:spPr>
        <p:txBody>
          <a:bodyPr wrap="square" rtlCol="0">
            <a:spAutoFit/>
          </a:bodyPr>
          <a:lstStyle/>
          <a:p>
            <a:pPr defTabSz="932418">
              <a:defRPr/>
            </a:pPr>
            <a:r>
              <a:rPr lang="en-US" sz="1000" i="1">
                <a:solidFill>
                  <a:schemeClr val="accent2"/>
                </a:solidFill>
                <a:latin typeface="Segoe UI"/>
              </a:rPr>
              <a:t>Configuration data (30 mins)</a:t>
            </a:r>
          </a:p>
        </p:txBody>
      </p:sp>
      <p:sp>
        <p:nvSpPr>
          <p:cNvPr id="142" name="TextBox 141">
            <a:extLst>
              <a:ext uri="{FF2B5EF4-FFF2-40B4-BE49-F238E27FC236}">
                <a16:creationId xmlns:a16="http://schemas.microsoft.com/office/drawing/2014/main" id="{2C1B8E7B-E8DB-EE46-AF9F-3FADBA52382B}"/>
              </a:ext>
            </a:extLst>
          </p:cNvPr>
          <p:cNvSpPr txBox="1"/>
          <p:nvPr/>
        </p:nvSpPr>
        <p:spPr>
          <a:xfrm>
            <a:off x="629019" y="2944627"/>
            <a:ext cx="1736244" cy="265009"/>
          </a:xfrm>
          <a:prstGeom prst="rect">
            <a:avLst/>
          </a:prstGeom>
          <a:noFill/>
        </p:spPr>
        <p:txBody>
          <a:bodyPr wrap="square" rtlCol="0">
            <a:spAutoFit/>
          </a:bodyPr>
          <a:lstStyle/>
          <a:p>
            <a:pPr algn="ctr" defTabSz="932418">
              <a:defRPr/>
            </a:pPr>
            <a:r>
              <a:rPr lang="en-US" sz="1122" kern="0">
                <a:solidFill>
                  <a:prstClr val="black"/>
                </a:solidFill>
                <a:latin typeface="+mj-lt"/>
              </a:rPr>
              <a:t>Hyper-V hosts</a:t>
            </a:r>
          </a:p>
        </p:txBody>
      </p:sp>
      <p:grpSp>
        <p:nvGrpSpPr>
          <p:cNvPr id="2" name="Group 1">
            <a:extLst>
              <a:ext uri="{FF2B5EF4-FFF2-40B4-BE49-F238E27FC236}">
                <a16:creationId xmlns:a16="http://schemas.microsoft.com/office/drawing/2014/main" id="{6EEA0990-0FDA-DA40-8668-95CF42849D8B}"/>
              </a:ext>
            </a:extLst>
          </p:cNvPr>
          <p:cNvGrpSpPr/>
          <p:nvPr/>
        </p:nvGrpSpPr>
        <p:grpSpPr>
          <a:xfrm>
            <a:off x="1017226" y="2185377"/>
            <a:ext cx="959830" cy="651401"/>
            <a:chOff x="3919035" y="4292855"/>
            <a:chExt cx="959830" cy="651401"/>
          </a:xfrm>
        </p:grpSpPr>
        <p:pic>
          <p:nvPicPr>
            <p:cNvPr id="67" name="Picture 66">
              <a:extLst>
                <a:ext uri="{FF2B5EF4-FFF2-40B4-BE49-F238E27FC236}">
                  <a16:creationId xmlns:a16="http://schemas.microsoft.com/office/drawing/2014/main" id="{58DB888A-2981-4A49-859C-500B4D7A0610}"/>
                </a:ext>
              </a:extLst>
            </p:cNvPr>
            <p:cNvPicPr>
              <a:picLocks noChangeAspect="1"/>
            </p:cNvPicPr>
            <p:nvPr/>
          </p:nvPicPr>
          <p:blipFill>
            <a:blip r:embed="rId8"/>
            <a:stretch>
              <a:fillRect/>
            </a:stretch>
          </p:blipFill>
          <p:spPr>
            <a:xfrm>
              <a:off x="3919035" y="4292855"/>
              <a:ext cx="263105" cy="651401"/>
            </a:xfrm>
            <a:prstGeom prst="rect">
              <a:avLst/>
            </a:prstGeom>
          </p:spPr>
        </p:pic>
        <p:pic>
          <p:nvPicPr>
            <p:cNvPr id="68" name="Picture 67">
              <a:extLst>
                <a:ext uri="{FF2B5EF4-FFF2-40B4-BE49-F238E27FC236}">
                  <a16:creationId xmlns:a16="http://schemas.microsoft.com/office/drawing/2014/main" id="{C66B0D9C-8450-A74E-B757-E136FEF6F2C8}"/>
                </a:ext>
              </a:extLst>
            </p:cNvPr>
            <p:cNvPicPr>
              <a:picLocks noChangeAspect="1"/>
            </p:cNvPicPr>
            <p:nvPr/>
          </p:nvPicPr>
          <p:blipFill>
            <a:blip r:embed="rId8"/>
            <a:stretch>
              <a:fillRect/>
            </a:stretch>
          </p:blipFill>
          <p:spPr>
            <a:xfrm>
              <a:off x="4267398" y="4292855"/>
              <a:ext cx="263105" cy="651401"/>
            </a:xfrm>
            <a:prstGeom prst="rect">
              <a:avLst/>
            </a:prstGeom>
          </p:spPr>
        </p:pic>
        <p:pic>
          <p:nvPicPr>
            <p:cNvPr id="69" name="Picture 68">
              <a:extLst>
                <a:ext uri="{FF2B5EF4-FFF2-40B4-BE49-F238E27FC236}">
                  <a16:creationId xmlns:a16="http://schemas.microsoft.com/office/drawing/2014/main" id="{60A7EBCF-BA18-AA40-B58A-834BD1B076E8}"/>
                </a:ext>
              </a:extLst>
            </p:cNvPr>
            <p:cNvPicPr>
              <a:picLocks noChangeAspect="1"/>
            </p:cNvPicPr>
            <p:nvPr/>
          </p:nvPicPr>
          <p:blipFill>
            <a:blip r:embed="rId8"/>
            <a:stretch>
              <a:fillRect/>
            </a:stretch>
          </p:blipFill>
          <p:spPr>
            <a:xfrm>
              <a:off x="4615760" y="4292855"/>
              <a:ext cx="263105" cy="651401"/>
            </a:xfrm>
            <a:prstGeom prst="rect">
              <a:avLst/>
            </a:prstGeom>
          </p:spPr>
        </p:pic>
      </p:grpSp>
      <p:grpSp>
        <p:nvGrpSpPr>
          <p:cNvPr id="3" name="Group 2">
            <a:extLst>
              <a:ext uri="{FF2B5EF4-FFF2-40B4-BE49-F238E27FC236}">
                <a16:creationId xmlns:a16="http://schemas.microsoft.com/office/drawing/2014/main" id="{510D714D-183A-E04C-9701-176F864CAAC6}"/>
              </a:ext>
            </a:extLst>
          </p:cNvPr>
          <p:cNvGrpSpPr/>
          <p:nvPr/>
        </p:nvGrpSpPr>
        <p:grpSpPr>
          <a:xfrm>
            <a:off x="1003345" y="4346953"/>
            <a:ext cx="606442" cy="1107993"/>
            <a:chOff x="1003345" y="4267719"/>
            <a:chExt cx="606442" cy="1107993"/>
          </a:xfrm>
        </p:grpSpPr>
        <p:pic>
          <p:nvPicPr>
            <p:cNvPr id="56" name="Picture 55">
              <a:extLst>
                <a:ext uri="{FF2B5EF4-FFF2-40B4-BE49-F238E27FC236}">
                  <a16:creationId xmlns:a16="http://schemas.microsoft.com/office/drawing/2014/main" id="{3FED9C74-9DFD-3A47-8C08-4933380AFAA3}"/>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04075" y="5133026"/>
              <a:ext cx="238933" cy="232297"/>
            </a:xfrm>
            <a:prstGeom prst="rect">
              <a:avLst/>
            </a:prstGeom>
          </p:spPr>
        </p:pic>
        <p:pic>
          <p:nvPicPr>
            <p:cNvPr id="70" name="Picture 69">
              <a:extLst>
                <a:ext uri="{FF2B5EF4-FFF2-40B4-BE49-F238E27FC236}">
                  <a16:creationId xmlns:a16="http://schemas.microsoft.com/office/drawing/2014/main" id="{6DC4699D-816B-FD4F-BBDE-824C39A34518}"/>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04075" y="4551268"/>
              <a:ext cx="238933" cy="232297"/>
            </a:xfrm>
            <a:prstGeom prst="rect">
              <a:avLst/>
            </a:prstGeom>
          </p:spPr>
        </p:pic>
        <p:pic>
          <p:nvPicPr>
            <p:cNvPr id="71" name="Picture 70">
              <a:extLst>
                <a:ext uri="{FF2B5EF4-FFF2-40B4-BE49-F238E27FC236}">
                  <a16:creationId xmlns:a16="http://schemas.microsoft.com/office/drawing/2014/main" id="{E348D7BB-79D8-1A41-BBEE-F4CD37B7DA42}"/>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03345" y="4272147"/>
              <a:ext cx="238933" cy="232297"/>
            </a:xfrm>
            <a:prstGeom prst="rect">
              <a:avLst/>
            </a:prstGeom>
          </p:spPr>
        </p:pic>
        <p:pic>
          <p:nvPicPr>
            <p:cNvPr id="72" name="Picture 71">
              <a:extLst>
                <a:ext uri="{FF2B5EF4-FFF2-40B4-BE49-F238E27FC236}">
                  <a16:creationId xmlns:a16="http://schemas.microsoft.com/office/drawing/2014/main" id="{4E34B555-AFF2-F449-8AEC-D9614D589393}"/>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365589" y="4561657"/>
              <a:ext cx="238933" cy="232297"/>
            </a:xfrm>
            <a:prstGeom prst="rect">
              <a:avLst/>
            </a:prstGeom>
          </p:spPr>
        </p:pic>
        <p:pic>
          <p:nvPicPr>
            <p:cNvPr id="73" name="Picture 72">
              <a:extLst>
                <a:ext uri="{FF2B5EF4-FFF2-40B4-BE49-F238E27FC236}">
                  <a16:creationId xmlns:a16="http://schemas.microsoft.com/office/drawing/2014/main" id="{9E1A628B-1001-F44A-B535-B2952106CC46}"/>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370854" y="4267719"/>
              <a:ext cx="238933" cy="232297"/>
            </a:xfrm>
            <a:prstGeom prst="rect">
              <a:avLst/>
            </a:prstGeom>
          </p:spPr>
        </p:pic>
        <p:pic>
          <p:nvPicPr>
            <p:cNvPr id="75" name="Picture 74">
              <a:extLst>
                <a:ext uri="{FF2B5EF4-FFF2-40B4-BE49-F238E27FC236}">
                  <a16:creationId xmlns:a16="http://schemas.microsoft.com/office/drawing/2014/main" id="{698F654B-4639-AB49-BE08-B12ACA79E65E}"/>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03345" y="4853905"/>
              <a:ext cx="238933" cy="232297"/>
            </a:xfrm>
            <a:prstGeom prst="rect">
              <a:avLst/>
            </a:prstGeom>
          </p:spPr>
        </p:pic>
        <p:pic>
          <p:nvPicPr>
            <p:cNvPr id="58" name="Picture 57">
              <a:extLst>
                <a:ext uri="{FF2B5EF4-FFF2-40B4-BE49-F238E27FC236}">
                  <a16:creationId xmlns:a16="http://schemas.microsoft.com/office/drawing/2014/main" id="{DC27BCEB-14C4-C547-B3A3-9A522F2AEA9E}"/>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365589" y="5143415"/>
              <a:ext cx="238933" cy="232297"/>
            </a:xfrm>
            <a:prstGeom prst="rect">
              <a:avLst/>
            </a:prstGeom>
          </p:spPr>
        </p:pic>
        <p:pic>
          <p:nvPicPr>
            <p:cNvPr id="59" name="Picture 58">
              <a:extLst>
                <a:ext uri="{FF2B5EF4-FFF2-40B4-BE49-F238E27FC236}">
                  <a16:creationId xmlns:a16="http://schemas.microsoft.com/office/drawing/2014/main" id="{03C79042-FAA8-1B4E-A520-EF2D4A482D15}"/>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370854" y="4849478"/>
              <a:ext cx="238933" cy="232297"/>
            </a:xfrm>
            <a:prstGeom prst="rect">
              <a:avLst/>
            </a:prstGeom>
          </p:spPr>
        </p:pic>
      </p:grpSp>
      <p:sp>
        <p:nvSpPr>
          <p:cNvPr id="78" name="Triangle 77">
            <a:extLst>
              <a:ext uri="{FF2B5EF4-FFF2-40B4-BE49-F238E27FC236}">
                <a16:creationId xmlns:a16="http://schemas.microsoft.com/office/drawing/2014/main" id="{642D550E-99C5-A741-B9D7-5F9211EAAE29}"/>
              </a:ext>
            </a:extLst>
          </p:cNvPr>
          <p:cNvSpPr/>
          <p:nvPr/>
        </p:nvSpPr>
        <p:spPr bwMode="auto">
          <a:xfrm>
            <a:off x="1408239" y="3508635"/>
            <a:ext cx="841965" cy="33381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9" name="Left Brace 78">
            <a:extLst>
              <a:ext uri="{FF2B5EF4-FFF2-40B4-BE49-F238E27FC236}">
                <a16:creationId xmlns:a16="http://schemas.microsoft.com/office/drawing/2014/main" id="{F95545C6-5741-D643-9A7A-43BA01CCC1CB}"/>
              </a:ext>
            </a:extLst>
          </p:cNvPr>
          <p:cNvSpPr/>
          <p:nvPr/>
        </p:nvSpPr>
        <p:spPr>
          <a:xfrm rot="5400000">
            <a:off x="1662448" y="2692617"/>
            <a:ext cx="333545" cy="2357374"/>
          </a:xfrm>
          <a:prstGeom prst="leftBrace">
            <a:avLst>
              <a:gd name="adj1" fmla="val 72325"/>
              <a:gd name="adj2" fmla="val 50000"/>
            </a:avLst>
          </a:prstGeom>
          <a:noFill/>
          <a:ln w="12700" cap="flat" cmpd="sng" algn="ctr">
            <a:solidFill>
              <a:schemeClr val="accent5"/>
            </a:solidFill>
            <a:prstDash val="solid"/>
          </a:ln>
          <a:effectLst/>
        </p:spPr>
        <p:txBody>
          <a:bodyPr rtlCol="0" anchor="ctr"/>
          <a:lstStyle/>
          <a:p>
            <a:pPr algn="ctr" defTabSz="932418">
              <a:defRPr/>
            </a:pPr>
            <a:endParaRPr lang="en-US" sz="1836" kern="0">
              <a:solidFill>
                <a:prstClr val="black"/>
              </a:solidFill>
              <a:latin typeface="+mj-lt"/>
            </a:endParaRPr>
          </a:p>
        </p:txBody>
      </p:sp>
      <p:sp>
        <p:nvSpPr>
          <p:cNvPr id="80" name="TextBox 79">
            <a:extLst>
              <a:ext uri="{FF2B5EF4-FFF2-40B4-BE49-F238E27FC236}">
                <a16:creationId xmlns:a16="http://schemas.microsoft.com/office/drawing/2014/main" id="{FDFB3E6E-A63E-6045-BB84-4A88838707D3}"/>
              </a:ext>
            </a:extLst>
          </p:cNvPr>
          <p:cNvSpPr txBox="1"/>
          <p:nvPr/>
        </p:nvSpPr>
        <p:spPr>
          <a:xfrm>
            <a:off x="1003345" y="4042879"/>
            <a:ext cx="601178" cy="265009"/>
          </a:xfrm>
          <a:prstGeom prst="rect">
            <a:avLst/>
          </a:prstGeom>
          <a:noFill/>
        </p:spPr>
        <p:txBody>
          <a:bodyPr wrap="square" rtlCol="0">
            <a:spAutoFit/>
          </a:bodyPr>
          <a:lstStyle/>
          <a:p>
            <a:pPr algn="ctr" defTabSz="932418">
              <a:defRPr/>
            </a:pPr>
            <a:r>
              <a:rPr lang="en-US" sz="1122" kern="0">
                <a:solidFill>
                  <a:prstClr val="black"/>
                </a:solidFill>
                <a:latin typeface="+mj-lt"/>
              </a:rPr>
              <a:t>VMs</a:t>
            </a:r>
          </a:p>
        </p:txBody>
      </p:sp>
      <p:sp>
        <p:nvSpPr>
          <p:cNvPr id="82" name="TextBox 81">
            <a:extLst>
              <a:ext uri="{FF2B5EF4-FFF2-40B4-BE49-F238E27FC236}">
                <a16:creationId xmlns:a16="http://schemas.microsoft.com/office/drawing/2014/main" id="{4AD3AF55-8EC2-3040-880C-B927759289E7}"/>
              </a:ext>
            </a:extLst>
          </p:cNvPr>
          <p:cNvSpPr txBox="1"/>
          <p:nvPr/>
        </p:nvSpPr>
        <p:spPr>
          <a:xfrm>
            <a:off x="2104558" y="4042879"/>
            <a:ext cx="707468" cy="265009"/>
          </a:xfrm>
          <a:prstGeom prst="rect">
            <a:avLst/>
          </a:prstGeom>
          <a:noFill/>
        </p:spPr>
        <p:txBody>
          <a:bodyPr wrap="square" rtlCol="0">
            <a:spAutoFit/>
          </a:bodyPr>
          <a:lstStyle/>
          <a:p>
            <a:pPr algn="ctr" defTabSz="932418">
              <a:defRPr/>
            </a:pPr>
            <a:r>
              <a:rPr lang="en-US" sz="1122" kern="0">
                <a:solidFill>
                  <a:prstClr val="black"/>
                </a:solidFill>
                <a:latin typeface="+mj-lt"/>
              </a:rPr>
              <a:t>Storage</a:t>
            </a:r>
          </a:p>
        </p:txBody>
      </p:sp>
      <p:pic>
        <p:nvPicPr>
          <p:cNvPr id="89" name="Picture 4">
            <a:extLst>
              <a:ext uri="{FF2B5EF4-FFF2-40B4-BE49-F238E27FC236}">
                <a16:creationId xmlns:a16="http://schemas.microsoft.com/office/drawing/2014/main" id="{C5FCDA9D-9CEB-F04F-8826-6A7D681FCFDD}"/>
              </a:ext>
            </a:extLst>
          </p:cNvPr>
          <p:cNvPicPr>
            <a:picLocks noChangeAspect="1" noChangeArrowheads="1"/>
          </p:cNvPicPr>
          <p:nvPr/>
        </p:nvPicPr>
        <p:blipFill>
          <a:blip r:embed="rId10"/>
          <a:srcRect/>
          <a:stretch/>
        </p:blipFill>
        <p:spPr bwMode="auto">
          <a:xfrm>
            <a:off x="1094899" y="5803487"/>
            <a:ext cx="1470757" cy="63032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68958D69-AC10-A742-951D-3359965E9D5C}"/>
              </a:ext>
            </a:extLst>
          </p:cNvPr>
          <p:cNvGrpSpPr/>
          <p:nvPr/>
        </p:nvGrpSpPr>
        <p:grpSpPr>
          <a:xfrm>
            <a:off x="2232636" y="4434082"/>
            <a:ext cx="451312" cy="428671"/>
            <a:chOff x="6199486" y="4329361"/>
            <a:chExt cx="589482" cy="559910"/>
          </a:xfrm>
        </p:grpSpPr>
        <p:sp>
          <p:nvSpPr>
            <p:cNvPr id="6" name="Oval 5">
              <a:extLst>
                <a:ext uri="{FF2B5EF4-FFF2-40B4-BE49-F238E27FC236}">
                  <a16:creationId xmlns:a16="http://schemas.microsoft.com/office/drawing/2014/main" id="{9200CFBE-D80F-EC4B-A0D4-76910E90CCF3}"/>
                </a:ext>
              </a:extLst>
            </p:cNvPr>
            <p:cNvSpPr/>
            <p:nvPr/>
          </p:nvSpPr>
          <p:spPr bwMode="auto">
            <a:xfrm>
              <a:off x="6199487" y="4329361"/>
              <a:ext cx="589481" cy="1706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Stored Data 6">
              <a:extLst>
                <a:ext uri="{FF2B5EF4-FFF2-40B4-BE49-F238E27FC236}">
                  <a16:creationId xmlns:a16="http://schemas.microsoft.com/office/drawing/2014/main" id="{22E4F1A3-1F85-7C49-B9B8-D4CE07C79390}"/>
                </a:ext>
              </a:extLst>
            </p:cNvPr>
            <p:cNvSpPr/>
            <p:nvPr/>
          </p:nvSpPr>
          <p:spPr bwMode="auto">
            <a:xfrm rot="16200000">
              <a:off x="6282761" y="4383064"/>
              <a:ext cx="422932" cy="589482"/>
            </a:xfrm>
            <a:prstGeom prst="flowChartOnlineStorag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0" name="Group 89">
            <a:extLst>
              <a:ext uri="{FF2B5EF4-FFF2-40B4-BE49-F238E27FC236}">
                <a16:creationId xmlns:a16="http://schemas.microsoft.com/office/drawing/2014/main" id="{4E43CBDA-42D2-4945-8F98-85F3F0989415}"/>
              </a:ext>
            </a:extLst>
          </p:cNvPr>
          <p:cNvGrpSpPr/>
          <p:nvPr/>
        </p:nvGrpSpPr>
        <p:grpSpPr>
          <a:xfrm>
            <a:off x="2232636" y="5025355"/>
            <a:ext cx="451312" cy="428671"/>
            <a:chOff x="6199486" y="4329361"/>
            <a:chExt cx="589482" cy="559910"/>
          </a:xfrm>
        </p:grpSpPr>
        <p:sp>
          <p:nvSpPr>
            <p:cNvPr id="108" name="Oval 107">
              <a:extLst>
                <a:ext uri="{FF2B5EF4-FFF2-40B4-BE49-F238E27FC236}">
                  <a16:creationId xmlns:a16="http://schemas.microsoft.com/office/drawing/2014/main" id="{00362B5F-5396-5847-99C9-6A7B97CD1C3B}"/>
                </a:ext>
              </a:extLst>
            </p:cNvPr>
            <p:cNvSpPr/>
            <p:nvPr/>
          </p:nvSpPr>
          <p:spPr bwMode="auto">
            <a:xfrm>
              <a:off x="6199487" y="4329361"/>
              <a:ext cx="589481" cy="1706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3" name="Stored Data 112">
              <a:extLst>
                <a:ext uri="{FF2B5EF4-FFF2-40B4-BE49-F238E27FC236}">
                  <a16:creationId xmlns:a16="http://schemas.microsoft.com/office/drawing/2014/main" id="{C9E0F3A0-2A2B-F94F-91DD-AC50449828EF}"/>
                </a:ext>
              </a:extLst>
            </p:cNvPr>
            <p:cNvSpPr/>
            <p:nvPr/>
          </p:nvSpPr>
          <p:spPr bwMode="auto">
            <a:xfrm rot="16200000">
              <a:off x="6282761" y="4383064"/>
              <a:ext cx="422932" cy="589482"/>
            </a:xfrm>
            <a:prstGeom prst="flowChartOnlineStorag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92779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D85EA2A9-C08F-8A41-8C70-4DF9F00F259D}"/>
              </a:ext>
            </a:extLst>
          </p:cNvPr>
          <p:cNvSpPr/>
          <p:nvPr/>
        </p:nvSpPr>
        <p:spPr bwMode="auto">
          <a:xfrm>
            <a:off x="0" y="1"/>
            <a:ext cx="12436475" cy="363374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riangle 23">
            <a:extLst>
              <a:ext uri="{FF2B5EF4-FFF2-40B4-BE49-F238E27FC236}">
                <a16:creationId xmlns:a16="http://schemas.microsoft.com/office/drawing/2014/main" id="{636246F2-EBE6-5448-B071-DD61AB19589C}"/>
              </a:ext>
            </a:extLst>
          </p:cNvPr>
          <p:cNvSpPr/>
          <p:nvPr/>
        </p:nvSpPr>
        <p:spPr bwMode="auto">
          <a:xfrm>
            <a:off x="1408239" y="3508635"/>
            <a:ext cx="841965" cy="33381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11">
            <a:extLst>
              <a:ext uri="{FF2B5EF4-FFF2-40B4-BE49-F238E27FC236}">
                <a16:creationId xmlns:a16="http://schemas.microsoft.com/office/drawing/2014/main" id="{D911F238-0052-3C4E-8F62-9722F5460D30}"/>
              </a:ext>
            </a:extLst>
          </p:cNvPr>
          <p:cNvSpPr>
            <a:spLocks noGrp="1"/>
          </p:cNvSpPr>
          <p:nvPr>
            <p:ph type="body" sz="quarter" idx="10"/>
          </p:nvPr>
        </p:nvSpPr>
        <p:spPr>
          <a:xfrm>
            <a:off x="465138" y="898525"/>
            <a:ext cx="11887200" cy="492443"/>
          </a:xfrm>
        </p:spPr>
        <p:txBody>
          <a:bodyPr/>
          <a:lstStyle/>
          <a:p>
            <a:r>
              <a:rPr lang="en-US"/>
              <a:t>For physical servers &amp; servers from other clouds (AWS, GCP)</a:t>
            </a:r>
          </a:p>
        </p:txBody>
      </p:sp>
      <p:sp>
        <p:nvSpPr>
          <p:cNvPr id="10" name="Title 9">
            <a:extLst>
              <a:ext uri="{FF2B5EF4-FFF2-40B4-BE49-F238E27FC236}">
                <a16:creationId xmlns:a16="http://schemas.microsoft.com/office/drawing/2014/main" id="{A1A65F6F-9626-C741-82B1-B68DA1C2AB4C}"/>
              </a:ext>
            </a:extLst>
          </p:cNvPr>
          <p:cNvSpPr>
            <a:spLocks noGrp="1"/>
          </p:cNvSpPr>
          <p:nvPr>
            <p:ph type="title"/>
          </p:nvPr>
        </p:nvSpPr>
        <p:spPr>
          <a:xfrm>
            <a:off x="465138" y="441332"/>
            <a:ext cx="11530584" cy="830020"/>
          </a:xfrm>
        </p:spPr>
        <p:txBody>
          <a:bodyPr/>
          <a:lstStyle/>
          <a:p>
            <a:r>
              <a:rPr lang="en-US"/>
              <a:t>Discovery: Architecture</a:t>
            </a:r>
          </a:p>
        </p:txBody>
      </p:sp>
      <p:grpSp>
        <p:nvGrpSpPr>
          <p:cNvPr id="74" name="Group 14">
            <a:extLst>
              <a:ext uri="{FF2B5EF4-FFF2-40B4-BE49-F238E27FC236}">
                <a16:creationId xmlns:a16="http://schemas.microsoft.com/office/drawing/2014/main" id="{9EEF0949-1DBB-D94B-A856-05305A0E9461}"/>
              </a:ext>
            </a:extLst>
          </p:cNvPr>
          <p:cNvGrpSpPr/>
          <p:nvPr/>
        </p:nvGrpSpPr>
        <p:grpSpPr>
          <a:xfrm>
            <a:off x="9440220" y="2036421"/>
            <a:ext cx="1266171" cy="1008968"/>
            <a:chOff x="6820486" y="2149436"/>
            <a:chExt cx="1228086" cy="1076484"/>
          </a:xfrm>
        </p:grpSpPr>
        <p:sp>
          <p:nvSpPr>
            <p:cNvPr id="77" name="Freeform 119">
              <a:extLst>
                <a:ext uri="{FF2B5EF4-FFF2-40B4-BE49-F238E27FC236}">
                  <a16:creationId xmlns:a16="http://schemas.microsoft.com/office/drawing/2014/main" id="{265025C2-2AA5-1E49-97EF-92C69727B6B3}"/>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pic>
          <p:nvPicPr>
            <p:cNvPr id="76" name="Graphic 6">
              <a:extLst>
                <a:ext uri="{FF2B5EF4-FFF2-40B4-BE49-F238E27FC236}">
                  <a16:creationId xmlns:a16="http://schemas.microsoft.com/office/drawing/2014/main" id="{3B2FF15F-5E23-D942-AE4C-A5237A3B1291}"/>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159863" y="2337211"/>
              <a:ext cx="888709" cy="888709"/>
            </a:xfrm>
            <a:prstGeom prst="rect">
              <a:avLst/>
            </a:prstGeom>
          </p:spPr>
        </p:pic>
      </p:grpSp>
      <p:pic>
        <p:nvPicPr>
          <p:cNvPr id="85" name="Picture 84">
            <a:extLst>
              <a:ext uri="{FF2B5EF4-FFF2-40B4-BE49-F238E27FC236}">
                <a16:creationId xmlns:a16="http://schemas.microsoft.com/office/drawing/2014/main" id="{0F5106D4-E78F-044E-A21A-618863CF701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92899" y="5513094"/>
            <a:ext cx="289378" cy="255765"/>
          </a:xfrm>
          <a:prstGeom prst="rect">
            <a:avLst/>
          </a:prstGeom>
        </p:spPr>
      </p:pic>
      <p:pic>
        <p:nvPicPr>
          <p:cNvPr id="86" name="Picture 85">
            <a:extLst>
              <a:ext uri="{FF2B5EF4-FFF2-40B4-BE49-F238E27FC236}">
                <a16:creationId xmlns:a16="http://schemas.microsoft.com/office/drawing/2014/main" id="{13D99216-84ED-CC4F-BD94-2B22778574A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99274" y="5189463"/>
            <a:ext cx="289378" cy="255765"/>
          </a:xfrm>
          <a:prstGeom prst="rect">
            <a:avLst/>
          </a:prstGeom>
        </p:spPr>
      </p:pic>
      <p:pic>
        <p:nvPicPr>
          <p:cNvPr id="87" name="Picture 86">
            <a:extLst>
              <a:ext uri="{FF2B5EF4-FFF2-40B4-BE49-F238E27FC236}">
                <a16:creationId xmlns:a16="http://schemas.microsoft.com/office/drawing/2014/main" id="{C3AA5A79-D0F7-2543-A972-ECDA3E6719B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102747" y="4872675"/>
            <a:ext cx="289378" cy="255765"/>
          </a:xfrm>
          <a:prstGeom prst="rect">
            <a:avLst/>
          </a:prstGeom>
        </p:spPr>
      </p:pic>
      <p:pic>
        <p:nvPicPr>
          <p:cNvPr id="88" name="Picture 87">
            <a:extLst>
              <a:ext uri="{FF2B5EF4-FFF2-40B4-BE49-F238E27FC236}">
                <a16:creationId xmlns:a16="http://schemas.microsoft.com/office/drawing/2014/main" id="{B7CA4CFD-ED9A-184F-B4A1-52701EF4333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105035" y="4546125"/>
            <a:ext cx="289378" cy="255765"/>
          </a:xfrm>
          <a:prstGeom prst="rect">
            <a:avLst/>
          </a:prstGeom>
        </p:spPr>
      </p:pic>
      <p:grpSp>
        <p:nvGrpSpPr>
          <p:cNvPr id="3" name="Group 2">
            <a:extLst>
              <a:ext uri="{FF2B5EF4-FFF2-40B4-BE49-F238E27FC236}">
                <a16:creationId xmlns:a16="http://schemas.microsoft.com/office/drawing/2014/main" id="{CE517B8C-0024-5B40-83BB-E022743C968A}"/>
              </a:ext>
            </a:extLst>
          </p:cNvPr>
          <p:cNvGrpSpPr/>
          <p:nvPr/>
        </p:nvGrpSpPr>
        <p:grpSpPr>
          <a:xfrm>
            <a:off x="1657306" y="4532271"/>
            <a:ext cx="887481" cy="1226676"/>
            <a:chOff x="1899742" y="4433892"/>
            <a:chExt cx="887481" cy="1226676"/>
          </a:xfrm>
        </p:grpSpPr>
        <p:pic>
          <p:nvPicPr>
            <p:cNvPr id="92" name="Picture 91">
              <a:extLst>
                <a:ext uri="{FF2B5EF4-FFF2-40B4-BE49-F238E27FC236}">
                  <a16:creationId xmlns:a16="http://schemas.microsoft.com/office/drawing/2014/main" id="{EC4BC1ED-87FD-0442-BAC2-A71128DFC4A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99742" y="5404803"/>
              <a:ext cx="289378" cy="255765"/>
            </a:xfrm>
            <a:prstGeom prst="rect">
              <a:avLst/>
            </a:prstGeom>
          </p:spPr>
        </p:pic>
        <p:pic>
          <p:nvPicPr>
            <p:cNvPr id="93" name="Picture 92">
              <a:extLst>
                <a:ext uri="{FF2B5EF4-FFF2-40B4-BE49-F238E27FC236}">
                  <a16:creationId xmlns:a16="http://schemas.microsoft.com/office/drawing/2014/main" id="{577385A6-CB97-4C42-B868-E89CB310148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06116" y="5081170"/>
              <a:ext cx="289378" cy="255765"/>
            </a:xfrm>
            <a:prstGeom prst="rect">
              <a:avLst/>
            </a:prstGeom>
          </p:spPr>
        </p:pic>
        <p:pic>
          <p:nvPicPr>
            <p:cNvPr id="94" name="Picture 93">
              <a:extLst>
                <a:ext uri="{FF2B5EF4-FFF2-40B4-BE49-F238E27FC236}">
                  <a16:creationId xmlns:a16="http://schemas.microsoft.com/office/drawing/2014/main" id="{5B3DC6E3-1340-5246-BFAE-9A393D4BA13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09588" y="4764382"/>
              <a:ext cx="289378" cy="255765"/>
            </a:xfrm>
            <a:prstGeom prst="rect">
              <a:avLst/>
            </a:prstGeom>
          </p:spPr>
        </p:pic>
        <p:pic>
          <p:nvPicPr>
            <p:cNvPr id="95" name="Picture 94">
              <a:extLst>
                <a:ext uri="{FF2B5EF4-FFF2-40B4-BE49-F238E27FC236}">
                  <a16:creationId xmlns:a16="http://schemas.microsoft.com/office/drawing/2014/main" id="{31D9C098-A263-3145-BCA0-5B99B2ADBA3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11877" y="4437833"/>
              <a:ext cx="289378" cy="255765"/>
            </a:xfrm>
            <a:prstGeom prst="rect">
              <a:avLst/>
            </a:prstGeom>
          </p:spPr>
        </p:pic>
        <p:grpSp>
          <p:nvGrpSpPr>
            <p:cNvPr id="2" name="Group 1">
              <a:extLst>
                <a:ext uri="{FF2B5EF4-FFF2-40B4-BE49-F238E27FC236}">
                  <a16:creationId xmlns:a16="http://schemas.microsoft.com/office/drawing/2014/main" id="{84FBB54C-EC7B-5C4D-B5D8-6336F5D2845C}"/>
                </a:ext>
              </a:extLst>
            </p:cNvPr>
            <p:cNvGrpSpPr/>
            <p:nvPr/>
          </p:nvGrpSpPr>
          <p:grpSpPr>
            <a:xfrm>
              <a:off x="2485709" y="4433892"/>
              <a:ext cx="301514" cy="1222735"/>
              <a:chOff x="2794087" y="4433892"/>
              <a:chExt cx="301514" cy="1222735"/>
            </a:xfrm>
          </p:grpSpPr>
          <p:pic>
            <p:nvPicPr>
              <p:cNvPr id="97" name="Picture 96">
                <a:extLst>
                  <a:ext uri="{FF2B5EF4-FFF2-40B4-BE49-F238E27FC236}">
                    <a16:creationId xmlns:a16="http://schemas.microsoft.com/office/drawing/2014/main" id="{D0B96162-2356-1A4B-9EA1-17685D1B8BE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794087" y="5400862"/>
                <a:ext cx="289378" cy="255765"/>
              </a:xfrm>
              <a:prstGeom prst="rect">
                <a:avLst/>
              </a:prstGeom>
            </p:spPr>
          </p:pic>
          <p:pic>
            <p:nvPicPr>
              <p:cNvPr id="98" name="Picture 97">
                <a:extLst>
                  <a:ext uri="{FF2B5EF4-FFF2-40B4-BE49-F238E27FC236}">
                    <a16:creationId xmlns:a16="http://schemas.microsoft.com/office/drawing/2014/main" id="{652EB07F-7804-A840-B8C4-FD24863C575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800463" y="5077231"/>
                <a:ext cx="289378" cy="255765"/>
              </a:xfrm>
              <a:prstGeom prst="rect">
                <a:avLst/>
              </a:prstGeom>
            </p:spPr>
          </p:pic>
          <p:pic>
            <p:nvPicPr>
              <p:cNvPr id="99" name="Picture 98">
                <a:extLst>
                  <a:ext uri="{FF2B5EF4-FFF2-40B4-BE49-F238E27FC236}">
                    <a16:creationId xmlns:a16="http://schemas.microsoft.com/office/drawing/2014/main" id="{AC16D5DB-0D4B-614C-A014-16ADF98F923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803934" y="4760443"/>
                <a:ext cx="289378" cy="255765"/>
              </a:xfrm>
              <a:prstGeom prst="rect">
                <a:avLst/>
              </a:prstGeom>
            </p:spPr>
          </p:pic>
          <p:pic>
            <p:nvPicPr>
              <p:cNvPr id="100" name="Picture 99">
                <a:extLst>
                  <a:ext uri="{FF2B5EF4-FFF2-40B4-BE49-F238E27FC236}">
                    <a16:creationId xmlns:a16="http://schemas.microsoft.com/office/drawing/2014/main" id="{166AAA65-0FE8-044F-AAB1-E8E040526F8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806223" y="4433892"/>
                <a:ext cx="289378" cy="255765"/>
              </a:xfrm>
              <a:prstGeom prst="rect">
                <a:avLst/>
              </a:prstGeom>
            </p:spPr>
          </p:pic>
        </p:grpSp>
      </p:grpSp>
      <p:sp>
        <p:nvSpPr>
          <p:cNvPr id="101" name="Left Brace 100">
            <a:extLst>
              <a:ext uri="{FF2B5EF4-FFF2-40B4-BE49-F238E27FC236}">
                <a16:creationId xmlns:a16="http://schemas.microsoft.com/office/drawing/2014/main" id="{BB278C84-BB67-524E-93EE-6022A52935AF}"/>
              </a:ext>
            </a:extLst>
          </p:cNvPr>
          <p:cNvSpPr/>
          <p:nvPr/>
        </p:nvSpPr>
        <p:spPr>
          <a:xfrm rot="5400000">
            <a:off x="1662448" y="2692617"/>
            <a:ext cx="333545" cy="2357374"/>
          </a:xfrm>
          <a:prstGeom prst="leftBrace">
            <a:avLst>
              <a:gd name="adj1" fmla="val 72325"/>
              <a:gd name="adj2" fmla="val 50000"/>
            </a:avLst>
          </a:prstGeom>
          <a:noFill/>
          <a:ln w="12700" cap="flat" cmpd="sng" algn="ctr">
            <a:solidFill>
              <a:schemeClr val="accent5"/>
            </a:solidFill>
            <a:prstDash val="solid"/>
          </a:ln>
          <a:effectLst/>
        </p:spPr>
        <p:txBody>
          <a:bodyPr rtlCol="0" anchor="ctr"/>
          <a:lstStyle/>
          <a:p>
            <a:pPr algn="ctr" defTabSz="932418">
              <a:defRPr/>
            </a:pPr>
            <a:endParaRPr lang="en-US" sz="1836" kern="0">
              <a:solidFill>
                <a:prstClr val="black"/>
              </a:solidFill>
              <a:latin typeface="+mj-lt"/>
            </a:endParaRPr>
          </a:p>
        </p:txBody>
      </p:sp>
      <p:sp>
        <p:nvSpPr>
          <p:cNvPr id="83" name="TextBox 82">
            <a:extLst>
              <a:ext uri="{FF2B5EF4-FFF2-40B4-BE49-F238E27FC236}">
                <a16:creationId xmlns:a16="http://schemas.microsoft.com/office/drawing/2014/main" id="{6D36CCC6-5E5C-4346-92ED-87D683426F7D}"/>
              </a:ext>
            </a:extLst>
          </p:cNvPr>
          <p:cNvSpPr txBox="1"/>
          <p:nvPr/>
        </p:nvSpPr>
        <p:spPr>
          <a:xfrm>
            <a:off x="650533" y="3963645"/>
            <a:ext cx="2357375" cy="437684"/>
          </a:xfrm>
          <a:prstGeom prst="rect">
            <a:avLst/>
          </a:prstGeom>
          <a:noFill/>
        </p:spPr>
        <p:txBody>
          <a:bodyPr wrap="square" rtlCol="0">
            <a:spAutoFit/>
          </a:bodyPr>
          <a:lstStyle/>
          <a:p>
            <a:pPr algn="ctr" defTabSz="932418">
              <a:defRPr/>
            </a:pPr>
            <a:r>
              <a:rPr lang="en-US" sz="1122" kern="0">
                <a:solidFill>
                  <a:prstClr val="black"/>
                </a:solidFill>
                <a:latin typeface="+mj-lt"/>
              </a:rPr>
              <a:t>Physical servers/ AWS VM/GCP VMs/VMs in other clouds</a:t>
            </a:r>
          </a:p>
        </p:txBody>
      </p:sp>
      <p:grpSp>
        <p:nvGrpSpPr>
          <p:cNvPr id="21" name="Group 20">
            <a:extLst>
              <a:ext uri="{FF2B5EF4-FFF2-40B4-BE49-F238E27FC236}">
                <a16:creationId xmlns:a16="http://schemas.microsoft.com/office/drawing/2014/main" id="{E5D61728-D40A-0F4E-8193-D84E240D760A}"/>
              </a:ext>
            </a:extLst>
          </p:cNvPr>
          <p:cNvGrpSpPr/>
          <p:nvPr/>
        </p:nvGrpSpPr>
        <p:grpSpPr>
          <a:xfrm>
            <a:off x="11038832" y="2438842"/>
            <a:ext cx="750548" cy="750548"/>
            <a:chOff x="11056286" y="2231033"/>
            <a:chExt cx="886432" cy="886432"/>
          </a:xfrm>
        </p:grpSpPr>
        <p:sp>
          <p:nvSpPr>
            <p:cNvPr id="141" name="Oval 140">
              <a:extLst>
                <a:ext uri="{FF2B5EF4-FFF2-40B4-BE49-F238E27FC236}">
                  <a16:creationId xmlns:a16="http://schemas.microsoft.com/office/drawing/2014/main" id="{1DA672C5-772A-5643-9C02-BF6A29AE5310}"/>
                </a:ext>
              </a:extLst>
            </p:cNvPr>
            <p:cNvSpPr/>
            <p:nvPr/>
          </p:nvSpPr>
          <p:spPr bwMode="auto">
            <a:xfrm>
              <a:off x="11056286" y="2231033"/>
              <a:ext cx="886432" cy="886432"/>
            </a:xfrm>
            <a:prstGeom prst="ellipse">
              <a:avLst/>
            </a:prstGeom>
            <a:solidFill>
              <a:schemeClr val="bg1"/>
            </a:solidFill>
            <a:ln w="0">
              <a:noFill/>
              <a:prstDash val="solid"/>
              <a:round/>
              <a:headEnd/>
              <a:tailEnd/>
            </a:ln>
            <a:effectLst>
              <a:outerShdw blurRad="203200" sx="102000" sy="102000" algn="ctr" rotWithShape="0">
                <a:prstClr val="black">
                  <a:alpha val="23000"/>
                </a:prstClr>
              </a:outerShdw>
            </a:effectLst>
          </p:spPr>
          <p:txBody>
            <a:bodyPr vert="horz" wrap="square" lIns="93247" tIns="46623" rIns="93247" bIns="46623" numCol="1" anchor="t" anchorCtr="0" compatLnSpc="1">
              <a:prstTxWarp prst="textNoShape">
                <a:avLst/>
              </a:prstTxWarp>
            </a:bodyPr>
            <a:lstStyle/>
            <a:p>
              <a:pPr defTabSz="932384"/>
              <a:endParaRPr lang="en-US" err="1">
                <a:solidFill>
                  <a:srgbClr val="1A1A1A"/>
                </a:solidFill>
                <a:latin typeface="Segoe UI"/>
              </a:endParaRPr>
            </a:p>
          </p:txBody>
        </p:sp>
        <p:pic>
          <p:nvPicPr>
            <p:cNvPr id="102" name="Graphic 101">
              <a:extLst>
                <a:ext uri="{FF2B5EF4-FFF2-40B4-BE49-F238E27FC236}">
                  <a16:creationId xmlns:a16="http://schemas.microsoft.com/office/drawing/2014/main" id="{5DB613B0-9F6D-CA41-96A0-86C6AD952416}"/>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20574" y="2450245"/>
              <a:ext cx="470230" cy="470230"/>
            </a:xfrm>
            <a:prstGeom prst="rect">
              <a:avLst/>
            </a:prstGeom>
          </p:spPr>
        </p:pic>
      </p:grpSp>
      <p:sp>
        <p:nvSpPr>
          <p:cNvPr id="103" name="TextBox 102">
            <a:extLst>
              <a:ext uri="{FF2B5EF4-FFF2-40B4-BE49-F238E27FC236}">
                <a16:creationId xmlns:a16="http://schemas.microsoft.com/office/drawing/2014/main" id="{461EA6BD-BE6B-4A42-94DC-46F804C1843B}"/>
              </a:ext>
            </a:extLst>
          </p:cNvPr>
          <p:cNvSpPr txBox="1"/>
          <p:nvPr/>
        </p:nvSpPr>
        <p:spPr>
          <a:xfrm>
            <a:off x="10801416" y="1929471"/>
            <a:ext cx="1225380" cy="437684"/>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r>
              <a:rPr lang="en-US"/>
              <a:t>Discovered</a:t>
            </a:r>
            <a:br>
              <a:rPr lang="en-US"/>
            </a:br>
            <a:r>
              <a:rPr lang="en-US"/>
              <a:t>servers</a:t>
            </a:r>
          </a:p>
        </p:txBody>
      </p:sp>
      <p:grpSp>
        <p:nvGrpSpPr>
          <p:cNvPr id="16" name="Group 15">
            <a:extLst>
              <a:ext uri="{FF2B5EF4-FFF2-40B4-BE49-F238E27FC236}">
                <a16:creationId xmlns:a16="http://schemas.microsoft.com/office/drawing/2014/main" id="{9819BDD2-63E2-964A-A284-0B198405ED13}"/>
              </a:ext>
            </a:extLst>
          </p:cNvPr>
          <p:cNvGrpSpPr/>
          <p:nvPr/>
        </p:nvGrpSpPr>
        <p:grpSpPr>
          <a:xfrm>
            <a:off x="5418629" y="2287099"/>
            <a:ext cx="639578" cy="589642"/>
            <a:chOff x="2561731" y="4829061"/>
            <a:chExt cx="639578" cy="589642"/>
          </a:xfrm>
        </p:grpSpPr>
        <p:sp>
          <p:nvSpPr>
            <p:cNvPr id="106" name="Freeform 5">
              <a:extLst>
                <a:ext uri="{FF2B5EF4-FFF2-40B4-BE49-F238E27FC236}">
                  <a16:creationId xmlns:a16="http://schemas.microsoft.com/office/drawing/2014/main" id="{F0ABAFE5-B26A-3042-99DF-B05F2CD04FB9}"/>
                </a:ext>
              </a:extLst>
            </p:cNvPr>
            <p:cNvSpPr>
              <a:spLocks/>
            </p:cNvSpPr>
            <p:nvPr/>
          </p:nvSpPr>
          <p:spPr bwMode="auto">
            <a:xfrm>
              <a:off x="2561731" y="4829061"/>
              <a:ext cx="639578" cy="58964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105" name="Picture 104">
              <a:extLst>
                <a:ext uri="{FF2B5EF4-FFF2-40B4-BE49-F238E27FC236}">
                  <a16:creationId xmlns:a16="http://schemas.microsoft.com/office/drawing/2014/main" id="{7867C624-F015-5741-83F2-E38197E7FAB5}"/>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584340" y="4847847"/>
              <a:ext cx="594360" cy="428710"/>
            </a:xfrm>
            <a:prstGeom prst="rect">
              <a:avLst/>
            </a:prstGeom>
          </p:spPr>
        </p:pic>
      </p:grpSp>
      <p:sp>
        <p:nvSpPr>
          <p:cNvPr id="107" name="TextBox 106">
            <a:extLst>
              <a:ext uri="{FF2B5EF4-FFF2-40B4-BE49-F238E27FC236}">
                <a16:creationId xmlns:a16="http://schemas.microsoft.com/office/drawing/2014/main" id="{D05A7CCD-0D38-AC4A-BE0A-C5B119691632}"/>
              </a:ext>
            </a:extLst>
          </p:cNvPr>
          <p:cNvSpPr txBox="1"/>
          <p:nvPr/>
        </p:nvSpPr>
        <p:spPr>
          <a:xfrm>
            <a:off x="4759602" y="1788115"/>
            <a:ext cx="1957632" cy="437684"/>
          </a:xfrm>
          <a:prstGeom prst="rect">
            <a:avLst/>
          </a:prstGeom>
          <a:noFill/>
        </p:spPr>
        <p:txBody>
          <a:bodyPr wrap="square" rtlCol="0">
            <a:spAutoFit/>
          </a:bodyPr>
          <a:lstStyle/>
          <a:p>
            <a:pPr algn="ctr" defTabSz="932418">
              <a:defRPr/>
            </a:pPr>
            <a:r>
              <a:rPr lang="en-US" sz="1122" kern="0">
                <a:solidFill>
                  <a:prstClr val="black"/>
                </a:solidFill>
                <a:latin typeface="+mj-lt"/>
              </a:rPr>
              <a:t>Azure Migrate appliance for physical servers</a:t>
            </a:r>
          </a:p>
        </p:txBody>
      </p:sp>
      <p:graphicFrame>
        <p:nvGraphicFramePr>
          <p:cNvPr id="109" name="Table 4">
            <a:extLst>
              <a:ext uri="{FF2B5EF4-FFF2-40B4-BE49-F238E27FC236}">
                <a16:creationId xmlns:a16="http://schemas.microsoft.com/office/drawing/2014/main" id="{BF1DD7E2-C393-634D-A20D-2184C0A79457}"/>
              </a:ext>
            </a:extLst>
          </p:cNvPr>
          <p:cNvGraphicFramePr>
            <a:graphicFrameLocks noGrp="1"/>
          </p:cNvGraphicFramePr>
          <p:nvPr>
            <p:extLst>
              <p:ext uri="{D42A27DB-BD31-4B8C-83A1-F6EECF244321}">
                <p14:modId xmlns:p14="http://schemas.microsoft.com/office/powerpoint/2010/main" val="695567777"/>
              </p:ext>
            </p:extLst>
          </p:nvPr>
        </p:nvGraphicFramePr>
        <p:xfrm>
          <a:off x="5329260" y="4050046"/>
          <a:ext cx="6576521" cy="2341467"/>
        </p:xfrm>
        <a:graphic>
          <a:graphicData uri="http://schemas.openxmlformats.org/drawingml/2006/table">
            <a:tbl>
              <a:tblPr firstRow="1" bandRow="1">
                <a:tableStyleId>{FABFCF23-3B69-468F-B69F-88F6DE6A72F2}</a:tableStyleId>
              </a:tblPr>
              <a:tblGrid>
                <a:gridCol w="6576521">
                  <a:extLst>
                    <a:ext uri="{9D8B030D-6E8A-4147-A177-3AD203B41FA5}">
                      <a16:colId xmlns:a16="http://schemas.microsoft.com/office/drawing/2014/main" val="2875081745"/>
                    </a:ext>
                  </a:extLst>
                </a:gridCol>
              </a:tblGrid>
              <a:tr h="340675">
                <a:tc>
                  <a:txBody>
                    <a:bodyPr/>
                    <a:lstStyle/>
                    <a:p>
                      <a:pPr marL="0" marR="0" algn="l" defTabSz="914400" rtl="0" eaLnBrk="1" fontAlgn="b" latinLnBrk="0" hangingPunct="1">
                        <a:lnSpc>
                          <a:spcPct val="107000"/>
                        </a:lnSpc>
                        <a:spcBef>
                          <a:spcPts val="0"/>
                        </a:spcBef>
                        <a:spcAft>
                          <a:spcPts val="0"/>
                        </a:spcAft>
                      </a:pPr>
                      <a:r>
                        <a:rPr kumimoji="0" lang="en-US" sz="1200" b="0" i="0" u="none" strike="noStrike" kern="0" cap="none" spc="0" normalizeH="0" baseline="0">
                          <a:ln>
                            <a:noFill/>
                          </a:ln>
                          <a:solidFill>
                            <a:schemeClr val="tx1"/>
                          </a:solidFill>
                          <a:effectLst/>
                          <a:uLnTx/>
                          <a:uFillTx/>
                          <a:latin typeface="+mj-lt"/>
                          <a:ea typeface="+mn-ea"/>
                          <a:cs typeface="Segoe UI" panose="020B0502040204020203" pitchFamily="34" charset="0"/>
                        </a:rPr>
                        <a:t>Use a non-root account for Linux server discovery</a:t>
                      </a:r>
                    </a:p>
                  </a:txBody>
                  <a:tcPr marL="97146" marR="0" marT="0" marB="0" anchor="ctr">
                    <a:lnL w="12700" cmpd="sng">
                      <a:noFill/>
                    </a:lnL>
                    <a:lnR w="19050" cap="flat" cmpd="sng" algn="ctr">
                      <a:noFill/>
                      <a:prstDash val="solid"/>
                      <a:round/>
                      <a:headEnd type="none" w="med" len="med"/>
                      <a:tailEnd type="none" w="med" len="med"/>
                    </a:lnR>
                    <a:lnT w="12700" cmpd="sng">
                      <a:noFill/>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250404">
                <a:tc>
                  <a:txBody>
                    <a:bodyPr/>
                    <a:lstStyle/>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Ensure the required capabilities are set using the following commands:</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5577428"/>
                  </a:ext>
                </a:extLst>
              </a:tr>
              <a:tr h="250404">
                <a:tc>
                  <a:txBody>
                    <a:bodyPr/>
                    <a:lstStyle/>
                    <a:p>
                      <a:pPr marL="0" marR="0" algn="l" defTabSz="932742" rtl="0" eaLnBrk="1" latinLnBrk="0" hangingPunct="1">
                        <a:lnSpc>
                          <a:spcPct val="107000"/>
                        </a:lnSpc>
                        <a:spcBef>
                          <a:spcPts val="0"/>
                        </a:spcBef>
                        <a:spcAft>
                          <a:spcPts val="0"/>
                        </a:spcAft>
                      </a:pP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setcap</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CAP_DAC_READ_SEARCH+eip</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usr</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sbin</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fdisk</a:t>
                      </a:r>
                      <a:endPar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endParaRP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250404">
                <a:tc>
                  <a:txBody>
                    <a:bodyPr/>
                    <a:lstStyle/>
                    <a:p>
                      <a:pPr marL="0" marR="0" lvl="0" indent="0" algn="l" defTabSz="932742" rtl="0" eaLnBrk="1" latinLnBrk="0" hangingPunct="1">
                        <a:lnSpc>
                          <a:spcPct val="107000"/>
                        </a:lnSpc>
                        <a:spcBef>
                          <a:spcPts val="0"/>
                        </a:spcBef>
                        <a:spcAft>
                          <a:spcPts val="0"/>
                        </a:spcAft>
                        <a:buFont typeface="Arial" panose="020B0604020202020204" pitchFamily="34" charset="0"/>
                        <a:buNone/>
                        <a:tabLst>
                          <a:tab pos="457200" algn="l"/>
                        </a:tabLst>
                      </a:pP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setcap</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CAP_DAC_READ_SEARCH+eip</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sbin</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fdisk</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(if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usr</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sbin</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fdisk</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is not present)</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8280408"/>
                  </a:ext>
                </a:extLst>
              </a:tr>
              <a:tr h="748772">
                <a:tc>
                  <a:txBody>
                    <a:bodyPr/>
                    <a:lstStyle/>
                    <a:p>
                      <a:pPr marL="0" marR="0" algn="l" defTabSz="932742" rtl="0" eaLnBrk="1" latinLnBrk="0" hangingPunct="1">
                        <a:lnSpc>
                          <a:spcPct val="107000"/>
                        </a:lnSpc>
                        <a:spcBef>
                          <a:spcPts val="0"/>
                        </a:spcBef>
                        <a:spcAft>
                          <a:spcPts val="0"/>
                        </a:spcAft>
                      </a:pP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setcap</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cap_dac_override</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cap_dac_read_search</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cap_fowner,cap_fsetid</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cap_setuid</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cap_setpcap</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cap_net_bind_service</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cap_net_admin</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cap_sys_chroot</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cap_sys_admin</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cap_sys_resource</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cap_audit_control</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cap_setfcap</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eip</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sbin</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lvm</a:t>
                      </a:r>
                      <a:endPar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endParaRP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2573093"/>
                  </a:ext>
                </a:extLst>
              </a:tr>
              <a:tr h="250404">
                <a:tc>
                  <a:txBody>
                    <a:bodyPr/>
                    <a:lstStyle/>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setcap</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CAP_DAC_READ_SEARCH+eip</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usr</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sbin</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dmidecode</a:t>
                      </a:r>
                      <a:endPar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endParaRP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1574117"/>
                  </a:ext>
                </a:extLst>
              </a:tr>
              <a:tr h="250404">
                <a:tc>
                  <a:txBody>
                    <a:bodyPr/>
                    <a:lstStyle/>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chmod</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a+r</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/sys/class/</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dmi</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/id/</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product_uuid</a:t>
                      </a:r>
                      <a:endPar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endParaRP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5732220"/>
                  </a:ext>
                </a:extLst>
              </a:tr>
            </a:tbl>
          </a:graphicData>
        </a:graphic>
      </p:graphicFrame>
      <p:grpSp>
        <p:nvGrpSpPr>
          <p:cNvPr id="20" name="Group 19">
            <a:extLst>
              <a:ext uri="{FF2B5EF4-FFF2-40B4-BE49-F238E27FC236}">
                <a16:creationId xmlns:a16="http://schemas.microsoft.com/office/drawing/2014/main" id="{62B3BB74-1AA7-7148-B5F7-D3365867F59C}"/>
              </a:ext>
            </a:extLst>
          </p:cNvPr>
          <p:cNvGrpSpPr/>
          <p:nvPr/>
        </p:nvGrpSpPr>
        <p:grpSpPr>
          <a:xfrm>
            <a:off x="2265020" y="2395304"/>
            <a:ext cx="3012586" cy="307008"/>
            <a:chOff x="2277061" y="2644461"/>
            <a:chExt cx="1796694" cy="286268"/>
          </a:xfrm>
        </p:grpSpPr>
        <p:cxnSp>
          <p:nvCxnSpPr>
            <p:cNvPr id="110" name="Straight Arrow Connector 109">
              <a:extLst>
                <a:ext uri="{FF2B5EF4-FFF2-40B4-BE49-F238E27FC236}">
                  <a16:creationId xmlns:a16="http://schemas.microsoft.com/office/drawing/2014/main" id="{1FA145A7-3BA2-1F46-9E3F-E0F80BF8354A}"/>
                </a:ext>
              </a:extLst>
            </p:cNvPr>
            <p:cNvCxnSpPr>
              <a:cxnSpLocks/>
            </p:cNvCxnSpPr>
            <p:nvPr/>
          </p:nvCxnSpPr>
          <p:spPr>
            <a:xfrm>
              <a:off x="2277061" y="2930729"/>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11" name="Straight Arrow Connector 110">
              <a:extLst>
                <a:ext uri="{FF2B5EF4-FFF2-40B4-BE49-F238E27FC236}">
                  <a16:creationId xmlns:a16="http://schemas.microsoft.com/office/drawing/2014/main" id="{B4D257ED-379B-394F-B9A0-9EFE19798370}"/>
                </a:ext>
              </a:extLst>
            </p:cNvPr>
            <p:cNvCxnSpPr>
              <a:cxnSpLocks/>
            </p:cNvCxnSpPr>
            <p:nvPr/>
          </p:nvCxnSpPr>
          <p:spPr>
            <a:xfrm flipH="1">
              <a:off x="2277061" y="2644461"/>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sp>
        <p:nvSpPr>
          <p:cNvPr id="112" name="TextBox 111">
            <a:extLst>
              <a:ext uri="{FF2B5EF4-FFF2-40B4-BE49-F238E27FC236}">
                <a16:creationId xmlns:a16="http://schemas.microsoft.com/office/drawing/2014/main" id="{17EDD419-25E1-8444-A933-C401B8A404B0}"/>
              </a:ext>
            </a:extLst>
          </p:cNvPr>
          <p:cNvSpPr txBox="1"/>
          <p:nvPr/>
        </p:nvSpPr>
        <p:spPr>
          <a:xfrm>
            <a:off x="2502093" y="2407827"/>
            <a:ext cx="2844114" cy="265009"/>
          </a:xfrm>
          <a:prstGeom prst="rect">
            <a:avLst/>
          </a:prstGeom>
          <a:noFill/>
        </p:spPr>
        <p:txBody>
          <a:bodyPr wrap="square" rtlCol="0">
            <a:spAutoFit/>
          </a:bodyPr>
          <a:lstStyle/>
          <a:p>
            <a:pPr defTabSz="932418">
              <a:defRPr/>
            </a:pPr>
            <a:r>
              <a:rPr lang="en-US" sz="1122" i="1" kern="0">
                <a:solidFill>
                  <a:schemeClr val="accent4"/>
                </a:solidFill>
              </a:rPr>
              <a:t>Windows (</a:t>
            </a:r>
            <a:r>
              <a:rPr lang="en-US" sz="1122" i="1" kern="0" err="1">
                <a:solidFill>
                  <a:schemeClr val="accent4"/>
                </a:solidFill>
              </a:rPr>
              <a:t>WinRM</a:t>
            </a:r>
            <a:r>
              <a:rPr lang="en-US" sz="1122" i="1" kern="0">
                <a:solidFill>
                  <a:schemeClr val="accent4"/>
                </a:solidFill>
              </a:rPr>
              <a:t> 5985) Linux ( SSH 22)</a:t>
            </a:r>
          </a:p>
        </p:txBody>
      </p:sp>
      <p:sp>
        <p:nvSpPr>
          <p:cNvPr id="19" name="Oval 18">
            <a:extLst>
              <a:ext uri="{FF2B5EF4-FFF2-40B4-BE49-F238E27FC236}">
                <a16:creationId xmlns:a16="http://schemas.microsoft.com/office/drawing/2014/main" id="{51C1C7EE-AF92-8542-A006-EFD71C4A07B4}"/>
              </a:ext>
            </a:extLst>
          </p:cNvPr>
          <p:cNvSpPr/>
          <p:nvPr/>
        </p:nvSpPr>
        <p:spPr bwMode="auto">
          <a:xfrm>
            <a:off x="2285837" y="2448872"/>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1</a:t>
            </a:r>
          </a:p>
        </p:txBody>
      </p:sp>
      <p:sp>
        <p:nvSpPr>
          <p:cNvPr id="123" name="Oval 122">
            <a:extLst>
              <a:ext uri="{FF2B5EF4-FFF2-40B4-BE49-F238E27FC236}">
                <a16:creationId xmlns:a16="http://schemas.microsoft.com/office/drawing/2014/main" id="{A8568B41-A75B-824C-86F1-1498C34DDB90}"/>
              </a:ext>
            </a:extLst>
          </p:cNvPr>
          <p:cNvSpPr/>
          <p:nvPr/>
        </p:nvSpPr>
        <p:spPr bwMode="auto">
          <a:xfrm>
            <a:off x="5638482" y="2976445"/>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2</a:t>
            </a:r>
          </a:p>
        </p:txBody>
      </p:sp>
      <p:sp>
        <p:nvSpPr>
          <p:cNvPr id="124" name="TextBox 123">
            <a:extLst>
              <a:ext uri="{FF2B5EF4-FFF2-40B4-BE49-F238E27FC236}">
                <a16:creationId xmlns:a16="http://schemas.microsoft.com/office/drawing/2014/main" id="{E9E246CC-6DAA-FA45-8180-F45EA85A7F76}"/>
              </a:ext>
            </a:extLst>
          </p:cNvPr>
          <p:cNvSpPr txBox="1"/>
          <p:nvPr/>
        </p:nvSpPr>
        <p:spPr>
          <a:xfrm>
            <a:off x="9289926" y="2944627"/>
            <a:ext cx="1741527" cy="265009"/>
          </a:xfrm>
          <a:prstGeom prst="rect">
            <a:avLst/>
          </a:prstGeom>
          <a:noFill/>
        </p:spPr>
        <p:txBody>
          <a:bodyPr wrap="square" rtlCol="0">
            <a:spAutoFit/>
          </a:bodyPr>
          <a:lstStyle/>
          <a:p>
            <a:pPr algn="ctr" defTabSz="932418">
              <a:defRPr/>
            </a:pPr>
            <a:r>
              <a:rPr lang="en-US" sz="1122" kern="0">
                <a:solidFill>
                  <a:prstClr val="black"/>
                </a:solidFill>
                <a:latin typeface="+mj-lt"/>
              </a:rPr>
              <a:t>Azure Migrate Portal</a:t>
            </a:r>
          </a:p>
        </p:txBody>
      </p:sp>
      <p:grpSp>
        <p:nvGrpSpPr>
          <p:cNvPr id="130" name="Group 129">
            <a:extLst>
              <a:ext uri="{FF2B5EF4-FFF2-40B4-BE49-F238E27FC236}">
                <a16:creationId xmlns:a16="http://schemas.microsoft.com/office/drawing/2014/main" id="{9E3A8D6B-CE6A-5D47-B0AC-E99CC0AF2E83}"/>
              </a:ext>
            </a:extLst>
          </p:cNvPr>
          <p:cNvGrpSpPr/>
          <p:nvPr/>
        </p:nvGrpSpPr>
        <p:grpSpPr>
          <a:xfrm>
            <a:off x="6217587" y="2395307"/>
            <a:ext cx="3012586" cy="307006"/>
            <a:chOff x="2277061" y="2644463"/>
            <a:chExt cx="1796694" cy="286266"/>
          </a:xfrm>
        </p:grpSpPr>
        <p:cxnSp>
          <p:nvCxnSpPr>
            <p:cNvPr id="131" name="Straight Arrow Connector 130">
              <a:extLst>
                <a:ext uri="{FF2B5EF4-FFF2-40B4-BE49-F238E27FC236}">
                  <a16:creationId xmlns:a16="http://schemas.microsoft.com/office/drawing/2014/main" id="{28105B07-3C8E-1544-A41C-284E730C45B7}"/>
                </a:ext>
              </a:extLst>
            </p:cNvPr>
            <p:cNvCxnSpPr>
              <a:cxnSpLocks/>
            </p:cNvCxnSpPr>
            <p:nvPr/>
          </p:nvCxnSpPr>
          <p:spPr>
            <a:xfrm>
              <a:off x="2277061" y="2930729"/>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32" name="Straight Arrow Connector 131">
              <a:extLst>
                <a:ext uri="{FF2B5EF4-FFF2-40B4-BE49-F238E27FC236}">
                  <a16:creationId xmlns:a16="http://schemas.microsoft.com/office/drawing/2014/main" id="{B444440B-8CCB-3F45-AF62-4D268815F7D5}"/>
                </a:ext>
              </a:extLst>
            </p:cNvPr>
            <p:cNvCxnSpPr>
              <a:cxnSpLocks/>
            </p:cNvCxnSpPr>
            <p:nvPr/>
          </p:nvCxnSpPr>
          <p:spPr>
            <a:xfrm flipH="1">
              <a:off x="2277061" y="2644463"/>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sp>
        <p:nvSpPr>
          <p:cNvPr id="133" name="TextBox 132">
            <a:extLst>
              <a:ext uri="{FF2B5EF4-FFF2-40B4-BE49-F238E27FC236}">
                <a16:creationId xmlns:a16="http://schemas.microsoft.com/office/drawing/2014/main" id="{CB742047-F59B-1D48-B149-439CD32851B0}"/>
              </a:ext>
            </a:extLst>
          </p:cNvPr>
          <p:cNvSpPr txBox="1"/>
          <p:nvPr/>
        </p:nvSpPr>
        <p:spPr>
          <a:xfrm>
            <a:off x="7317693" y="2728929"/>
            <a:ext cx="1946415" cy="246221"/>
          </a:xfrm>
          <a:prstGeom prst="rect">
            <a:avLst/>
          </a:prstGeom>
          <a:noFill/>
        </p:spPr>
        <p:txBody>
          <a:bodyPr wrap="square" rtlCol="0">
            <a:spAutoFit/>
          </a:bodyPr>
          <a:lstStyle/>
          <a:p>
            <a:pPr algn="r" defTabSz="932418">
              <a:defRPr/>
            </a:pPr>
            <a:r>
              <a:rPr lang="en-US" sz="1000" i="1">
                <a:solidFill>
                  <a:schemeClr val="accent2"/>
                </a:solidFill>
                <a:latin typeface="Segoe UI"/>
              </a:rPr>
              <a:t>Performance data (20 secs)</a:t>
            </a:r>
          </a:p>
        </p:txBody>
      </p:sp>
      <p:sp>
        <p:nvSpPr>
          <p:cNvPr id="134" name="TextBox 133">
            <a:extLst>
              <a:ext uri="{FF2B5EF4-FFF2-40B4-BE49-F238E27FC236}">
                <a16:creationId xmlns:a16="http://schemas.microsoft.com/office/drawing/2014/main" id="{DBE111A8-6E63-1146-B471-E570750A17FD}"/>
              </a:ext>
            </a:extLst>
          </p:cNvPr>
          <p:cNvSpPr txBox="1"/>
          <p:nvPr/>
        </p:nvSpPr>
        <p:spPr>
          <a:xfrm>
            <a:off x="6920318" y="2111948"/>
            <a:ext cx="2343790" cy="246221"/>
          </a:xfrm>
          <a:prstGeom prst="rect">
            <a:avLst/>
          </a:prstGeom>
          <a:noFill/>
        </p:spPr>
        <p:txBody>
          <a:bodyPr wrap="square" rtlCol="0">
            <a:spAutoFit/>
          </a:bodyPr>
          <a:lstStyle/>
          <a:p>
            <a:pPr algn="r" defTabSz="932418">
              <a:defRPr/>
            </a:pPr>
            <a:r>
              <a:rPr lang="en-US" sz="1000" i="1">
                <a:solidFill>
                  <a:schemeClr val="accent2"/>
                </a:solidFill>
                <a:latin typeface="Segoe UI"/>
              </a:rPr>
              <a:t>Configuration data (30 mins)</a:t>
            </a:r>
          </a:p>
        </p:txBody>
      </p:sp>
      <p:sp>
        <p:nvSpPr>
          <p:cNvPr id="135" name="TextBox 134">
            <a:extLst>
              <a:ext uri="{FF2B5EF4-FFF2-40B4-BE49-F238E27FC236}">
                <a16:creationId xmlns:a16="http://schemas.microsoft.com/office/drawing/2014/main" id="{20416A1C-DC29-454F-9077-0211A5FA26B5}"/>
              </a:ext>
            </a:extLst>
          </p:cNvPr>
          <p:cNvSpPr txBox="1"/>
          <p:nvPr/>
        </p:nvSpPr>
        <p:spPr>
          <a:xfrm>
            <a:off x="7887938" y="2427118"/>
            <a:ext cx="1087863" cy="265009"/>
          </a:xfrm>
          <a:prstGeom prst="rect">
            <a:avLst/>
          </a:prstGeom>
          <a:noFill/>
        </p:spPr>
        <p:txBody>
          <a:bodyPr wrap="square" rtlCol="0">
            <a:spAutoFit/>
          </a:bodyPr>
          <a:lstStyle/>
          <a:p>
            <a:pPr algn="r" defTabSz="932418">
              <a:defRPr/>
            </a:pPr>
            <a:r>
              <a:rPr lang="en-US" sz="1122" i="1" kern="0">
                <a:solidFill>
                  <a:schemeClr val="accent4"/>
                </a:solidFill>
              </a:rPr>
              <a:t>HTTPS 443</a:t>
            </a:r>
          </a:p>
        </p:txBody>
      </p:sp>
      <p:sp>
        <p:nvSpPr>
          <p:cNvPr id="138" name="Oval 137">
            <a:extLst>
              <a:ext uri="{FF2B5EF4-FFF2-40B4-BE49-F238E27FC236}">
                <a16:creationId xmlns:a16="http://schemas.microsoft.com/office/drawing/2014/main" id="{9E2E47E5-12FB-4549-BBA9-B8061A41283F}"/>
              </a:ext>
            </a:extLst>
          </p:cNvPr>
          <p:cNvSpPr/>
          <p:nvPr/>
        </p:nvSpPr>
        <p:spPr bwMode="auto">
          <a:xfrm>
            <a:off x="9001270" y="2448872"/>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3</a:t>
            </a:r>
          </a:p>
        </p:txBody>
      </p:sp>
      <p:sp>
        <p:nvSpPr>
          <p:cNvPr id="139" name="TextBox 138">
            <a:extLst>
              <a:ext uri="{FF2B5EF4-FFF2-40B4-BE49-F238E27FC236}">
                <a16:creationId xmlns:a16="http://schemas.microsoft.com/office/drawing/2014/main" id="{E916AB78-961A-DB42-8E80-D2E19A57DB45}"/>
              </a:ext>
            </a:extLst>
          </p:cNvPr>
          <p:cNvSpPr txBox="1"/>
          <p:nvPr/>
        </p:nvSpPr>
        <p:spPr>
          <a:xfrm>
            <a:off x="2250204" y="2728929"/>
            <a:ext cx="1946415" cy="246221"/>
          </a:xfrm>
          <a:prstGeom prst="rect">
            <a:avLst/>
          </a:prstGeom>
          <a:noFill/>
        </p:spPr>
        <p:txBody>
          <a:bodyPr wrap="square" rtlCol="0">
            <a:spAutoFit/>
          </a:bodyPr>
          <a:lstStyle/>
          <a:p>
            <a:pPr defTabSz="932418">
              <a:defRPr/>
            </a:pPr>
            <a:r>
              <a:rPr lang="en-US" sz="1000" i="1">
                <a:solidFill>
                  <a:schemeClr val="accent2"/>
                </a:solidFill>
                <a:latin typeface="Segoe UI"/>
              </a:rPr>
              <a:t>Performance data (20 secs)</a:t>
            </a:r>
          </a:p>
        </p:txBody>
      </p:sp>
      <p:sp>
        <p:nvSpPr>
          <p:cNvPr id="140" name="TextBox 139">
            <a:extLst>
              <a:ext uri="{FF2B5EF4-FFF2-40B4-BE49-F238E27FC236}">
                <a16:creationId xmlns:a16="http://schemas.microsoft.com/office/drawing/2014/main" id="{5C2ED3C4-C9AC-814B-95D7-6D5191C18573}"/>
              </a:ext>
            </a:extLst>
          </p:cNvPr>
          <p:cNvSpPr txBox="1"/>
          <p:nvPr/>
        </p:nvSpPr>
        <p:spPr>
          <a:xfrm>
            <a:off x="2250204" y="2111948"/>
            <a:ext cx="2343790" cy="246221"/>
          </a:xfrm>
          <a:prstGeom prst="rect">
            <a:avLst/>
          </a:prstGeom>
          <a:noFill/>
        </p:spPr>
        <p:txBody>
          <a:bodyPr wrap="square" rtlCol="0">
            <a:spAutoFit/>
          </a:bodyPr>
          <a:lstStyle/>
          <a:p>
            <a:pPr defTabSz="932418">
              <a:defRPr/>
            </a:pPr>
            <a:r>
              <a:rPr lang="en-US" sz="1000" i="1">
                <a:solidFill>
                  <a:schemeClr val="accent2"/>
                </a:solidFill>
                <a:latin typeface="Segoe UI"/>
              </a:rPr>
              <a:t>Configuration data (30 mins)</a:t>
            </a:r>
          </a:p>
        </p:txBody>
      </p:sp>
      <p:sp>
        <p:nvSpPr>
          <p:cNvPr id="142" name="TextBox 141">
            <a:extLst>
              <a:ext uri="{FF2B5EF4-FFF2-40B4-BE49-F238E27FC236}">
                <a16:creationId xmlns:a16="http://schemas.microsoft.com/office/drawing/2014/main" id="{2C1B8E7B-E8DB-EE46-AF9F-3FADBA52382B}"/>
              </a:ext>
            </a:extLst>
          </p:cNvPr>
          <p:cNvSpPr txBox="1"/>
          <p:nvPr/>
        </p:nvSpPr>
        <p:spPr>
          <a:xfrm>
            <a:off x="813325" y="2944627"/>
            <a:ext cx="1736244" cy="265009"/>
          </a:xfrm>
          <a:prstGeom prst="rect">
            <a:avLst/>
          </a:prstGeom>
          <a:noFill/>
        </p:spPr>
        <p:txBody>
          <a:bodyPr wrap="square" rtlCol="0">
            <a:spAutoFit/>
          </a:bodyPr>
          <a:lstStyle/>
          <a:p>
            <a:pPr algn="ctr" defTabSz="932418">
              <a:defRPr/>
            </a:pPr>
            <a:r>
              <a:rPr lang="en-US" sz="1122" kern="0">
                <a:solidFill>
                  <a:prstClr val="black"/>
                </a:solidFill>
                <a:latin typeface="+mj-lt"/>
              </a:rPr>
              <a:t>Physical servers</a:t>
            </a:r>
          </a:p>
        </p:txBody>
      </p:sp>
      <p:pic>
        <p:nvPicPr>
          <p:cNvPr id="58" name="Picture 57">
            <a:extLst>
              <a:ext uri="{FF2B5EF4-FFF2-40B4-BE49-F238E27FC236}">
                <a16:creationId xmlns:a16="http://schemas.microsoft.com/office/drawing/2014/main" id="{E18513C3-4821-6D4E-954D-A7B6AE6F6EBF}"/>
              </a:ext>
            </a:extLst>
          </p:cNvPr>
          <p:cNvPicPr>
            <a:picLocks noChangeAspect="1"/>
          </p:cNvPicPr>
          <p:nvPr/>
        </p:nvPicPr>
        <p:blipFill>
          <a:blip r:embed="rId9"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598816" y="5985155"/>
            <a:ext cx="406357" cy="406357"/>
          </a:xfrm>
          <a:prstGeom prst="rect">
            <a:avLst/>
          </a:prstGeom>
        </p:spPr>
      </p:pic>
      <p:grpSp>
        <p:nvGrpSpPr>
          <p:cNvPr id="61" name="Group 60">
            <a:extLst>
              <a:ext uri="{FF2B5EF4-FFF2-40B4-BE49-F238E27FC236}">
                <a16:creationId xmlns:a16="http://schemas.microsoft.com/office/drawing/2014/main" id="{AFE307E5-9371-EA45-AA2D-8E2FBFE86447}"/>
              </a:ext>
            </a:extLst>
          </p:cNvPr>
          <p:cNvGrpSpPr/>
          <p:nvPr/>
        </p:nvGrpSpPr>
        <p:grpSpPr>
          <a:xfrm>
            <a:off x="465138" y="5656601"/>
            <a:ext cx="3364440" cy="1094466"/>
            <a:chOff x="2175771" y="5308284"/>
            <a:chExt cx="3299239" cy="1073254"/>
          </a:xfrm>
        </p:grpSpPr>
        <p:pic>
          <p:nvPicPr>
            <p:cNvPr id="63" name="Picture 6" descr="Image result for aws transparent icon">
              <a:extLst>
                <a:ext uri="{FF2B5EF4-FFF2-40B4-BE49-F238E27FC236}">
                  <a16:creationId xmlns:a16="http://schemas.microsoft.com/office/drawing/2014/main" id="{4A94B9B0-0E4B-FC4F-8871-25F037704DE1}"/>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2175771" y="5647029"/>
              <a:ext cx="773863" cy="302492"/>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a:extLst>
                <a:ext uri="{FF2B5EF4-FFF2-40B4-BE49-F238E27FC236}">
                  <a16:creationId xmlns:a16="http://schemas.microsoft.com/office/drawing/2014/main" id="{813D08CA-0191-3E49-B388-8961196FEC3E}"/>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p:blipFill>
          <p:spPr bwMode="auto">
            <a:xfrm>
              <a:off x="3863516" y="5308284"/>
              <a:ext cx="1611494" cy="1073254"/>
            </a:xfrm>
            <a:prstGeom prst="rect">
              <a:avLst/>
            </a:prstGeom>
            <a:noFill/>
            <a:extLst>
              <a:ext uri="{909E8E84-426E-40DD-AFC4-6F175D3DCCD1}">
                <a14:hiddenFill xmlns:a14="http://schemas.microsoft.com/office/drawing/2010/main">
                  <a:solidFill>
                    <a:srgbClr val="FFFFFF"/>
                  </a:solidFill>
                </a14:hiddenFill>
              </a:ext>
            </a:extLst>
          </p:spPr>
        </p:pic>
      </p:grpSp>
      <p:pic>
        <p:nvPicPr>
          <p:cNvPr id="67" name="Picture 66">
            <a:extLst>
              <a:ext uri="{FF2B5EF4-FFF2-40B4-BE49-F238E27FC236}">
                <a16:creationId xmlns:a16="http://schemas.microsoft.com/office/drawing/2014/main" id="{C87D0E82-F4AC-1044-BB40-2E447F271C03}"/>
              </a:ext>
            </a:extLst>
          </p:cNvPr>
          <p:cNvPicPr>
            <a:picLocks noChangeAspect="1"/>
          </p:cNvPicPr>
          <p:nvPr/>
        </p:nvPicPr>
        <p:blipFill>
          <a:blip r:embed="rId5"/>
          <a:stretch>
            <a:fillRect/>
          </a:stretch>
        </p:blipFill>
        <p:spPr>
          <a:xfrm>
            <a:off x="1339319" y="2265379"/>
            <a:ext cx="684256" cy="604776"/>
          </a:xfrm>
          <a:prstGeom prst="rect">
            <a:avLst/>
          </a:prstGeom>
        </p:spPr>
      </p:pic>
    </p:spTree>
    <p:extLst>
      <p:ext uri="{BB962C8B-B14F-4D97-AF65-F5344CB8AC3E}">
        <p14:creationId xmlns:p14="http://schemas.microsoft.com/office/powerpoint/2010/main" val="18516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4">
            <a:extLst>
              <a:ext uri="{FF2B5EF4-FFF2-40B4-BE49-F238E27FC236}">
                <a16:creationId xmlns:a16="http://schemas.microsoft.com/office/drawing/2014/main" id="{0F28B796-A92E-4246-A546-A1C06A1DB884}"/>
              </a:ext>
            </a:extLst>
          </p:cNvPr>
          <p:cNvGraphicFramePr>
            <a:graphicFrameLocks noGrp="1"/>
          </p:cNvGraphicFramePr>
          <p:nvPr>
            <p:extLst>
              <p:ext uri="{D42A27DB-BD31-4B8C-83A1-F6EECF244321}">
                <p14:modId xmlns:p14="http://schemas.microsoft.com/office/powerpoint/2010/main" val="1232358438"/>
              </p:ext>
            </p:extLst>
          </p:nvPr>
        </p:nvGraphicFramePr>
        <p:xfrm>
          <a:off x="465138" y="1683561"/>
          <a:ext cx="11422062" cy="4530425"/>
        </p:xfrm>
        <a:graphic>
          <a:graphicData uri="http://schemas.openxmlformats.org/drawingml/2006/table">
            <a:tbl>
              <a:tblPr firstRow="1" bandRow="1">
                <a:tableStyleId>{FABFCF23-3B69-468F-B69F-88F6DE6A72F2}</a:tableStyleId>
              </a:tblPr>
              <a:tblGrid>
                <a:gridCol w="3126466">
                  <a:extLst>
                    <a:ext uri="{9D8B030D-6E8A-4147-A177-3AD203B41FA5}">
                      <a16:colId xmlns:a16="http://schemas.microsoft.com/office/drawing/2014/main" val="2875081745"/>
                    </a:ext>
                  </a:extLst>
                </a:gridCol>
                <a:gridCol w="4147798">
                  <a:extLst>
                    <a:ext uri="{9D8B030D-6E8A-4147-A177-3AD203B41FA5}">
                      <a16:colId xmlns:a16="http://schemas.microsoft.com/office/drawing/2014/main" val="1574648769"/>
                    </a:ext>
                  </a:extLst>
                </a:gridCol>
                <a:gridCol w="4147798">
                  <a:extLst>
                    <a:ext uri="{9D8B030D-6E8A-4147-A177-3AD203B41FA5}">
                      <a16:colId xmlns:a16="http://schemas.microsoft.com/office/drawing/2014/main" val="3694781822"/>
                    </a:ext>
                  </a:extLst>
                </a:gridCol>
              </a:tblGrid>
              <a:tr h="467076">
                <a:tc>
                  <a:txBody>
                    <a:bodyPr/>
                    <a:lstStyle/>
                    <a:p>
                      <a:pPr marL="0" marR="0" algn="l" defTabSz="914400" rtl="0" eaLnBrk="1" fontAlgn="b" latinLnBrk="0" hangingPunct="1">
                        <a:lnSpc>
                          <a:spcPct val="107000"/>
                        </a:lnSpc>
                        <a:spcBef>
                          <a:spcPts val="0"/>
                        </a:spcBef>
                        <a:spcAft>
                          <a:spcPts val="0"/>
                        </a:spcAft>
                      </a:pPr>
                      <a:endParaRPr lang="en-US" sz="1600" kern="1200">
                        <a:solidFill>
                          <a:schemeClr val="bg1"/>
                        </a:solidFill>
                        <a:effectLst/>
                        <a:latin typeface="+mn-lt"/>
                        <a:ea typeface="+mn-ea"/>
                        <a:cs typeface="+mn-cs"/>
                      </a:endParaRPr>
                    </a:p>
                  </a:txBody>
                  <a:tcPr marL="97146" marR="0" marT="0" marB="0" anchor="ctr">
                    <a:lnL w="12700" cmpd="sng">
                      <a:noFill/>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l" defTabSz="914400" rtl="0" eaLnBrk="1" latinLnBrk="0" hangingPunct="1">
                        <a:lnSpc>
                          <a:spcPct val="107000"/>
                        </a:lnSpc>
                        <a:spcBef>
                          <a:spcPts val="0"/>
                        </a:spcBef>
                        <a:spcAft>
                          <a:spcPts val="0"/>
                        </a:spcAft>
                      </a:pPr>
                      <a:r>
                        <a:rPr lang="en-US" sz="1600" kern="1200" dirty="0">
                          <a:solidFill>
                            <a:schemeClr val="tx1"/>
                          </a:solidFill>
                          <a:effectLst/>
                          <a:latin typeface="+mn-lt"/>
                          <a:ea typeface="+mn-ea"/>
                          <a:cs typeface="+mn-cs"/>
                        </a:rPr>
                        <a:t>Configuration data</a:t>
                      </a:r>
                    </a:p>
                  </a:txBody>
                  <a:tcPr marL="93260" marR="93260" marT="46630" marB="4663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Performance data</a:t>
                      </a:r>
                    </a:p>
                  </a:txBody>
                  <a:tcPr marL="93260" marR="93260" marT="46630" marB="46630" anchor="ctr">
                    <a:lnL w="19050" cap="flat" cmpd="sng" algn="ctr">
                      <a:noFill/>
                      <a:prstDash val="solid"/>
                      <a:round/>
                      <a:headEnd type="none" w="med" len="med"/>
                      <a:tailEnd type="none" w="med" len="med"/>
                    </a:lnL>
                    <a:lnR w="12700" cmpd="sng">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1532403">
                <a:tc>
                  <a:txBody>
                    <a:bodyPr/>
                    <a:lstStyle/>
                    <a:p>
                      <a:pPr marL="0" marR="0" algn="l" defTabSz="896354" rtl="0" eaLnBrk="1" fontAlgn="b" latinLnBrk="0" hangingPunct="1">
                        <a:lnSpc>
                          <a:spcPct val="107000"/>
                        </a:lnSpc>
                        <a:spcBef>
                          <a:spcPts val="0"/>
                        </a:spcBef>
                        <a:spcAft>
                          <a:spcPts val="0"/>
                        </a:spcAft>
                      </a:pPr>
                      <a:r>
                        <a:rPr lang="en-US" sz="1400" kern="1200" dirty="0">
                          <a:solidFill>
                            <a:schemeClr val="tx2"/>
                          </a:solidFill>
                          <a:latin typeface="Segoe UI Semibold (Headings)"/>
                          <a:ea typeface="+mn-ea"/>
                          <a:cs typeface="Segoe UI Semilight" panose="020B0402040204020203" pitchFamily="34" charset="0"/>
                        </a:rPr>
                        <a:t>Polling interval</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Collected every 30 mins</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Differential sent to Azure every 30 mins</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Collected every 20 secs. (VMware); 30 secs </a:t>
                      </a:r>
                      <a:b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b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(Hyper-V); 5 mins. (physical servers)</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Aggregated every 10 mins. based on peak value</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Peak points transmitted to Azure</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424933">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Secure Hashing Algorithm</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Tx/>
                        <a:buNone/>
                        <a:tabLst/>
                        <a:defRPr/>
                      </a:pPr>
                      <a:r>
                        <a:rPr lang="en-US" sz="1400" kern="1200">
                          <a:solidFill>
                            <a:schemeClr val="accent2"/>
                          </a:solidFill>
                          <a:latin typeface="+mn-lt"/>
                          <a:ea typeface="+mn-ea"/>
                          <a:cs typeface="Segoe UI Semilight" panose="020B0402040204020203" pitchFamily="34" charset="0"/>
                        </a:rPr>
                        <a:t>SHA 256 (in transit and at rest)</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896354" rtl="0" eaLnBrk="1" latinLnBrk="0" hangingPunct="1">
                        <a:lnSpc>
                          <a:spcPct val="107000"/>
                        </a:lnSpc>
                        <a:spcBef>
                          <a:spcPts val="0"/>
                        </a:spcBef>
                        <a:spcAft>
                          <a:spcPts val="0"/>
                        </a:spcAft>
                      </a:pPr>
                      <a:r>
                        <a:rPr lang="en-US" sz="1400" kern="1200">
                          <a:solidFill>
                            <a:schemeClr val="accent2"/>
                          </a:solidFill>
                          <a:latin typeface="+mn-lt"/>
                          <a:ea typeface="+mn-ea"/>
                          <a:cs typeface="Segoe UI Semilight" panose="020B0402040204020203" pitchFamily="34" charset="0"/>
                        </a:rPr>
                        <a:t>SHA 256 (in transit and at rest)</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065900"/>
                  </a:ext>
                </a:extLst>
              </a:tr>
              <a:tr h="424933">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Datastore</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Tx/>
                        <a:buNone/>
                        <a:tabLst/>
                        <a:defRPr/>
                      </a:pPr>
                      <a:r>
                        <a:rPr lang="en-US" sz="1400" kern="1200" dirty="0">
                          <a:solidFill>
                            <a:schemeClr val="accent2"/>
                          </a:solidFill>
                          <a:latin typeface="+mn-lt"/>
                          <a:ea typeface="+mn-ea"/>
                          <a:cs typeface="Segoe UI Semilight" panose="020B0402040204020203" pitchFamily="34" charset="0"/>
                        </a:rPr>
                        <a:t>Azure Cosmos DB in Microsoft subscription</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896354" rtl="0" eaLnBrk="1" latinLnBrk="0" hangingPunct="1">
                        <a:lnSpc>
                          <a:spcPct val="107000"/>
                        </a:lnSpc>
                        <a:spcBef>
                          <a:spcPts val="0"/>
                        </a:spcBef>
                        <a:spcAft>
                          <a:spcPts val="0"/>
                        </a:spcAft>
                      </a:pPr>
                      <a:r>
                        <a:rPr lang="en-US" sz="1400" kern="1200">
                          <a:solidFill>
                            <a:schemeClr val="accent2"/>
                          </a:solidFill>
                          <a:latin typeface="+mn-lt"/>
                          <a:ea typeface="+mn-ea"/>
                          <a:cs typeface="Segoe UI Semilight" panose="020B0402040204020203" pitchFamily="34" charset="0"/>
                        </a:rPr>
                        <a:t>Azure Data Explorer in Microsoft subscription</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8627381"/>
                  </a:ext>
                </a:extLst>
              </a:tr>
              <a:tr h="831214">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Retention</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solidFill>
                            <a:schemeClr val="accent2"/>
                          </a:solidFill>
                          <a:latin typeface="+mn-lt"/>
                          <a:ea typeface="+mn-ea"/>
                          <a:cs typeface="Segoe UI Semilight" panose="020B0402040204020203" pitchFamily="34" charset="0"/>
                        </a:rPr>
                        <a:t>3 days post VM removal from discovery</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solidFill>
                            <a:schemeClr val="accent2"/>
                          </a:solidFill>
                          <a:latin typeface="+mn-lt"/>
                          <a:ea typeface="+mn-ea"/>
                          <a:cs typeface="Segoe UI Semilight" panose="020B0402040204020203" pitchFamily="34" charset="0"/>
                        </a:rPr>
                        <a:t>Migrate project deletion</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solidFill>
                            <a:schemeClr val="accent2"/>
                          </a:solidFill>
                          <a:latin typeface="+mn-lt"/>
                          <a:ea typeface="+mn-ea"/>
                          <a:cs typeface="Segoe UI Semilight" panose="020B0402040204020203" pitchFamily="34" charset="0"/>
                        </a:rPr>
                        <a:t>Auto-deletion after 30 days; </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solidFill>
                            <a:schemeClr val="accent2"/>
                          </a:solidFill>
                          <a:latin typeface="+mn-lt"/>
                          <a:ea typeface="+mn-ea"/>
                          <a:cs typeface="Segoe UI Semilight" panose="020B0402040204020203" pitchFamily="34" charset="0"/>
                        </a:rPr>
                        <a:t>sooner if Azure Migrate project is deleted</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855667"/>
                  </a:ext>
                </a:extLst>
              </a:tr>
              <a:tr h="424933">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Storage region</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Tx/>
                        <a:buNone/>
                        <a:tabLst/>
                        <a:defRPr/>
                      </a:pPr>
                      <a:r>
                        <a:rPr lang="en-US" sz="1400" kern="1200">
                          <a:solidFill>
                            <a:schemeClr val="accent2"/>
                          </a:solidFill>
                          <a:latin typeface="+mn-lt"/>
                          <a:ea typeface="+mn-ea"/>
                          <a:cs typeface="Segoe UI Semilight" panose="020B0402040204020203" pitchFamily="34" charset="0"/>
                        </a:rPr>
                        <a:t>Any region within Migrate project geography</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Tx/>
                        <a:buNone/>
                        <a:tabLst/>
                        <a:defRPr/>
                      </a:pPr>
                      <a:r>
                        <a:rPr lang="en-US" sz="1400" kern="1200">
                          <a:solidFill>
                            <a:schemeClr val="accent2"/>
                          </a:solidFill>
                          <a:latin typeface="+mn-lt"/>
                          <a:ea typeface="+mn-ea"/>
                          <a:cs typeface="Segoe UI Semilight" panose="020B0402040204020203" pitchFamily="34" charset="0"/>
                        </a:rPr>
                        <a:t>Any region within Migrate project geography</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3102185"/>
                  </a:ext>
                </a:extLst>
              </a:tr>
              <a:tr h="424933">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Appliance component used</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Tx/>
                        <a:buNone/>
                        <a:tabLst/>
                        <a:defRPr/>
                      </a:pPr>
                      <a:r>
                        <a:rPr lang="en-US" sz="1400" kern="1200">
                          <a:solidFill>
                            <a:schemeClr val="accent2"/>
                          </a:solidFill>
                          <a:latin typeface="+mn-lt"/>
                          <a:ea typeface="+mn-ea"/>
                          <a:cs typeface="Segoe UI Semilight" panose="020B0402040204020203" pitchFamily="34" charset="0"/>
                        </a:rPr>
                        <a:t>Discovery agent</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896354" rtl="0" eaLnBrk="1" latinLnBrk="0" hangingPunct="1">
                        <a:lnSpc>
                          <a:spcPct val="107000"/>
                        </a:lnSpc>
                        <a:spcBef>
                          <a:spcPts val="0"/>
                        </a:spcBef>
                        <a:spcAft>
                          <a:spcPts val="0"/>
                        </a:spcAft>
                      </a:pPr>
                      <a:r>
                        <a:rPr lang="en-US" sz="1400" kern="1200" dirty="0">
                          <a:solidFill>
                            <a:schemeClr val="accent2"/>
                          </a:solidFill>
                          <a:latin typeface="+mn-lt"/>
                          <a:ea typeface="+mn-ea"/>
                          <a:cs typeface="Segoe UI Semilight" panose="020B0402040204020203" pitchFamily="34" charset="0"/>
                        </a:rPr>
                        <a:t>Collector agent</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956749"/>
                  </a:ext>
                </a:extLst>
              </a:tr>
            </a:tbl>
          </a:graphicData>
        </a:graphic>
      </p:graphicFrame>
      <p:sp>
        <p:nvSpPr>
          <p:cNvPr id="6" name="Text Placeholder 5">
            <a:extLst>
              <a:ext uri="{FF2B5EF4-FFF2-40B4-BE49-F238E27FC236}">
                <a16:creationId xmlns:a16="http://schemas.microsoft.com/office/drawing/2014/main" id="{A6ABE952-D4CF-5F49-8F37-14070AED2A32}"/>
              </a:ext>
            </a:extLst>
          </p:cNvPr>
          <p:cNvSpPr>
            <a:spLocks noGrp="1"/>
          </p:cNvSpPr>
          <p:nvPr>
            <p:ph type="body" sz="quarter" idx="10"/>
          </p:nvPr>
        </p:nvSpPr>
        <p:spPr>
          <a:xfrm>
            <a:off x="465138" y="898382"/>
            <a:ext cx="11887195" cy="492443"/>
          </a:xfrm>
        </p:spPr>
        <p:txBody>
          <a:bodyPr/>
          <a:lstStyle/>
          <a:p>
            <a:r>
              <a:rPr lang="en-US"/>
              <a:t>For all scenarios</a:t>
            </a:r>
          </a:p>
        </p:txBody>
      </p:sp>
      <p:sp>
        <p:nvSpPr>
          <p:cNvPr id="5" name="Title 4">
            <a:extLst>
              <a:ext uri="{FF2B5EF4-FFF2-40B4-BE49-F238E27FC236}">
                <a16:creationId xmlns:a16="http://schemas.microsoft.com/office/drawing/2014/main" id="{A07C093E-2626-0140-BDA5-AB04A377C3A5}"/>
              </a:ext>
            </a:extLst>
          </p:cNvPr>
          <p:cNvSpPr>
            <a:spLocks noGrp="1"/>
          </p:cNvSpPr>
          <p:nvPr>
            <p:ph type="title"/>
          </p:nvPr>
        </p:nvSpPr>
        <p:spPr>
          <a:xfrm>
            <a:off x="465138" y="441332"/>
            <a:ext cx="11530584" cy="830020"/>
          </a:xfrm>
        </p:spPr>
        <p:txBody>
          <a:bodyPr/>
          <a:lstStyle/>
          <a:p>
            <a:r>
              <a:rPr lang="en-US"/>
              <a:t>Discovery: Data management</a:t>
            </a:r>
          </a:p>
        </p:txBody>
      </p:sp>
    </p:spTree>
    <p:extLst>
      <p:ext uri="{BB962C8B-B14F-4D97-AF65-F5344CB8AC3E}">
        <p14:creationId xmlns:p14="http://schemas.microsoft.com/office/powerpoint/2010/main" val="3626445989"/>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1AA77D91-89FA-4BBE-9914-51B92D2CA618}"/>
              </a:ext>
            </a:extLst>
          </p:cNvPr>
          <p:cNvSpPr/>
          <p:nvPr/>
        </p:nvSpPr>
        <p:spPr bwMode="auto">
          <a:xfrm>
            <a:off x="6535010" y="-47430"/>
            <a:ext cx="5984589" cy="6993533"/>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431264D5-5BED-4428-AFE5-682B453B1775}"/>
              </a:ext>
            </a:extLst>
          </p:cNvPr>
          <p:cNvGrpSpPr/>
          <p:nvPr/>
        </p:nvGrpSpPr>
        <p:grpSpPr>
          <a:xfrm>
            <a:off x="2190961" y="1651949"/>
            <a:ext cx="2112330" cy="2110711"/>
            <a:chOff x="1622425" y="1333500"/>
            <a:chExt cx="2071688" cy="2070100"/>
          </a:xfrm>
          <a:effectLst>
            <a:outerShdw blurRad="381000" sx="81000" sy="81000" algn="ctr" rotWithShape="0">
              <a:prstClr val="black">
                <a:alpha val="16000"/>
              </a:prstClr>
            </a:outerShdw>
          </a:effectLst>
        </p:grpSpPr>
        <p:grpSp>
          <p:nvGrpSpPr>
            <p:cNvPr id="15" name="Group 14">
              <a:extLst>
                <a:ext uri="{FF2B5EF4-FFF2-40B4-BE49-F238E27FC236}">
                  <a16:creationId xmlns:a16="http://schemas.microsoft.com/office/drawing/2014/main" id="{0BF1F10B-6802-4187-AEBB-00BB0D2A2DA9}"/>
                </a:ext>
              </a:extLst>
            </p:cNvPr>
            <p:cNvGrpSpPr/>
            <p:nvPr/>
          </p:nvGrpSpPr>
          <p:grpSpPr>
            <a:xfrm>
              <a:off x="1622425" y="1333500"/>
              <a:ext cx="2071688" cy="2070100"/>
              <a:chOff x="1622425" y="1333500"/>
              <a:chExt cx="2071688" cy="2070100"/>
            </a:xfrm>
          </p:grpSpPr>
          <p:sp>
            <p:nvSpPr>
              <p:cNvPr id="17" name="AutoShape 6">
                <a:extLst>
                  <a:ext uri="{FF2B5EF4-FFF2-40B4-BE49-F238E27FC236}">
                    <a16:creationId xmlns:a16="http://schemas.microsoft.com/office/drawing/2014/main" id="{ED0AA760-CA8B-4741-B5BC-93C1A756DC09}"/>
                  </a:ext>
                </a:extLst>
              </p:cNvPr>
              <p:cNvSpPr>
                <a:spLocks noChangeAspect="1" noChangeArrowheads="1" noTextEdit="1"/>
              </p:cNvSpPr>
              <p:nvPr/>
            </p:nvSpPr>
            <p:spPr bwMode="auto">
              <a:xfrm>
                <a:off x="1622425" y="1333500"/>
                <a:ext cx="2068513"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05">
                  <a:defRPr/>
                </a:pPr>
                <a:endParaRPr lang="en-US">
                  <a:solidFill>
                    <a:srgbClr val="1A1A1A"/>
                  </a:solidFill>
                  <a:latin typeface="Segoe UI"/>
                </a:endParaRPr>
              </a:p>
            </p:txBody>
          </p:sp>
          <p:sp>
            <p:nvSpPr>
              <p:cNvPr id="18" name="Freeform 8">
                <a:extLst>
                  <a:ext uri="{FF2B5EF4-FFF2-40B4-BE49-F238E27FC236}">
                    <a16:creationId xmlns:a16="http://schemas.microsoft.com/office/drawing/2014/main" id="{261D00AC-DD83-4A37-B91F-0796ECA4A4F8}"/>
                  </a:ext>
                </a:extLst>
              </p:cNvPr>
              <p:cNvSpPr>
                <a:spLocks/>
              </p:cNvSpPr>
              <p:nvPr/>
            </p:nvSpPr>
            <p:spPr bwMode="auto">
              <a:xfrm>
                <a:off x="1687513" y="1528763"/>
                <a:ext cx="2006600" cy="1255713"/>
              </a:xfrm>
              <a:custGeom>
                <a:avLst/>
                <a:gdLst>
                  <a:gd name="T0" fmla="*/ 100 w 400"/>
                  <a:gd name="T1" fmla="*/ 50 h 250"/>
                  <a:gd name="T2" fmla="*/ 100 w 400"/>
                  <a:gd name="T3" fmla="*/ 50 h 250"/>
                  <a:gd name="T4" fmla="*/ 61 w 400"/>
                  <a:gd name="T5" fmla="*/ 58 h 250"/>
                  <a:gd name="T6" fmla="*/ 29 w 400"/>
                  <a:gd name="T7" fmla="*/ 79 h 250"/>
                  <a:gd name="T8" fmla="*/ 8 w 400"/>
                  <a:gd name="T9" fmla="*/ 111 h 250"/>
                  <a:gd name="T10" fmla="*/ 0 w 400"/>
                  <a:gd name="T11" fmla="*/ 150 h 250"/>
                  <a:gd name="T12" fmla="*/ 8 w 400"/>
                  <a:gd name="T13" fmla="*/ 189 h 250"/>
                  <a:gd name="T14" fmla="*/ 29 w 400"/>
                  <a:gd name="T15" fmla="*/ 221 h 250"/>
                  <a:gd name="T16" fmla="*/ 61 w 400"/>
                  <a:gd name="T17" fmla="*/ 242 h 250"/>
                  <a:gd name="T18" fmla="*/ 100 w 400"/>
                  <a:gd name="T19" fmla="*/ 250 h 250"/>
                  <a:gd name="T20" fmla="*/ 106 w 400"/>
                  <a:gd name="T21" fmla="*/ 250 h 250"/>
                  <a:gd name="T22" fmla="*/ 200 w 400"/>
                  <a:gd name="T23" fmla="*/ 156 h 250"/>
                  <a:gd name="T24" fmla="*/ 294 w 400"/>
                  <a:gd name="T25" fmla="*/ 250 h 250"/>
                  <a:gd name="T26" fmla="*/ 325 w 400"/>
                  <a:gd name="T27" fmla="*/ 250 h 250"/>
                  <a:gd name="T28" fmla="*/ 354 w 400"/>
                  <a:gd name="T29" fmla="*/ 244 h 250"/>
                  <a:gd name="T30" fmla="*/ 378 w 400"/>
                  <a:gd name="T31" fmla="*/ 228 h 250"/>
                  <a:gd name="T32" fmla="*/ 394 w 400"/>
                  <a:gd name="T33" fmla="*/ 204 h 250"/>
                  <a:gd name="T34" fmla="*/ 400 w 400"/>
                  <a:gd name="T35" fmla="*/ 175 h 250"/>
                  <a:gd name="T36" fmla="*/ 394 w 400"/>
                  <a:gd name="T37" fmla="*/ 146 h 250"/>
                  <a:gd name="T38" fmla="*/ 378 w 400"/>
                  <a:gd name="T39" fmla="*/ 122 h 250"/>
                  <a:gd name="T40" fmla="*/ 354 w 400"/>
                  <a:gd name="T41" fmla="*/ 106 h 250"/>
                  <a:gd name="T42" fmla="*/ 324 w 400"/>
                  <a:gd name="T43" fmla="*/ 100 h 250"/>
                  <a:gd name="T44" fmla="*/ 312 w 400"/>
                  <a:gd name="T45" fmla="*/ 60 h 250"/>
                  <a:gd name="T46" fmla="*/ 287 w 400"/>
                  <a:gd name="T47" fmla="*/ 29 h 250"/>
                  <a:gd name="T48" fmla="*/ 253 w 400"/>
                  <a:gd name="T49" fmla="*/ 8 h 250"/>
                  <a:gd name="T50" fmla="*/ 212 w 400"/>
                  <a:gd name="T51" fmla="*/ 0 h 250"/>
                  <a:gd name="T52" fmla="*/ 184 w 400"/>
                  <a:gd name="T53" fmla="*/ 4 h 250"/>
                  <a:gd name="T54" fmla="*/ 158 w 400"/>
                  <a:gd name="T55" fmla="*/ 14 h 250"/>
                  <a:gd name="T56" fmla="*/ 136 w 400"/>
                  <a:gd name="T57" fmla="*/ 30 h 250"/>
                  <a:gd name="T58" fmla="*/ 118 w 400"/>
                  <a:gd name="T59" fmla="*/ 52 h 250"/>
                  <a:gd name="T60" fmla="*/ 100 w 400"/>
                  <a:gd name="T61" fmla="*/ 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250">
                    <a:moveTo>
                      <a:pt x="100" y="50"/>
                    </a:moveTo>
                    <a:lnTo>
                      <a:pt x="100" y="50"/>
                    </a:lnTo>
                    <a:cubicBezTo>
                      <a:pt x="86" y="50"/>
                      <a:pt x="73" y="53"/>
                      <a:pt x="61" y="58"/>
                    </a:cubicBezTo>
                    <a:cubicBezTo>
                      <a:pt x="49" y="63"/>
                      <a:pt x="38" y="70"/>
                      <a:pt x="29" y="79"/>
                    </a:cubicBezTo>
                    <a:cubicBezTo>
                      <a:pt x="20" y="88"/>
                      <a:pt x="13" y="99"/>
                      <a:pt x="8" y="111"/>
                    </a:cubicBezTo>
                    <a:cubicBezTo>
                      <a:pt x="2" y="123"/>
                      <a:pt x="0" y="136"/>
                      <a:pt x="0" y="150"/>
                    </a:cubicBezTo>
                    <a:cubicBezTo>
                      <a:pt x="0" y="164"/>
                      <a:pt x="2" y="177"/>
                      <a:pt x="8" y="189"/>
                    </a:cubicBezTo>
                    <a:cubicBezTo>
                      <a:pt x="13" y="201"/>
                      <a:pt x="20" y="212"/>
                      <a:pt x="29" y="221"/>
                    </a:cubicBezTo>
                    <a:cubicBezTo>
                      <a:pt x="38" y="230"/>
                      <a:pt x="49" y="237"/>
                      <a:pt x="61" y="242"/>
                    </a:cubicBezTo>
                    <a:cubicBezTo>
                      <a:pt x="73" y="247"/>
                      <a:pt x="86" y="250"/>
                      <a:pt x="100" y="250"/>
                    </a:cubicBezTo>
                    <a:lnTo>
                      <a:pt x="106" y="250"/>
                    </a:lnTo>
                    <a:lnTo>
                      <a:pt x="200" y="156"/>
                    </a:lnTo>
                    <a:lnTo>
                      <a:pt x="294" y="250"/>
                    </a:lnTo>
                    <a:lnTo>
                      <a:pt x="325" y="250"/>
                    </a:lnTo>
                    <a:cubicBezTo>
                      <a:pt x="335" y="250"/>
                      <a:pt x="345" y="248"/>
                      <a:pt x="354" y="244"/>
                    </a:cubicBezTo>
                    <a:cubicBezTo>
                      <a:pt x="363" y="240"/>
                      <a:pt x="371" y="235"/>
                      <a:pt x="378" y="228"/>
                    </a:cubicBezTo>
                    <a:cubicBezTo>
                      <a:pt x="385" y="221"/>
                      <a:pt x="390" y="213"/>
                      <a:pt x="394" y="204"/>
                    </a:cubicBezTo>
                    <a:cubicBezTo>
                      <a:pt x="398" y="195"/>
                      <a:pt x="400" y="185"/>
                      <a:pt x="400" y="175"/>
                    </a:cubicBezTo>
                    <a:cubicBezTo>
                      <a:pt x="400" y="164"/>
                      <a:pt x="398" y="155"/>
                      <a:pt x="394" y="146"/>
                    </a:cubicBezTo>
                    <a:cubicBezTo>
                      <a:pt x="390" y="136"/>
                      <a:pt x="384" y="129"/>
                      <a:pt x="378" y="122"/>
                    </a:cubicBezTo>
                    <a:cubicBezTo>
                      <a:pt x="371" y="115"/>
                      <a:pt x="363" y="110"/>
                      <a:pt x="354" y="106"/>
                    </a:cubicBezTo>
                    <a:cubicBezTo>
                      <a:pt x="344" y="102"/>
                      <a:pt x="335" y="100"/>
                      <a:pt x="324" y="100"/>
                    </a:cubicBezTo>
                    <a:cubicBezTo>
                      <a:pt x="322" y="86"/>
                      <a:pt x="318" y="73"/>
                      <a:pt x="312" y="60"/>
                    </a:cubicBezTo>
                    <a:cubicBezTo>
                      <a:pt x="305" y="48"/>
                      <a:pt x="297" y="38"/>
                      <a:pt x="287" y="29"/>
                    </a:cubicBezTo>
                    <a:cubicBezTo>
                      <a:pt x="277" y="20"/>
                      <a:pt x="266" y="13"/>
                      <a:pt x="253" y="8"/>
                    </a:cubicBezTo>
                    <a:cubicBezTo>
                      <a:pt x="240" y="3"/>
                      <a:pt x="227" y="0"/>
                      <a:pt x="212" y="0"/>
                    </a:cubicBezTo>
                    <a:cubicBezTo>
                      <a:pt x="203" y="0"/>
                      <a:pt x="193" y="1"/>
                      <a:pt x="184" y="4"/>
                    </a:cubicBezTo>
                    <a:cubicBezTo>
                      <a:pt x="175" y="6"/>
                      <a:pt x="166" y="9"/>
                      <a:pt x="158" y="14"/>
                    </a:cubicBezTo>
                    <a:cubicBezTo>
                      <a:pt x="150" y="18"/>
                      <a:pt x="143" y="24"/>
                      <a:pt x="136" y="30"/>
                    </a:cubicBezTo>
                    <a:cubicBezTo>
                      <a:pt x="129" y="36"/>
                      <a:pt x="123" y="44"/>
                      <a:pt x="118" y="52"/>
                    </a:cubicBezTo>
                    <a:cubicBezTo>
                      <a:pt x="112" y="51"/>
                      <a:pt x="106" y="50"/>
                      <a:pt x="100" y="50"/>
                    </a:cubicBezTo>
                    <a:close/>
                  </a:path>
                </a:pathLst>
              </a:custGeom>
              <a:solidFill>
                <a:srgbClr val="0078D4"/>
              </a:solidFill>
              <a:ln w="0">
                <a:solidFill>
                  <a:srgbClr val="0078D4"/>
                </a:solidFill>
                <a:prstDash val="solid"/>
                <a:round/>
                <a:headEnd/>
                <a:tailEnd/>
              </a:ln>
            </p:spPr>
            <p:txBody>
              <a:bodyPr vert="horz" wrap="square" lIns="93234" tIns="46616" rIns="93234" bIns="46616" numCol="1" anchor="t" anchorCtr="0" compatLnSpc="1">
                <a:prstTxWarp prst="textNoShape">
                  <a:avLst/>
                </a:prstTxWarp>
              </a:bodyPr>
              <a:lstStyle/>
              <a:p>
                <a:pPr defTabSz="932205">
                  <a:defRPr/>
                </a:pPr>
                <a:endParaRPr lang="en-US">
                  <a:solidFill>
                    <a:srgbClr val="1A1A1A"/>
                  </a:solidFill>
                  <a:latin typeface="Segoe UI"/>
                </a:endParaRPr>
              </a:p>
            </p:txBody>
          </p:sp>
        </p:grpSp>
        <p:sp>
          <p:nvSpPr>
            <p:cNvPr id="16" name="Freeform 9">
              <a:extLst>
                <a:ext uri="{FF2B5EF4-FFF2-40B4-BE49-F238E27FC236}">
                  <a16:creationId xmlns:a16="http://schemas.microsoft.com/office/drawing/2014/main" id="{3A78FC47-FC6B-4B65-98BA-2D0F9081F62E}"/>
                </a:ext>
              </a:extLst>
            </p:cNvPr>
            <p:cNvSpPr>
              <a:spLocks/>
            </p:cNvSpPr>
            <p:nvPr/>
          </p:nvSpPr>
          <p:spPr bwMode="auto">
            <a:xfrm>
              <a:off x="2374900" y="2533650"/>
              <a:ext cx="631825" cy="692150"/>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tx1"/>
            </a:solidFill>
            <a:ln w="19050">
              <a:noFill/>
              <a:prstDash val="solid"/>
              <a:round/>
              <a:headEnd/>
              <a:tailEnd/>
            </a:ln>
          </p:spPr>
          <p:txBody>
            <a:bodyPr vert="horz" wrap="square" lIns="93234" tIns="46616" rIns="93234" bIns="46616" numCol="1" anchor="t" anchorCtr="0" compatLnSpc="1">
              <a:prstTxWarp prst="textNoShape">
                <a:avLst/>
              </a:prstTxWarp>
            </a:bodyPr>
            <a:lstStyle/>
            <a:p>
              <a:pPr defTabSz="932205">
                <a:defRPr/>
              </a:pPr>
              <a:endParaRPr lang="en-US">
                <a:solidFill>
                  <a:srgbClr val="1A1A1A"/>
                </a:solidFill>
                <a:latin typeface="Segoe UI"/>
              </a:endParaRPr>
            </a:p>
          </p:txBody>
        </p:sp>
      </p:grpSp>
      <p:pic>
        <p:nvPicPr>
          <p:cNvPr id="5" name="Graphic 4">
            <a:extLst>
              <a:ext uri="{FF2B5EF4-FFF2-40B4-BE49-F238E27FC236}">
                <a16:creationId xmlns:a16="http://schemas.microsoft.com/office/drawing/2014/main" id="{A4197183-0BDF-4BA2-AA43-CA7AFAD6DA2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35394" y="2845636"/>
            <a:ext cx="926856" cy="926856"/>
          </a:xfrm>
          <a:prstGeom prst="rect">
            <a:avLst/>
          </a:prstGeom>
        </p:spPr>
      </p:pic>
      <p:sp>
        <p:nvSpPr>
          <p:cNvPr id="3" name="Title 1">
            <a:extLst>
              <a:ext uri="{FF2B5EF4-FFF2-40B4-BE49-F238E27FC236}">
                <a16:creationId xmlns:a16="http://schemas.microsoft.com/office/drawing/2014/main" id="{6E9B4347-37B4-42CB-9150-2F561058EBCA}"/>
              </a:ext>
            </a:extLst>
          </p:cNvPr>
          <p:cNvSpPr txBox="1">
            <a:spLocks/>
          </p:cNvSpPr>
          <p:nvPr/>
        </p:nvSpPr>
        <p:spPr>
          <a:xfrm>
            <a:off x="602448" y="1269486"/>
            <a:ext cx="11234682" cy="564867"/>
          </a:xfrm>
          <a:prstGeom prst="rect">
            <a:avLst/>
          </a:prstGeom>
        </p:spPr>
        <p:txBody>
          <a:bodyPr vert="horz" wrap="square" lIns="0" tIns="91414" rIns="146262" bIns="91414"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0938"/>
            <a:endParaRPr lang="en-US">
              <a:latin typeface="Segoe UI"/>
            </a:endParaRPr>
          </a:p>
        </p:txBody>
      </p:sp>
      <p:grpSp>
        <p:nvGrpSpPr>
          <p:cNvPr id="19" name="Group 12">
            <a:extLst>
              <a:ext uri="{FF2B5EF4-FFF2-40B4-BE49-F238E27FC236}">
                <a16:creationId xmlns:a16="http://schemas.microsoft.com/office/drawing/2014/main" id="{DFDB7EE7-4FB7-4CCE-BC92-AE053B2E966B}"/>
              </a:ext>
            </a:extLst>
          </p:cNvPr>
          <p:cNvGrpSpPr>
            <a:grpSpLocks noChangeAspect="1"/>
          </p:cNvGrpSpPr>
          <p:nvPr/>
        </p:nvGrpSpPr>
        <p:grpSpPr bwMode="auto">
          <a:xfrm>
            <a:off x="3017103" y="4043108"/>
            <a:ext cx="587327" cy="657223"/>
            <a:chOff x="1367" y="2230"/>
            <a:chExt cx="563" cy="630"/>
          </a:xfrm>
        </p:grpSpPr>
        <p:sp>
          <p:nvSpPr>
            <p:cNvPr id="21" name="Freeform 13">
              <a:extLst>
                <a:ext uri="{FF2B5EF4-FFF2-40B4-BE49-F238E27FC236}">
                  <a16:creationId xmlns:a16="http://schemas.microsoft.com/office/drawing/2014/main" id="{5639C982-94A8-4AB8-AB22-31847A8EA8E1}"/>
                </a:ext>
              </a:extLst>
            </p:cNvPr>
            <p:cNvSpPr>
              <a:spLocks/>
            </p:cNvSpPr>
            <p:nvPr/>
          </p:nvSpPr>
          <p:spPr bwMode="auto">
            <a:xfrm>
              <a:off x="1367" y="2230"/>
              <a:ext cx="563" cy="474"/>
            </a:xfrm>
            <a:custGeom>
              <a:avLst/>
              <a:gdLst>
                <a:gd name="T0" fmla="*/ 416 w 426"/>
                <a:gd name="T1" fmla="*/ 8 h 319"/>
                <a:gd name="T2" fmla="*/ 416 w 426"/>
                <a:gd name="T3" fmla="*/ 8 h 319"/>
                <a:gd name="T4" fmla="*/ 406 w 426"/>
                <a:gd name="T5" fmla="*/ 2 h 319"/>
                <a:gd name="T6" fmla="*/ 393 w 426"/>
                <a:gd name="T7" fmla="*/ 0 h 319"/>
                <a:gd name="T8" fmla="*/ 33 w 426"/>
                <a:gd name="T9" fmla="*/ 0 h 319"/>
                <a:gd name="T10" fmla="*/ 20 w 426"/>
                <a:gd name="T11" fmla="*/ 2 h 319"/>
                <a:gd name="T12" fmla="*/ 9 w 426"/>
                <a:gd name="T13" fmla="*/ 8 h 319"/>
                <a:gd name="T14" fmla="*/ 2 w 426"/>
                <a:gd name="T15" fmla="*/ 19 h 319"/>
                <a:gd name="T16" fmla="*/ 0 w 426"/>
                <a:gd name="T17" fmla="*/ 32 h 319"/>
                <a:gd name="T18" fmla="*/ 0 w 426"/>
                <a:gd name="T19" fmla="*/ 285 h 319"/>
                <a:gd name="T20" fmla="*/ 2 w 426"/>
                <a:gd name="T21" fmla="*/ 298 h 319"/>
                <a:gd name="T22" fmla="*/ 9 w 426"/>
                <a:gd name="T23" fmla="*/ 309 h 319"/>
                <a:gd name="T24" fmla="*/ 20 w 426"/>
                <a:gd name="T25" fmla="*/ 316 h 319"/>
                <a:gd name="T26" fmla="*/ 33 w 426"/>
                <a:gd name="T27" fmla="*/ 319 h 319"/>
                <a:gd name="T28" fmla="*/ 193 w 426"/>
                <a:gd name="T29" fmla="*/ 319 h 319"/>
                <a:gd name="T30" fmla="*/ 196 w 426"/>
                <a:gd name="T31" fmla="*/ 317 h 319"/>
                <a:gd name="T32" fmla="*/ 180 w 426"/>
                <a:gd name="T33" fmla="*/ 307 h 319"/>
                <a:gd name="T34" fmla="*/ 186 w 426"/>
                <a:gd name="T35" fmla="*/ 292 h 319"/>
                <a:gd name="T36" fmla="*/ 33 w 426"/>
                <a:gd name="T37" fmla="*/ 292 h 319"/>
                <a:gd name="T38" fmla="*/ 28 w 426"/>
                <a:gd name="T39" fmla="*/ 290 h 319"/>
                <a:gd name="T40" fmla="*/ 26 w 426"/>
                <a:gd name="T41" fmla="*/ 285 h 319"/>
                <a:gd name="T42" fmla="*/ 26 w 426"/>
                <a:gd name="T43" fmla="*/ 32 h 319"/>
                <a:gd name="T44" fmla="*/ 28 w 426"/>
                <a:gd name="T45" fmla="*/ 27 h 319"/>
                <a:gd name="T46" fmla="*/ 33 w 426"/>
                <a:gd name="T47" fmla="*/ 25 h 319"/>
                <a:gd name="T48" fmla="*/ 393 w 426"/>
                <a:gd name="T49" fmla="*/ 25 h 319"/>
                <a:gd name="T50" fmla="*/ 398 w 426"/>
                <a:gd name="T51" fmla="*/ 27 h 319"/>
                <a:gd name="T52" fmla="*/ 399 w 426"/>
                <a:gd name="T53" fmla="*/ 32 h 319"/>
                <a:gd name="T54" fmla="*/ 399 w 426"/>
                <a:gd name="T55" fmla="*/ 206 h 319"/>
                <a:gd name="T56" fmla="*/ 411 w 426"/>
                <a:gd name="T57" fmla="*/ 211 h 319"/>
                <a:gd name="T58" fmla="*/ 407 w 426"/>
                <a:gd name="T59" fmla="*/ 230 h 319"/>
                <a:gd name="T60" fmla="*/ 425 w 426"/>
                <a:gd name="T61" fmla="*/ 225 h 319"/>
                <a:gd name="T62" fmla="*/ 426 w 426"/>
                <a:gd name="T63" fmla="*/ 227 h 319"/>
                <a:gd name="T64" fmla="*/ 426 w 426"/>
                <a:gd name="T65" fmla="*/ 32 h 319"/>
                <a:gd name="T66" fmla="*/ 424 w 426"/>
                <a:gd name="T67" fmla="*/ 19 h 319"/>
                <a:gd name="T68" fmla="*/ 416 w 426"/>
                <a:gd name="T69" fmla="*/ 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6" h="319">
                  <a:moveTo>
                    <a:pt x="416" y="8"/>
                  </a:moveTo>
                  <a:lnTo>
                    <a:pt x="416" y="8"/>
                  </a:lnTo>
                  <a:cubicBezTo>
                    <a:pt x="413" y="5"/>
                    <a:pt x="410" y="3"/>
                    <a:pt x="406" y="2"/>
                  </a:cubicBezTo>
                  <a:cubicBezTo>
                    <a:pt x="402" y="0"/>
                    <a:pt x="397" y="0"/>
                    <a:pt x="393" y="0"/>
                  </a:cubicBezTo>
                  <a:lnTo>
                    <a:pt x="33" y="0"/>
                  </a:lnTo>
                  <a:cubicBezTo>
                    <a:pt x="28" y="0"/>
                    <a:pt x="24" y="0"/>
                    <a:pt x="20" y="2"/>
                  </a:cubicBezTo>
                  <a:cubicBezTo>
                    <a:pt x="16" y="3"/>
                    <a:pt x="12" y="5"/>
                    <a:pt x="9" y="8"/>
                  </a:cubicBezTo>
                  <a:cubicBezTo>
                    <a:pt x="6" y="11"/>
                    <a:pt x="4" y="15"/>
                    <a:pt x="2" y="19"/>
                  </a:cubicBezTo>
                  <a:cubicBezTo>
                    <a:pt x="0" y="23"/>
                    <a:pt x="0" y="27"/>
                    <a:pt x="0" y="32"/>
                  </a:cubicBezTo>
                  <a:lnTo>
                    <a:pt x="0" y="285"/>
                  </a:lnTo>
                  <a:cubicBezTo>
                    <a:pt x="0" y="290"/>
                    <a:pt x="0" y="294"/>
                    <a:pt x="2" y="298"/>
                  </a:cubicBezTo>
                  <a:cubicBezTo>
                    <a:pt x="4" y="302"/>
                    <a:pt x="6" y="306"/>
                    <a:pt x="9" y="309"/>
                  </a:cubicBezTo>
                  <a:cubicBezTo>
                    <a:pt x="12" y="312"/>
                    <a:pt x="16" y="314"/>
                    <a:pt x="20" y="316"/>
                  </a:cubicBezTo>
                  <a:cubicBezTo>
                    <a:pt x="24" y="318"/>
                    <a:pt x="28" y="319"/>
                    <a:pt x="33" y="319"/>
                  </a:cubicBezTo>
                  <a:lnTo>
                    <a:pt x="193" y="319"/>
                  </a:lnTo>
                  <a:lnTo>
                    <a:pt x="196" y="317"/>
                  </a:lnTo>
                  <a:lnTo>
                    <a:pt x="180" y="307"/>
                  </a:lnTo>
                  <a:lnTo>
                    <a:pt x="186" y="292"/>
                  </a:lnTo>
                  <a:lnTo>
                    <a:pt x="33" y="292"/>
                  </a:lnTo>
                  <a:cubicBezTo>
                    <a:pt x="31" y="292"/>
                    <a:pt x="29" y="291"/>
                    <a:pt x="28" y="290"/>
                  </a:cubicBezTo>
                  <a:cubicBezTo>
                    <a:pt x="27" y="289"/>
                    <a:pt x="26" y="287"/>
                    <a:pt x="26" y="285"/>
                  </a:cubicBezTo>
                  <a:lnTo>
                    <a:pt x="26" y="32"/>
                  </a:lnTo>
                  <a:cubicBezTo>
                    <a:pt x="26" y="30"/>
                    <a:pt x="27" y="28"/>
                    <a:pt x="28" y="27"/>
                  </a:cubicBezTo>
                  <a:cubicBezTo>
                    <a:pt x="29" y="26"/>
                    <a:pt x="31" y="25"/>
                    <a:pt x="33" y="25"/>
                  </a:cubicBezTo>
                  <a:lnTo>
                    <a:pt x="393" y="25"/>
                  </a:lnTo>
                  <a:cubicBezTo>
                    <a:pt x="395" y="25"/>
                    <a:pt x="396" y="26"/>
                    <a:pt x="398" y="27"/>
                  </a:cubicBezTo>
                  <a:cubicBezTo>
                    <a:pt x="399" y="28"/>
                    <a:pt x="399" y="30"/>
                    <a:pt x="399" y="32"/>
                  </a:cubicBezTo>
                  <a:lnTo>
                    <a:pt x="399" y="206"/>
                  </a:lnTo>
                  <a:lnTo>
                    <a:pt x="411" y="211"/>
                  </a:lnTo>
                  <a:lnTo>
                    <a:pt x="407" y="230"/>
                  </a:lnTo>
                  <a:lnTo>
                    <a:pt x="425" y="225"/>
                  </a:lnTo>
                  <a:lnTo>
                    <a:pt x="426" y="227"/>
                  </a:lnTo>
                  <a:lnTo>
                    <a:pt x="426" y="32"/>
                  </a:lnTo>
                  <a:cubicBezTo>
                    <a:pt x="426" y="27"/>
                    <a:pt x="425" y="23"/>
                    <a:pt x="424" y="19"/>
                  </a:cubicBezTo>
                  <a:cubicBezTo>
                    <a:pt x="422" y="15"/>
                    <a:pt x="419" y="11"/>
                    <a:pt x="416" y="8"/>
                  </a:cubicBezTo>
                  <a:close/>
                </a:path>
              </a:pathLst>
            </a:custGeom>
            <a:solidFill>
              <a:schemeClr val="tx1"/>
            </a:solidFill>
            <a:ln w="0">
              <a:noFill/>
              <a:prstDash val="solid"/>
              <a:round/>
              <a:headEnd/>
              <a:tailEnd/>
            </a:ln>
          </p:spPr>
          <p:txBody>
            <a:bodyPr vert="horz" wrap="square" lIns="93234" tIns="46616" rIns="93234" bIns="46616" numCol="1" anchor="t" anchorCtr="0" compatLnSpc="1">
              <a:prstTxWarp prst="textNoShape">
                <a:avLst/>
              </a:prstTxWarp>
            </a:bodyPr>
            <a:lstStyle/>
            <a:p>
              <a:pPr defTabSz="932205">
                <a:defRPr/>
              </a:pPr>
              <a:endParaRPr lang="en-US">
                <a:solidFill>
                  <a:srgbClr val="1A1A1A"/>
                </a:solidFill>
                <a:latin typeface="Segoe UI"/>
              </a:endParaRPr>
            </a:p>
          </p:txBody>
        </p:sp>
        <p:sp>
          <p:nvSpPr>
            <p:cNvPr id="22" name="Freeform 14">
              <a:extLst>
                <a:ext uri="{FF2B5EF4-FFF2-40B4-BE49-F238E27FC236}">
                  <a16:creationId xmlns:a16="http://schemas.microsoft.com/office/drawing/2014/main" id="{30E57CD9-5BC7-464F-B29E-10855B5560AA}"/>
                </a:ext>
              </a:extLst>
            </p:cNvPr>
            <p:cNvSpPr>
              <a:spLocks/>
            </p:cNvSpPr>
            <p:nvPr/>
          </p:nvSpPr>
          <p:spPr bwMode="auto">
            <a:xfrm>
              <a:off x="1533" y="2585"/>
              <a:ext cx="73" cy="38"/>
            </a:xfrm>
            <a:custGeom>
              <a:avLst/>
              <a:gdLst>
                <a:gd name="T0" fmla="*/ 0 w 49"/>
                <a:gd name="T1" fmla="*/ 0 h 26"/>
                <a:gd name="T2" fmla="*/ 0 w 49"/>
                <a:gd name="T3" fmla="*/ 0 h 26"/>
                <a:gd name="T4" fmla="*/ 0 w 49"/>
                <a:gd name="T5" fmla="*/ 26 h 26"/>
                <a:gd name="T6" fmla="*/ 27 w 49"/>
                <a:gd name="T7" fmla="*/ 26 h 26"/>
                <a:gd name="T8" fmla="*/ 38 w 49"/>
                <a:gd name="T9" fmla="*/ 26 h 26"/>
                <a:gd name="T10" fmla="*/ 49 w 49"/>
                <a:gd name="T11" fmla="*/ 0 h 26"/>
                <a:gd name="T12" fmla="*/ 27 w 49"/>
                <a:gd name="T13" fmla="*/ 0 h 26"/>
                <a:gd name="T14" fmla="*/ 0 w 49"/>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6">
                  <a:moveTo>
                    <a:pt x="0" y="0"/>
                  </a:moveTo>
                  <a:lnTo>
                    <a:pt x="0" y="0"/>
                  </a:lnTo>
                  <a:lnTo>
                    <a:pt x="0" y="26"/>
                  </a:lnTo>
                  <a:lnTo>
                    <a:pt x="27" y="26"/>
                  </a:lnTo>
                  <a:lnTo>
                    <a:pt x="38" y="26"/>
                  </a:lnTo>
                  <a:lnTo>
                    <a:pt x="49" y="0"/>
                  </a:lnTo>
                  <a:lnTo>
                    <a:pt x="27" y="0"/>
                  </a:lnTo>
                  <a:lnTo>
                    <a:pt x="0" y="0"/>
                  </a:lnTo>
                  <a:close/>
                </a:path>
              </a:pathLst>
            </a:custGeom>
            <a:solidFill>
              <a:schemeClr val="tx1"/>
            </a:solidFill>
            <a:ln w="0">
              <a:noFill/>
              <a:prstDash val="solid"/>
              <a:round/>
              <a:headEnd/>
              <a:tailEnd/>
            </a:ln>
          </p:spPr>
          <p:txBody>
            <a:bodyPr vert="horz" wrap="square" lIns="93234" tIns="46616" rIns="93234" bIns="46616" numCol="1" anchor="t" anchorCtr="0" compatLnSpc="1">
              <a:prstTxWarp prst="textNoShape">
                <a:avLst/>
              </a:prstTxWarp>
            </a:bodyPr>
            <a:lstStyle/>
            <a:p>
              <a:pPr defTabSz="932205">
                <a:defRPr/>
              </a:pPr>
              <a:endParaRPr lang="en-US">
                <a:solidFill>
                  <a:srgbClr val="1A1A1A"/>
                </a:solidFill>
                <a:latin typeface="Segoe UI"/>
              </a:endParaRPr>
            </a:p>
          </p:txBody>
        </p:sp>
        <p:sp>
          <p:nvSpPr>
            <p:cNvPr id="23" name="Freeform 15">
              <a:extLst>
                <a:ext uri="{FF2B5EF4-FFF2-40B4-BE49-F238E27FC236}">
                  <a16:creationId xmlns:a16="http://schemas.microsoft.com/office/drawing/2014/main" id="{621A59A3-5D0F-4FA0-B01F-EF15D282FE84}"/>
                </a:ext>
              </a:extLst>
            </p:cNvPr>
            <p:cNvSpPr>
              <a:spLocks/>
            </p:cNvSpPr>
            <p:nvPr/>
          </p:nvSpPr>
          <p:spPr bwMode="auto">
            <a:xfrm>
              <a:off x="1927" y="2667"/>
              <a:ext cx="3" cy="6"/>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solidFill>
              <a:srgbClr val="C1C1C1"/>
            </a:solidFill>
            <a:ln w="0">
              <a:noFill/>
              <a:prstDash val="solid"/>
              <a:round/>
              <a:headEnd/>
              <a:tailEnd/>
            </a:ln>
          </p:spPr>
          <p:txBody>
            <a:bodyPr vert="horz" wrap="square" lIns="93234" tIns="46616" rIns="93234" bIns="46616" numCol="1" anchor="t" anchorCtr="0" compatLnSpc="1">
              <a:prstTxWarp prst="textNoShape">
                <a:avLst/>
              </a:prstTxWarp>
            </a:bodyPr>
            <a:lstStyle/>
            <a:p>
              <a:pPr defTabSz="932205">
                <a:defRPr/>
              </a:pPr>
              <a:endParaRPr lang="en-US">
                <a:solidFill>
                  <a:srgbClr val="1A1A1A"/>
                </a:solidFill>
                <a:latin typeface="Segoe UI"/>
              </a:endParaRPr>
            </a:p>
          </p:txBody>
        </p:sp>
        <p:sp>
          <p:nvSpPr>
            <p:cNvPr id="24" name="Freeform 16">
              <a:extLst>
                <a:ext uri="{FF2B5EF4-FFF2-40B4-BE49-F238E27FC236}">
                  <a16:creationId xmlns:a16="http://schemas.microsoft.com/office/drawing/2014/main" id="{5E1756DF-95A7-462F-B897-F04ABB87BCDD}"/>
                </a:ext>
              </a:extLst>
            </p:cNvPr>
            <p:cNvSpPr>
              <a:spLocks noEditPoints="1"/>
            </p:cNvSpPr>
            <p:nvPr/>
          </p:nvSpPr>
          <p:spPr bwMode="auto">
            <a:xfrm>
              <a:off x="1614" y="2543"/>
              <a:ext cx="316" cy="317"/>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tx2"/>
            </a:solidFill>
            <a:ln w="0">
              <a:noFill/>
              <a:prstDash val="solid"/>
              <a:round/>
              <a:headEnd/>
              <a:tailEnd/>
            </a:ln>
          </p:spPr>
          <p:txBody>
            <a:bodyPr vert="horz" wrap="square" lIns="93234" tIns="46616" rIns="93234" bIns="46616" numCol="1" anchor="t" anchorCtr="0" compatLnSpc="1">
              <a:prstTxWarp prst="textNoShape">
                <a:avLst/>
              </a:prstTxWarp>
            </a:bodyPr>
            <a:lstStyle/>
            <a:p>
              <a:pPr defTabSz="932205">
                <a:defRPr/>
              </a:pPr>
              <a:endParaRPr lang="en-US">
                <a:solidFill>
                  <a:srgbClr val="1A1A1A"/>
                </a:solidFill>
                <a:latin typeface="Segoe UI"/>
              </a:endParaRPr>
            </a:p>
          </p:txBody>
        </p:sp>
        <p:sp>
          <p:nvSpPr>
            <p:cNvPr id="25" name="Freeform 17">
              <a:extLst>
                <a:ext uri="{FF2B5EF4-FFF2-40B4-BE49-F238E27FC236}">
                  <a16:creationId xmlns:a16="http://schemas.microsoft.com/office/drawing/2014/main" id="{EDB27DE5-9079-42B5-9A46-56DA2B837A40}"/>
                </a:ext>
              </a:extLst>
            </p:cNvPr>
            <p:cNvSpPr>
              <a:spLocks/>
            </p:cNvSpPr>
            <p:nvPr/>
          </p:nvSpPr>
          <p:spPr bwMode="auto">
            <a:xfrm>
              <a:off x="1753" y="2681"/>
              <a:ext cx="38" cy="39"/>
            </a:xfrm>
            <a:custGeom>
              <a:avLst/>
              <a:gdLst>
                <a:gd name="T0" fmla="*/ 21 w 25"/>
                <a:gd name="T1" fmla="*/ 4 h 26"/>
                <a:gd name="T2" fmla="*/ 21 w 25"/>
                <a:gd name="T3" fmla="*/ 4 h 26"/>
                <a:gd name="T4" fmla="*/ 17 w 25"/>
                <a:gd name="T5" fmla="*/ 1 h 26"/>
                <a:gd name="T6" fmla="*/ 12 w 25"/>
                <a:gd name="T7" fmla="*/ 0 h 26"/>
                <a:gd name="T8" fmla="*/ 8 w 25"/>
                <a:gd name="T9" fmla="*/ 1 h 26"/>
                <a:gd name="T10" fmla="*/ 3 w 25"/>
                <a:gd name="T11" fmla="*/ 4 h 26"/>
                <a:gd name="T12" fmla="*/ 1 w 25"/>
                <a:gd name="T13" fmla="*/ 8 h 26"/>
                <a:gd name="T14" fmla="*/ 0 w 25"/>
                <a:gd name="T15" fmla="*/ 13 h 26"/>
                <a:gd name="T16" fmla="*/ 0 w 25"/>
                <a:gd name="T17" fmla="*/ 15 h 26"/>
                <a:gd name="T18" fmla="*/ 1 w 25"/>
                <a:gd name="T19" fmla="*/ 18 h 26"/>
                <a:gd name="T20" fmla="*/ 3 w 25"/>
                <a:gd name="T21" fmla="*/ 22 h 26"/>
                <a:gd name="T22" fmla="*/ 8 w 25"/>
                <a:gd name="T23" fmla="*/ 25 h 26"/>
                <a:gd name="T24" fmla="*/ 12 w 25"/>
                <a:gd name="T25" fmla="*/ 26 h 26"/>
                <a:gd name="T26" fmla="*/ 17 w 25"/>
                <a:gd name="T27" fmla="*/ 25 h 26"/>
                <a:gd name="T28" fmla="*/ 21 w 25"/>
                <a:gd name="T29" fmla="*/ 22 h 26"/>
                <a:gd name="T30" fmla="*/ 24 w 25"/>
                <a:gd name="T31" fmla="*/ 18 h 26"/>
                <a:gd name="T32" fmla="*/ 25 w 25"/>
                <a:gd name="T33" fmla="*/ 15 h 26"/>
                <a:gd name="T34" fmla="*/ 25 w 25"/>
                <a:gd name="T35" fmla="*/ 13 h 26"/>
                <a:gd name="T36" fmla="*/ 24 w 25"/>
                <a:gd name="T37" fmla="*/ 8 h 26"/>
                <a:gd name="T38" fmla="*/ 21 w 25"/>
                <a:gd name="T3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6">
                  <a:moveTo>
                    <a:pt x="21" y="4"/>
                  </a:moveTo>
                  <a:lnTo>
                    <a:pt x="21" y="4"/>
                  </a:lnTo>
                  <a:cubicBezTo>
                    <a:pt x="20" y="3"/>
                    <a:pt x="19" y="2"/>
                    <a:pt x="17" y="1"/>
                  </a:cubicBezTo>
                  <a:cubicBezTo>
                    <a:pt x="16" y="1"/>
                    <a:pt x="14" y="0"/>
                    <a:pt x="12" y="0"/>
                  </a:cubicBezTo>
                  <a:cubicBezTo>
                    <a:pt x="11" y="0"/>
                    <a:pt x="9" y="1"/>
                    <a:pt x="8" y="1"/>
                  </a:cubicBezTo>
                  <a:cubicBezTo>
                    <a:pt x="6" y="2"/>
                    <a:pt x="5" y="3"/>
                    <a:pt x="3" y="4"/>
                  </a:cubicBezTo>
                  <a:cubicBezTo>
                    <a:pt x="2" y="5"/>
                    <a:pt x="1" y="7"/>
                    <a:pt x="1" y="8"/>
                  </a:cubicBezTo>
                  <a:cubicBezTo>
                    <a:pt x="0" y="10"/>
                    <a:pt x="0" y="11"/>
                    <a:pt x="0" y="13"/>
                  </a:cubicBezTo>
                  <a:cubicBezTo>
                    <a:pt x="0" y="14"/>
                    <a:pt x="0" y="14"/>
                    <a:pt x="0" y="15"/>
                  </a:cubicBezTo>
                  <a:cubicBezTo>
                    <a:pt x="0" y="16"/>
                    <a:pt x="0" y="17"/>
                    <a:pt x="1" y="18"/>
                  </a:cubicBezTo>
                  <a:cubicBezTo>
                    <a:pt x="1" y="20"/>
                    <a:pt x="2" y="21"/>
                    <a:pt x="3" y="22"/>
                  </a:cubicBezTo>
                  <a:cubicBezTo>
                    <a:pt x="5" y="23"/>
                    <a:pt x="6" y="24"/>
                    <a:pt x="8" y="25"/>
                  </a:cubicBezTo>
                  <a:cubicBezTo>
                    <a:pt x="9" y="26"/>
                    <a:pt x="11" y="26"/>
                    <a:pt x="12" y="26"/>
                  </a:cubicBezTo>
                  <a:cubicBezTo>
                    <a:pt x="14" y="26"/>
                    <a:pt x="16" y="26"/>
                    <a:pt x="17" y="25"/>
                  </a:cubicBezTo>
                  <a:cubicBezTo>
                    <a:pt x="19" y="24"/>
                    <a:pt x="20" y="23"/>
                    <a:pt x="21" y="22"/>
                  </a:cubicBezTo>
                  <a:cubicBezTo>
                    <a:pt x="23" y="21"/>
                    <a:pt x="24" y="20"/>
                    <a:pt x="24" y="18"/>
                  </a:cubicBezTo>
                  <a:cubicBezTo>
                    <a:pt x="25" y="17"/>
                    <a:pt x="25" y="16"/>
                    <a:pt x="25" y="15"/>
                  </a:cubicBezTo>
                  <a:cubicBezTo>
                    <a:pt x="25" y="14"/>
                    <a:pt x="25" y="14"/>
                    <a:pt x="25" y="13"/>
                  </a:cubicBezTo>
                  <a:cubicBezTo>
                    <a:pt x="25" y="11"/>
                    <a:pt x="25" y="10"/>
                    <a:pt x="24" y="8"/>
                  </a:cubicBezTo>
                  <a:cubicBezTo>
                    <a:pt x="24" y="7"/>
                    <a:pt x="23" y="5"/>
                    <a:pt x="21" y="4"/>
                  </a:cubicBezTo>
                  <a:close/>
                </a:path>
              </a:pathLst>
            </a:custGeom>
            <a:solidFill>
              <a:srgbClr val="0078D4"/>
            </a:solidFill>
            <a:ln w="0">
              <a:noFill/>
              <a:prstDash val="solid"/>
              <a:round/>
              <a:headEnd/>
              <a:tailEnd/>
            </a:ln>
          </p:spPr>
          <p:txBody>
            <a:bodyPr vert="horz" wrap="square" lIns="93234" tIns="46616" rIns="93234" bIns="46616" numCol="1" anchor="t" anchorCtr="0" compatLnSpc="1">
              <a:prstTxWarp prst="textNoShape">
                <a:avLst/>
              </a:prstTxWarp>
            </a:bodyPr>
            <a:lstStyle/>
            <a:p>
              <a:pPr defTabSz="932205">
                <a:defRPr/>
              </a:pPr>
              <a:endParaRPr lang="en-US">
                <a:solidFill>
                  <a:srgbClr val="1A1A1A"/>
                </a:solidFill>
                <a:latin typeface="Segoe UI"/>
              </a:endParaRPr>
            </a:p>
          </p:txBody>
        </p:sp>
      </p:grpSp>
      <p:grpSp>
        <p:nvGrpSpPr>
          <p:cNvPr id="10" name="Group 9">
            <a:extLst>
              <a:ext uri="{FF2B5EF4-FFF2-40B4-BE49-F238E27FC236}">
                <a16:creationId xmlns:a16="http://schemas.microsoft.com/office/drawing/2014/main" id="{3A2F3AFF-969B-4337-9587-7ECD884B776F}"/>
              </a:ext>
            </a:extLst>
          </p:cNvPr>
          <p:cNvGrpSpPr/>
          <p:nvPr/>
        </p:nvGrpSpPr>
        <p:grpSpPr>
          <a:xfrm>
            <a:off x="4026239" y="1990540"/>
            <a:ext cx="2117966" cy="1648357"/>
            <a:chOff x="3946787" y="1951688"/>
            <a:chExt cx="2076626" cy="1616183"/>
          </a:xfrm>
        </p:grpSpPr>
        <p:grpSp>
          <p:nvGrpSpPr>
            <p:cNvPr id="28" name="Group 27">
              <a:extLst>
                <a:ext uri="{FF2B5EF4-FFF2-40B4-BE49-F238E27FC236}">
                  <a16:creationId xmlns:a16="http://schemas.microsoft.com/office/drawing/2014/main" id="{08DBA7F2-F83A-43D5-B537-C515C0DFED03}"/>
                </a:ext>
              </a:extLst>
            </p:cNvPr>
            <p:cNvGrpSpPr/>
            <p:nvPr/>
          </p:nvGrpSpPr>
          <p:grpSpPr>
            <a:xfrm>
              <a:off x="4790855" y="2861969"/>
              <a:ext cx="764991" cy="649499"/>
              <a:chOff x="8350849" y="2068438"/>
              <a:chExt cx="764991" cy="649499"/>
            </a:xfrm>
          </p:grpSpPr>
          <p:pic>
            <p:nvPicPr>
              <p:cNvPr id="29" name="Graphic 28">
                <a:extLst>
                  <a:ext uri="{FF2B5EF4-FFF2-40B4-BE49-F238E27FC236}">
                    <a16:creationId xmlns:a16="http://schemas.microsoft.com/office/drawing/2014/main" id="{52AD6C0A-85E8-42D2-9326-359483894A6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8350849" y="2068438"/>
                <a:ext cx="649499" cy="649499"/>
              </a:xfrm>
              <a:prstGeom prst="rect">
                <a:avLst/>
              </a:prstGeom>
            </p:spPr>
          </p:pic>
          <p:pic>
            <p:nvPicPr>
              <p:cNvPr id="31" name="Picture 2" descr="Image result for sql database icon">
                <a:extLst>
                  <a:ext uri="{FF2B5EF4-FFF2-40B4-BE49-F238E27FC236}">
                    <a16:creationId xmlns:a16="http://schemas.microsoft.com/office/drawing/2014/main" id="{8A241D1D-F451-4D04-A820-8A40E2A8F9A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877080" y="2380392"/>
                <a:ext cx="238760" cy="274320"/>
              </a:xfrm>
              <a:prstGeom prst="rect">
                <a:avLst/>
              </a:prstGeom>
              <a:noFill/>
              <a:extLst>
                <a:ext uri="{909E8E84-426E-40DD-AFC4-6F175D3DCCD1}">
                  <a14:hiddenFill xmlns:a14="http://schemas.microsoft.com/office/drawing/2010/main">
                    <a:solidFill>
                      <a:srgbClr val="FFFFFF"/>
                    </a:solidFill>
                  </a14:hiddenFill>
                </a:ext>
              </a:extLst>
            </p:spPr>
          </p:pic>
        </p:grpSp>
        <p:pic>
          <p:nvPicPr>
            <p:cNvPr id="27" name="Graphic 26">
              <a:extLst>
                <a:ext uri="{FF2B5EF4-FFF2-40B4-BE49-F238E27FC236}">
                  <a16:creationId xmlns:a16="http://schemas.microsoft.com/office/drawing/2014/main" id="{F9EBC312-D4EE-4F3E-BAF2-7D21213ABA20}"/>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946787" y="2770589"/>
              <a:ext cx="797282" cy="797282"/>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CBF27315-50A3-45C5-B7F2-89D0153F02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5062740" y="1951688"/>
              <a:ext cx="960673" cy="847055"/>
            </a:xfrm>
            <a:prstGeom prst="rect">
              <a:avLst/>
            </a:prstGeom>
          </p:spPr>
        </p:pic>
        <p:pic>
          <p:nvPicPr>
            <p:cNvPr id="7" name="Picture 6" descr="Icon&#10;&#10;Description automatically generated">
              <a:extLst>
                <a:ext uri="{FF2B5EF4-FFF2-40B4-BE49-F238E27FC236}">
                  <a16:creationId xmlns:a16="http://schemas.microsoft.com/office/drawing/2014/main" id="{BCED9CB4-7046-4D13-91BD-D90D5FA339B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086847" y="1988325"/>
              <a:ext cx="1185167" cy="622213"/>
            </a:xfrm>
            <a:prstGeom prst="rect">
              <a:avLst/>
            </a:prstGeom>
          </p:spPr>
        </p:pic>
      </p:grpSp>
      <p:pic>
        <p:nvPicPr>
          <p:cNvPr id="52" name="Picture 4" descr="Image result for vmware icon transparent">
            <a:extLst>
              <a:ext uri="{FF2B5EF4-FFF2-40B4-BE49-F238E27FC236}">
                <a16:creationId xmlns:a16="http://schemas.microsoft.com/office/drawing/2014/main" id="{AF728CA1-55EF-435F-B875-6D74992C1A9C}"/>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2627244" y="5736808"/>
            <a:ext cx="1560987" cy="254474"/>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DA1B1C15-8F68-4BE6-AA0E-102EF948BD6F}"/>
              </a:ext>
            </a:extLst>
          </p:cNvPr>
          <p:cNvGrpSpPr/>
          <p:nvPr/>
        </p:nvGrpSpPr>
        <p:grpSpPr>
          <a:xfrm>
            <a:off x="2574215" y="4907930"/>
            <a:ext cx="1473101" cy="687904"/>
            <a:chOff x="4088714" y="4726727"/>
            <a:chExt cx="1473101" cy="687904"/>
          </a:xfrm>
        </p:grpSpPr>
        <p:grpSp>
          <p:nvGrpSpPr>
            <p:cNvPr id="44" name="Group 43">
              <a:extLst>
                <a:ext uri="{FF2B5EF4-FFF2-40B4-BE49-F238E27FC236}">
                  <a16:creationId xmlns:a16="http://schemas.microsoft.com/office/drawing/2014/main" id="{75602A3F-E4A9-4266-AD04-DEEAC0B50BAB}"/>
                </a:ext>
              </a:extLst>
            </p:cNvPr>
            <p:cNvGrpSpPr/>
            <p:nvPr/>
          </p:nvGrpSpPr>
          <p:grpSpPr>
            <a:xfrm>
              <a:off x="4088714" y="4726727"/>
              <a:ext cx="1473101" cy="687904"/>
              <a:chOff x="1550310" y="4804559"/>
              <a:chExt cx="1444552" cy="674573"/>
            </a:xfrm>
          </p:grpSpPr>
          <p:sp>
            <p:nvSpPr>
              <p:cNvPr id="49" name="Freeform 5">
                <a:extLst>
                  <a:ext uri="{FF2B5EF4-FFF2-40B4-BE49-F238E27FC236}">
                    <a16:creationId xmlns:a16="http://schemas.microsoft.com/office/drawing/2014/main" id="{C6709ACB-8E8F-404A-B805-6DB979790A2A}"/>
                  </a:ext>
                </a:extLst>
              </p:cNvPr>
              <p:cNvSpPr>
                <a:spLocks/>
              </p:cNvSpPr>
              <p:nvPr/>
            </p:nvSpPr>
            <p:spPr bwMode="auto">
              <a:xfrm>
                <a:off x="1671603" y="4900917"/>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nvGrpSpPr>
              <p:cNvPr id="46" name="Group 45">
                <a:extLst>
                  <a:ext uri="{FF2B5EF4-FFF2-40B4-BE49-F238E27FC236}">
                    <a16:creationId xmlns:a16="http://schemas.microsoft.com/office/drawing/2014/main" id="{F539B6A8-4325-4B90-B268-13A418735F3E}"/>
                  </a:ext>
                </a:extLst>
              </p:cNvPr>
              <p:cNvGrpSpPr/>
              <p:nvPr/>
            </p:nvGrpSpPr>
            <p:grpSpPr>
              <a:xfrm>
                <a:off x="1550310" y="4804559"/>
                <a:ext cx="1444552" cy="674573"/>
                <a:chOff x="1684590" y="4940747"/>
                <a:chExt cx="1444552" cy="674573"/>
              </a:xfrm>
            </p:grpSpPr>
            <p:pic>
              <p:nvPicPr>
                <p:cNvPr id="48" name="Picture 47">
                  <a:extLst>
                    <a:ext uri="{FF2B5EF4-FFF2-40B4-BE49-F238E27FC236}">
                      <a16:creationId xmlns:a16="http://schemas.microsoft.com/office/drawing/2014/main" id="{219F0611-BB07-4091-BA2E-F804F0A4C08C}"/>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684590" y="4940747"/>
                  <a:ext cx="255418" cy="275064"/>
                </a:xfrm>
                <a:prstGeom prst="rect">
                  <a:avLst/>
                </a:prstGeom>
              </p:spPr>
            </p:pic>
            <p:sp>
              <p:nvSpPr>
                <p:cNvPr id="47" name="Freeform 5">
                  <a:extLst>
                    <a:ext uri="{FF2B5EF4-FFF2-40B4-BE49-F238E27FC236}">
                      <a16:creationId xmlns:a16="http://schemas.microsoft.com/office/drawing/2014/main" id="{3786E21C-CE59-416D-97B3-8B4F18D0BF3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pic>
          <p:nvPicPr>
            <p:cNvPr id="6" name="Graphic 5">
              <a:extLst>
                <a:ext uri="{FF2B5EF4-FFF2-40B4-BE49-F238E27FC236}">
                  <a16:creationId xmlns:a16="http://schemas.microsoft.com/office/drawing/2014/main" id="{27765135-3FF2-4898-AF0E-A5BF4A90AD38}"/>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285694" y="4866980"/>
              <a:ext cx="505784" cy="408876"/>
            </a:xfrm>
            <a:prstGeom prst="rect">
              <a:avLst/>
            </a:prstGeom>
          </p:spPr>
        </p:pic>
        <p:pic>
          <p:nvPicPr>
            <p:cNvPr id="12" name="Graphic 11">
              <a:extLst>
                <a:ext uri="{FF2B5EF4-FFF2-40B4-BE49-F238E27FC236}">
                  <a16:creationId xmlns:a16="http://schemas.microsoft.com/office/drawing/2014/main" id="{D46856B6-6503-4A68-978A-866E4CB6D80E}"/>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979473" y="4858838"/>
              <a:ext cx="505784" cy="408876"/>
            </a:xfrm>
            <a:prstGeom prst="rect">
              <a:avLst/>
            </a:prstGeom>
          </p:spPr>
        </p:pic>
        <p:pic>
          <p:nvPicPr>
            <p:cNvPr id="26" name="Picture 25">
              <a:extLst>
                <a:ext uri="{FF2B5EF4-FFF2-40B4-BE49-F238E27FC236}">
                  <a16:creationId xmlns:a16="http://schemas.microsoft.com/office/drawing/2014/main" id="{B11F8C67-DF83-4738-A045-1711C55B3E41}"/>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862309" y="4726727"/>
              <a:ext cx="260466" cy="280500"/>
            </a:xfrm>
            <a:prstGeom prst="rect">
              <a:avLst/>
            </a:prstGeom>
          </p:spPr>
        </p:pic>
      </p:grpSp>
      <p:sp>
        <p:nvSpPr>
          <p:cNvPr id="60" name="Text Placeholder 4">
            <a:extLst>
              <a:ext uri="{FF2B5EF4-FFF2-40B4-BE49-F238E27FC236}">
                <a16:creationId xmlns:a16="http://schemas.microsoft.com/office/drawing/2014/main" id="{7917E1E3-A16C-47EA-BD16-7329121E005F}"/>
              </a:ext>
            </a:extLst>
          </p:cNvPr>
          <p:cNvSpPr txBox="1">
            <a:spLocks/>
          </p:cNvSpPr>
          <p:nvPr/>
        </p:nvSpPr>
        <p:spPr>
          <a:xfrm>
            <a:off x="7399364" y="1271150"/>
            <a:ext cx="4395781" cy="524772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239" eaLnBrk="0" fontAlgn="base" hangingPunct="0">
              <a:spcBef>
                <a:spcPct val="0"/>
              </a:spcBef>
              <a:spcAft>
                <a:spcPts val="600"/>
              </a:spcAft>
              <a:buClr>
                <a:schemeClr val="tx1"/>
              </a:buClr>
              <a:buSzTx/>
              <a:buNone/>
            </a:pPr>
            <a:r>
              <a:rPr lang="en-US" altLang="en-US" sz="2000">
                <a:solidFill>
                  <a:srgbClr val="0078D4"/>
                </a:solidFill>
                <a:latin typeface="Segoe UI (Body)"/>
                <a:cs typeface="Segoe UI" panose="020B0502040204020203" pitchFamily="34" charset="0"/>
              </a:rPr>
              <a:t>Deploy</a:t>
            </a:r>
            <a:r>
              <a:rPr lang="en-US" altLang="en-US" sz="2000">
                <a:solidFill>
                  <a:prstClr val="black"/>
                </a:solidFill>
                <a:latin typeface="Segoe UI (Body)"/>
                <a:cs typeface="Segoe UI" panose="020B0502040204020203" pitchFamily="34" charset="0"/>
              </a:rPr>
              <a:t> </a:t>
            </a:r>
            <a:r>
              <a:rPr lang="en-US" altLang="en-US" sz="2000">
                <a:gradFill>
                  <a:gsLst>
                    <a:gs pos="1250">
                      <a:prstClr val="black"/>
                    </a:gs>
                    <a:gs pos="100000">
                      <a:prstClr val="black"/>
                    </a:gs>
                  </a:gsLst>
                  <a:lin ang="5400000" scaled="0"/>
                </a:gradFill>
                <a:latin typeface="Segoe UI (Body)"/>
                <a:cs typeface="Segoe UI" panose="020B0502040204020203" pitchFamily="34" charset="0"/>
              </a:rPr>
              <a:t>and </a:t>
            </a:r>
            <a:r>
              <a:rPr lang="en-US" altLang="en-US" sz="2000">
                <a:solidFill>
                  <a:srgbClr val="0070C0"/>
                </a:solidFill>
                <a:latin typeface="Segoe UI (Body)"/>
                <a:cs typeface="Segoe UI" panose="020B0502040204020203" pitchFamily="34" charset="0"/>
              </a:rPr>
              <a:t>configure</a:t>
            </a:r>
            <a:r>
              <a:rPr lang="en-US" altLang="en-US" sz="2000">
                <a:gradFill>
                  <a:gsLst>
                    <a:gs pos="1250">
                      <a:prstClr val="black"/>
                    </a:gs>
                    <a:gs pos="100000">
                      <a:prstClr val="black"/>
                    </a:gs>
                  </a:gsLst>
                  <a:lin ang="5400000" scaled="0"/>
                </a:gradFill>
                <a:latin typeface="Segoe UI (Body)"/>
                <a:cs typeface="Segoe UI" panose="020B0502040204020203" pitchFamily="34" charset="0"/>
              </a:rPr>
              <a:t> the Azure Migrate appliance in the source environment</a:t>
            </a:r>
          </a:p>
          <a:p>
            <a:pPr marL="0" indent="0" defTabSz="932418" eaLnBrk="0" fontAlgn="base" hangingPunct="0">
              <a:spcBef>
                <a:spcPct val="0"/>
              </a:spcBef>
              <a:spcAft>
                <a:spcPts val="600"/>
              </a:spcAft>
              <a:buClr>
                <a:schemeClr val="tx1"/>
              </a:buClr>
              <a:buSzTx/>
              <a:buNone/>
            </a:pPr>
            <a:endParaRPr lang="en-US" altLang="en-US" sz="2000">
              <a:gradFill>
                <a:gsLst>
                  <a:gs pos="1250">
                    <a:prstClr val="black"/>
                  </a:gs>
                  <a:gs pos="100000">
                    <a:prstClr val="black"/>
                  </a:gs>
                </a:gsLst>
                <a:lin ang="5400000" scaled="0"/>
              </a:gradFill>
              <a:latin typeface="+mn-lt"/>
            </a:endParaRPr>
          </a:p>
          <a:p>
            <a:pPr marL="0" indent="0" defTabSz="932239" eaLnBrk="0" fontAlgn="base" hangingPunct="0">
              <a:spcBef>
                <a:spcPct val="0"/>
              </a:spcBef>
              <a:spcAft>
                <a:spcPts val="600"/>
              </a:spcAft>
              <a:buClr>
                <a:schemeClr val="tx1"/>
              </a:buClr>
              <a:buSzTx/>
              <a:buNone/>
            </a:pPr>
            <a:r>
              <a:rPr lang="en-US" altLang="en-US" sz="2000">
                <a:solidFill>
                  <a:srgbClr val="0078D4"/>
                </a:solidFill>
                <a:latin typeface="Segoe UI (Body)"/>
                <a:cs typeface="Segoe UI" panose="020B0502040204020203" pitchFamily="34" charset="0"/>
              </a:rPr>
              <a:t>Appliance discovers servers and server configurations, and collects performance data (resource utilizations) </a:t>
            </a:r>
            <a:r>
              <a:rPr lang="en-US" altLang="en-US" sz="2000">
                <a:solidFill>
                  <a:schemeClr val="tx1"/>
                </a:solidFill>
                <a:latin typeface="+mn-lt"/>
                <a:cs typeface="Segoe UI" panose="020B0502040204020203" pitchFamily="34" charset="0"/>
              </a:rPr>
              <a:t>for Windows, Linux, </a:t>
            </a:r>
            <a:r>
              <a:rPr lang="en-US" altLang="en-US" sz="2000">
                <a:gradFill>
                  <a:gsLst>
                    <a:gs pos="1250">
                      <a:prstClr val="black"/>
                    </a:gs>
                    <a:gs pos="100000">
                      <a:prstClr val="black"/>
                    </a:gs>
                  </a:gsLst>
                  <a:lin ang="5400000" scaled="0"/>
                </a:gradFill>
                <a:latin typeface="+mn-lt"/>
                <a:cs typeface="Segoe UI" panose="020B0502040204020203" pitchFamily="34" charset="0"/>
              </a:rPr>
              <a:t>and SQL Server</a:t>
            </a:r>
          </a:p>
          <a:p>
            <a:pPr marL="0" indent="0" defTabSz="932418" eaLnBrk="0" fontAlgn="base" hangingPunct="0">
              <a:spcBef>
                <a:spcPct val="0"/>
              </a:spcBef>
              <a:spcAft>
                <a:spcPts val="600"/>
              </a:spcAft>
              <a:buClr>
                <a:schemeClr val="tx1"/>
              </a:buClr>
              <a:buSzTx/>
              <a:buNone/>
            </a:pPr>
            <a:endParaRPr lang="en-US" altLang="en-US" sz="2000">
              <a:gradFill>
                <a:gsLst>
                  <a:gs pos="1250">
                    <a:prstClr val="black"/>
                  </a:gs>
                  <a:gs pos="100000">
                    <a:prstClr val="black"/>
                  </a:gs>
                </a:gsLst>
                <a:lin ang="5400000" scaled="0"/>
              </a:gradFill>
              <a:latin typeface="+mn-lt"/>
            </a:endParaRPr>
          </a:p>
          <a:p>
            <a:pPr marL="0" lvl="0" indent="0" defTabSz="932418" eaLnBrk="0" fontAlgn="base" hangingPunct="0">
              <a:spcBef>
                <a:spcPct val="0"/>
              </a:spcBef>
              <a:spcAft>
                <a:spcPct val="0"/>
              </a:spcAft>
              <a:buSzTx/>
              <a:buNone/>
            </a:pPr>
            <a:r>
              <a:rPr lang="en-US" altLang="en-US" sz="2000">
                <a:solidFill>
                  <a:srgbClr val="0078D3"/>
                </a:solidFill>
                <a:latin typeface="Segoe UI"/>
                <a:cs typeface="+mn-cs"/>
              </a:rPr>
              <a:t>Perform</a:t>
            </a:r>
            <a:r>
              <a:rPr lang="en-US" altLang="en-US" sz="2000">
                <a:solidFill>
                  <a:srgbClr val="000000"/>
                </a:solidFill>
                <a:latin typeface="Segoe UI"/>
                <a:cs typeface="+mn-cs"/>
              </a:rPr>
              <a:t> assessments to determine </a:t>
            </a:r>
          </a:p>
          <a:p>
            <a:pPr defTabSz="932418" eaLnBrk="0" fontAlgn="base" hangingPunct="0">
              <a:spcBef>
                <a:spcPct val="0"/>
              </a:spcBef>
              <a:spcAft>
                <a:spcPct val="0"/>
              </a:spcAft>
              <a:buSzTx/>
            </a:pPr>
            <a:r>
              <a:rPr lang="en-US" altLang="en-US" sz="1800">
                <a:solidFill>
                  <a:srgbClr val="0078D4"/>
                </a:solidFill>
                <a:latin typeface="Segoe UI (Body)"/>
                <a:cs typeface="Segoe UI" panose="020B0502040204020203" pitchFamily="34" charset="0"/>
              </a:rPr>
              <a:t>Readiness for Azure SQL</a:t>
            </a:r>
          </a:p>
          <a:p>
            <a:pPr defTabSz="932418" eaLnBrk="0" fontAlgn="base" hangingPunct="0">
              <a:spcBef>
                <a:spcPct val="0"/>
              </a:spcBef>
              <a:spcAft>
                <a:spcPct val="0"/>
              </a:spcAft>
              <a:buSzTx/>
            </a:pPr>
            <a:r>
              <a:rPr lang="en-US" altLang="en-US" sz="1800">
                <a:solidFill>
                  <a:srgbClr val="0078D4"/>
                </a:solidFill>
                <a:latin typeface="Segoe UI (Body)"/>
                <a:cs typeface="Segoe UI" panose="020B0502040204020203" pitchFamily="34" charset="0"/>
              </a:rPr>
              <a:t>Recommended Azure SQL target</a:t>
            </a:r>
          </a:p>
          <a:p>
            <a:pPr defTabSz="932418" eaLnBrk="0" fontAlgn="base" hangingPunct="0">
              <a:spcBef>
                <a:spcPct val="0"/>
              </a:spcBef>
              <a:spcAft>
                <a:spcPct val="0"/>
              </a:spcAft>
              <a:buSzTx/>
            </a:pPr>
            <a:r>
              <a:rPr lang="en-US" altLang="en-US" sz="1800">
                <a:solidFill>
                  <a:srgbClr val="0078D4"/>
                </a:solidFill>
                <a:latin typeface="Segoe UI (Body)"/>
                <a:cs typeface="Segoe UI" panose="020B0502040204020203" pitchFamily="34" charset="0"/>
              </a:rPr>
              <a:t>Migration blockers and warnings</a:t>
            </a:r>
          </a:p>
          <a:p>
            <a:pPr defTabSz="932418" eaLnBrk="0" fontAlgn="base" hangingPunct="0">
              <a:spcBef>
                <a:spcPct val="0"/>
              </a:spcBef>
              <a:spcAft>
                <a:spcPct val="0"/>
              </a:spcAft>
              <a:buSzTx/>
            </a:pPr>
            <a:r>
              <a:rPr lang="en-US" altLang="en-US" sz="1800">
                <a:solidFill>
                  <a:srgbClr val="0078D4"/>
                </a:solidFill>
                <a:latin typeface="Segoe UI (Body)"/>
                <a:cs typeface="Segoe UI" panose="020B0502040204020203" pitchFamily="34" charset="0"/>
              </a:rPr>
              <a:t>Azure SQL configuration (SKU) </a:t>
            </a:r>
          </a:p>
          <a:p>
            <a:pPr defTabSz="932418" eaLnBrk="0" fontAlgn="base" hangingPunct="0">
              <a:spcBef>
                <a:spcPct val="0"/>
              </a:spcBef>
              <a:spcAft>
                <a:spcPct val="0"/>
              </a:spcAft>
              <a:buSzTx/>
            </a:pPr>
            <a:r>
              <a:rPr lang="en-US" altLang="en-US" sz="1800">
                <a:solidFill>
                  <a:srgbClr val="0078D4"/>
                </a:solidFill>
                <a:latin typeface="Segoe UI (Body)"/>
                <a:cs typeface="Segoe UI" panose="020B0502040204020203" pitchFamily="34" charset="0"/>
              </a:rPr>
              <a:t>Estimated monthly cost</a:t>
            </a:r>
          </a:p>
        </p:txBody>
      </p:sp>
      <p:cxnSp>
        <p:nvCxnSpPr>
          <p:cNvPr id="61" name="Straight Connector 60">
            <a:extLst>
              <a:ext uri="{FF2B5EF4-FFF2-40B4-BE49-F238E27FC236}">
                <a16:creationId xmlns:a16="http://schemas.microsoft.com/office/drawing/2014/main" id="{C085C9CD-A818-4469-8EB0-1A875C850659}"/>
              </a:ext>
            </a:extLst>
          </p:cNvPr>
          <p:cNvCxnSpPr>
            <a:cxnSpLocks/>
          </p:cNvCxnSpPr>
          <p:nvPr/>
        </p:nvCxnSpPr>
        <p:spPr>
          <a:xfrm>
            <a:off x="7399364" y="2453049"/>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62" name="Straight Connector 61">
            <a:extLst>
              <a:ext uri="{FF2B5EF4-FFF2-40B4-BE49-F238E27FC236}">
                <a16:creationId xmlns:a16="http://schemas.microsoft.com/office/drawing/2014/main" id="{A0C3FF45-BCE0-42D4-9BC6-925B6F0E9863}"/>
              </a:ext>
            </a:extLst>
          </p:cNvPr>
          <p:cNvCxnSpPr>
            <a:cxnSpLocks/>
          </p:cNvCxnSpPr>
          <p:nvPr/>
        </p:nvCxnSpPr>
        <p:spPr>
          <a:xfrm>
            <a:off x="7446777" y="4453090"/>
            <a:ext cx="4684153" cy="0"/>
          </a:xfrm>
          <a:prstGeom prst="line">
            <a:avLst/>
          </a:prstGeom>
          <a:noFill/>
          <a:ln w="12700" cap="flat" cmpd="sng" algn="ctr">
            <a:solidFill>
              <a:schemeClr val="bg1">
                <a:lumMod val="75000"/>
              </a:schemeClr>
            </a:solidFill>
            <a:prstDash val="solid"/>
            <a:headEnd type="none"/>
            <a:tailEnd type="none"/>
          </a:ln>
          <a:effectLst/>
        </p:spPr>
      </p:cxnSp>
      <p:sp>
        <p:nvSpPr>
          <p:cNvPr id="63" name="Title 14">
            <a:extLst>
              <a:ext uri="{FF2B5EF4-FFF2-40B4-BE49-F238E27FC236}">
                <a16:creationId xmlns:a16="http://schemas.microsoft.com/office/drawing/2014/main" id="{E7399B4C-AE40-4965-A1F8-F29799025EE1}"/>
              </a:ext>
            </a:extLst>
          </p:cNvPr>
          <p:cNvSpPr>
            <a:spLocks noGrp="1"/>
          </p:cNvSpPr>
          <p:nvPr>
            <p:ph type="title"/>
          </p:nvPr>
        </p:nvSpPr>
        <p:spPr>
          <a:xfrm>
            <a:off x="465138" y="441332"/>
            <a:ext cx="11530584" cy="830020"/>
          </a:xfrm>
        </p:spPr>
        <p:txBody>
          <a:bodyPr/>
          <a:lstStyle/>
          <a:p>
            <a:r>
              <a:rPr lang="en-US"/>
              <a:t>SQL discovery: Process</a:t>
            </a:r>
          </a:p>
        </p:txBody>
      </p:sp>
    </p:spTree>
    <p:extLst>
      <p:ext uri="{BB962C8B-B14F-4D97-AF65-F5344CB8AC3E}">
        <p14:creationId xmlns:p14="http://schemas.microsoft.com/office/powerpoint/2010/main" val="81949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0">
                                            <p:txEl>
                                              <p:pRg st="0" end="0"/>
                                            </p:txEl>
                                          </p:spTgt>
                                        </p:tgtEl>
                                        <p:attrNameLst>
                                          <p:attrName>style.visibility</p:attrName>
                                        </p:attrNameLst>
                                      </p:cBhvr>
                                      <p:to>
                                        <p:strVal val="visible"/>
                                      </p:to>
                                    </p:set>
                                    <p:anim calcmode="lin" valueType="num">
                                      <p:cBhvr additive="base">
                                        <p:cTn id="7" dur="500" fill="hold"/>
                                        <p:tgtEl>
                                          <p:spTgt spid="6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0">
                                            <p:txEl>
                                              <p:pRg st="2" end="2"/>
                                            </p:txEl>
                                          </p:spTgt>
                                        </p:tgtEl>
                                        <p:attrNameLst>
                                          <p:attrName>style.visibility</p:attrName>
                                        </p:attrNameLst>
                                      </p:cBhvr>
                                      <p:to>
                                        <p:strVal val="visible"/>
                                      </p:to>
                                    </p:set>
                                    <p:anim calcmode="lin" valueType="num">
                                      <p:cBhvr additive="base">
                                        <p:cTn id="17" dur="500" fill="hold"/>
                                        <p:tgtEl>
                                          <p:spTgt spid="60">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0">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0">
                                            <p:txEl>
                                              <p:pRg st="4" end="4"/>
                                            </p:txEl>
                                          </p:spTgt>
                                        </p:tgtEl>
                                        <p:attrNameLst>
                                          <p:attrName>style.visibility</p:attrName>
                                        </p:attrNameLst>
                                      </p:cBhvr>
                                      <p:to>
                                        <p:strVal val="visible"/>
                                      </p:to>
                                    </p:set>
                                    <p:anim calcmode="lin" valueType="num">
                                      <p:cBhvr additive="base">
                                        <p:cTn id="31" dur="500" fill="hold"/>
                                        <p:tgtEl>
                                          <p:spTgt spid="60">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0">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0">
                                            <p:txEl>
                                              <p:pRg st="5" end="5"/>
                                            </p:txEl>
                                          </p:spTgt>
                                        </p:tgtEl>
                                        <p:attrNameLst>
                                          <p:attrName>style.visibility</p:attrName>
                                        </p:attrNameLst>
                                      </p:cBhvr>
                                      <p:to>
                                        <p:strVal val="visible"/>
                                      </p:to>
                                    </p:set>
                                    <p:anim calcmode="lin" valueType="num">
                                      <p:cBhvr additive="base">
                                        <p:cTn id="35" dur="500" fill="hold"/>
                                        <p:tgtEl>
                                          <p:spTgt spid="60">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0">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60">
                                            <p:txEl>
                                              <p:pRg st="6" end="6"/>
                                            </p:txEl>
                                          </p:spTgt>
                                        </p:tgtEl>
                                        <p:attrNameLst>
                                          <p:attrName>style.visibility</p:attrName>
                                        </p:attrNameLst>
                                      </p:cBhvr>
                                      <p:to>
                                        <p:strVal val="visible"/>
                                      </p:to>
                                    </p:set>
                                    <p:anim calcmode="lin" valueType="num">
                                      <p:cBhvr additive="base">
                                        <p:cTn id="39" dur="500" fill="hold"/>
                                        <p:tgtEl>
                                          <p:spTgt spid="60">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60">
                                            <p:txEl>
                                              <p:pRg st="6" end="6"/>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60">
                                            <p:txEl>
                                              <p:pRg st="7" end="7"/>
                                            </p:txEl>
                                          </p:spTgt>
                                        </p:tgtEl>
                                        <p:attrNameLst>
                                          <p:attrName>style.visibility</p:attrName>
                                        </p:attrNameLst>
                                      </p:cBhvr>
                                      <p:to>
                                        <p:strVal val="visible"/>
                                      </p:to>
                                    </p:set>
                                    <p:anim calcmode="lin" valueType="num">
                                      <p:cBhvr additive="base">
                                        <p:cTn id="43" dur="500" fill="hold"/>
                                        <p:tgtEl>
                                          <p:spTgt spid="60">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0">
                                            <p:txEl>
                                              <p:pRg st="7" end="7"/>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xEl>
                                              <p:pRg st="8" end="8"/>
                                            </p:txEl>
                                          </p:spTgt>
                                        </p:tgtEl>
                                        <p:attrNameLst>
                                          <p:attrName>style.visibility</p:attrName>
                                        </p:attrNameLst>
                                      </p:cBhvr>
                                      <p:to>
                                        <p:strVal val="visible"/>
                                      </p:to>
                                    </p:set>
                                    <p:anim calcmode="lin" valueType="num">
                                      <p:cBhvr additive="base">
                                        <p:cTn id="47" dur="500" fill="hold"/>
                                        <p:tgtEl>
                                          <p:spTgt spid="60">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60">
                                            <p:txEl>
                                              <p:pRg st="8" end="8"/>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60">
                                            <p:txEl>
                                              <p:pRg st="9" end="9"/>
                                            </p:txEl>
                                          </p:spTgt>
                                        </p:tgtEl>
                                        <p:attrNameLst>
                                          <p:attrName>style.visibility</p:attrName>
                                        </p:attrNameLst>
                                      </p:cBhvr>
                                      <p:to>
                                        <p:strVal val="visible"/>
                                      </p:to>
                                    </p:set>
                                    <p:anim calcmode="lin" valueType="num">
                                      <p:cBhvr additive="base">
                                        <p:cTn id="51" dur="500" fill="hold"/>
                                        <p:tgtEl>
                                          <p:spTgt spid="60">
                                            <p:txEl>
                                              <p:pRg st="9" end="9"/>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60">
                                            <p:txEl>
                                              <p:pRg st="9" end="9"/>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ppt_x"/>
                                          </p:val>
                                        </p:tav>
                                        <p:tav tm="100000">
                                          <p:val>
                                            <p:strVal val="#ppt_x"/>
                                          </p:val>
                                        </p:tav>
                                      </p:tavLst>
                                    </p:anim>
                                    <p:anim calcmode="lin" valueType="num">
                                      <p:cBhvr additive="base">
                                        <p:cTn id="5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3EE10D-16EB-4F6E-8974-67B84086381A}"/>
              </a:ext>
            </a:extLst>
          </p:cNvPr>
          <p:cNvSpPr/>
          <p:nvPr/>
        </p:nvSpPr>
        <p:spPr bwMode="auto">
          <a:xfrm>
            <a:off x="465138" y="1525311"/>
            <a:ext cx="4886114" cy="327998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9770852C-8763-164E-AB54-C3A06BACC95B}"/>
              </a:ext>
            </a:extLst>
          </p:cNvPr>
          <p:cNvSpPr/>
          <p:nvPr/>
        </p:nvSpPr>
        <p:spPr bwMode="auto">
          <a:xfrm>
            <a:off x="6459215" y="1523416"/>
            <a:ext cx="4886114" cy="327998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53641312-E6A1-6D4F-B91E-CC670D18B489}"/>
              </a:ext>
            </a:extLst>
          </p:cNvPr>
          <p:cNvSpPr/>
          <p:nvPr/>
        </p:nvSpPr>
        <p:spPr bwMode="auto">
          <a:xfrm>
            <a:off x="6459213" y="4803401"/>
            <a:ext cx="4886114" cy="13143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44B0308D-BF2B-CC4E-BC1A-BF030B727FF6}"/>
              </a:ext>
            </a:extLst>
          </p:cNvPr>
          <p:cNvSpPr/>
          <p:nvPr/>
        </p:nvSpPr>
        <p:spPr bwMode="auto">
          <a:xfrm>
            <a:off x="465138" y="1523417"/>
            <a:ext cx="3670294" cy="32799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7214633E-E3F7-6946-9B5B-86A35DE96258}"/>
              </a:ext>
            </a:extLst>
          </p:cNvPr>
          <p:cNvSpPr/>
          <p:nvPr/>
        </p:nvSpPr>
        <p:spPr bwMode="auto">
          <a:xfrm>
            <a:off x="465137" y="4803401"/>
            <a:ext cx="4886113" cy="13143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4" descr="Image result for vmware icon transparent">
            <a:extLst>
              <a:ext uri="{FF2B5EF4-FFF2-40B4-BE49-F238E27FC236}">
                <a16:creationId xmlns:a16="http://schemas.microsoft.com/office/drawing/2014/main" id="{665FE3FC-A2E6-473C-B03C-7F448C793EF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65137" y="6593218"/>
            <a:ext cx="1541122" cy="251236"/>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5FB4310-DA62-4293-B64D-CB15960B7195}"/>
              </a:ext>
            </a:extLst>
          </p:cNvPr>
          <p:cNvSpPr/>
          <p:nvPr/>
        </p:nvSpPr>
        <p:spPr>
          <a:xfrm>
            <a:off x="681555" y="1756772"/>
            <a:ext cx="1689816" cy="461665"/>
          </a:xfrm>
          <a:prstGeom prst="rect">
            <a:avLst/>
          </a:prstGeom>
          <a:noFill/>
          <a:ln>
            <a:noFill/>
            <a:prstDash val="dash"/>
          </a:ln>
        </p:spPr>
        <p:txBody>
          <a:bodyPr wrap="square">
            <a:spAutoFit/>
          </a:bodyPr>
          <a:lstStyle/>
          <a:p>
            <a:pPr defTabSz="914191">
              <a:spcAft>
                <a:spcPts val="1200"/>
              </a:spcAft>
              <a:defRPr/>
            </a:pPr>
            <a:r>
              <a:rPr lang="en-US" sz="2400">
                <a:ln w="3175">
                  <a:noFill/>
                </a:ln>
                <a:solidFill>
                  <a:schemeClr val="accent5"/>
                </a:solidFill>
                <a:latin typeface="+mj-lt"/>
                <a:cs typeface="Segoe UI" pitchFamily="34" charset="0"/>
              </a:rPr>
              <a:t>VMware</a:t>
            </a:r>
          </a:p>
        </p:txBody>
      </p:sp>
      <p:sp>
        <p:nvSpPr>
          <p:cNvPr id="12" name="Rectangle 11">
            <a:extLst>
              <a:ext uri="{FF2B5EF4-FFF2-40B4-BE49-F238E27FC236}">
                <a16:creationId xmlns:a16="http://schemas.microsoft.com/office/drawing/2014/main" id="{486FC5D4-4607-43D6-8719-D557858A304A}"/>
              </a:ext>
            </a:extLst>
          </p:cNvPr>
          <p:cNvSpPr/>
          <p:nvPr/>
        </p:nvSpPr>
        <p:spPr>
          <a:xfrm>
            <a:off x="6644598" y="1748337"/>
            <a:ext cx="1889791" cy="461665"/>
          </a:xfrm>
          <a:prstGeom prst="rect">
            <a:avLst/>
          </a:prstGeom>
          <a:noFill/>
          <a:ln>
            <a:noFill/>
            <a:prstDash val="dash"/>
          </a:ln>
        </p:spPr>
        <p:txBody>
          <a:bodyPr wrap="square">
            <a:spAutoFit/>
          </a:bodyPr>
          <a:lstStyle/>
          <a:p>
            <a:pPr defTabSz="914191">
              <a:spcAft>
                <a:spcPts val="1200"/>
              </a:spcAft>
            </a:pPr>
            <a:r>
              <a:rPr lang="en-US" sz="2400">
                <a:ln w="3175">
                  <a:noFill/>
                </a:ln>
                <a:solidFill>
                  <a:schemeClr val="accent5"/>
                </a:solidFill>
                <a:latin typeface="+mj-lt"/>
                <a:cs typeface="Segoe UI" pitchFamily="34" charset="0"/>
              </a:rPr>
              <a:t>SQL Server</a:t>
            </a:r>
          </a:p>
        </p:txBody>
      </p:sp>
      <p:sp>
        <p:nvSpPr>
          <p:cNvPr id="8" name="TextBox 7">
            <a:extLst>
              <a:ext uri="{FF2B5EF4-FFF2-40B4-BE49-F238E27FC236}">
                <a16:creationId xmlns:a16="http://schemas.microsoft.com/office/drawing/2014/main" id="{8A65B892-0FC9-41B9-926D-344DB6DE5C0C}"/>
              </a:ext>
            </a:extLst>
          </p:cNvPr>
          <p:cNvSpPr txBox="1"/>
          <p:nvPr/>
        </p:nvSpPr>
        <p:spPr>
          <a:xfrm>
            <a:off x="681555" y="2295657"/>
            <a:ext cx="3179966" cy="558936"/>
          </a:xfrm>
          <a:prstGeom prst="rect">
            <a:avLst/>
          </a:prstGeom>
          <a:noFill/>
        </p:spPr>
        <p:txBody>
          <a:bodyPr wrap="square" rtlCol="0">
            <a:spAutoFit/>
          </a:bodyPr>
          <a:lstStyle/>
          <a:p>
            <a:pPr defTabSz="914191"/>
            <a:r>
              <a:rPr lang="en-US" sz="1632" b="1">
                <a:solidFill>
                  <a:schemeClr val="bg2"/>
                </a:solidFill>
                <a:cs typeface="Segoe UI Semilight" panose="020B0402040204020203" pitchFamily="34" charset="0"/>
              </a:rPr>
              <a:t>Host requirements </a:t>
            </a:r>
          </a:p>
          <a:p>
            <a:pPr marL="228600" indent="-228600" defTabSz="932597">
              <a:buFont typeface="Arial" panose="020B0604020202020204" pitchFamily="34" charset="0"/>
              <a:buChar char="•"/>
              <a:defRPr/>
            </a:pPr>
            <a:r>
              <a:rPr lang="en-US" sz="1400">
                <a:solidFill>
                  <a:schemeClr val="bg2"/>
                </a:solidFill>
                <a:cs typeface="Segoe UI Semilight" panose="020B0402040204020203" pitchFamily="34" charset="0"/>
              </a:rPr>
              <a:t>ESXi hosts version (5.5 or later)</a:t>
            </a:r>
          </a:p>
        </p:txBody>
      </p:sp>
      <p:sp>
        <p:nvSpPr>
          <p:cNvPr id="11" name="TextBox 10">
            <a:extLst>
              <a:ext uri="{FF2B5EF4-FFF2-40B4-BE49-F238E27FC236}">
                <a16:creationId xmlns:a16="http://schemas.microsoft.com/office/drawing/2014/main" id="{0E4D601D-344A-4501-B036-F9292899D68E}"/>
              </a:ext>
            </a:extLst>
          </p:cNvPr>
          <p:cNvSpPr txBox="1"/>
          <p:nvPr/>
        </p:nvSpPr>
        <p:spPr>
          <a:xfrm>
            <a:off x="681555" y="3027567"/>
            <a:ext cx="4588098" cy="989823"/>
          </a:xfrm>
          <a:prstGeom prst="rect">
            <a:avLst/>
          </a:prstGeom>
          <a:noFill/>
        </p:spPr>
        <p:txBody>
          <a:bodyPr wrap="square" rtlCol="0">
            <a:spAutoFit/>
          </a:bodyPr>
          <a:lstStyle/>
          <a:p>
            <a:pPr defTabSz="914191"/>
            <a:r>
              <a:rPr lang="en-US" sz="1632" b="1">
                <a:solidFill>
                  <a:schemeClr val="bg2"/>
                </a:solidFill>
                <a:cs typeface="Segoe UI Semilight" panose="020B0402040204020203" pitchFamily="34" charset="0"/>
              </a:rPr>
              <a:t>vCenter requirements</a:t>
            </a:r>
          </a:p>
          <a:p>
            <a:pPr marL="228600" indent="-228600" defTabSz="932597">
              <a:buFont typeface="Arial" panose="020B0604020202020204" pitchFamily="34" charset="0"/>
              <a:buChar char="•"/>
              <a:defRPr/>
            </a:pPr>
            <a:r>
              <a:rPr lang="en-US" sz="1400">
                <a:solidFill>
                  <a:schemeClr val="bg2"/>
                </a:solidFill>
                <a:cs typeface="Segoe UI Semilight" panose="020B0402040204020203" pitchFamily="34" charset="0"/>
              </a:rPr>
              <a:t>vCenter Server version </a:t>
            </a:r>
            <a:br>
              <a:rPr lang="en-US" sz="1400">
                <a:solidFill>
                  <a:schemeClr val="bg2"/>
                </a:solidFill>
                <a:cs typeface="Segoe UI Semilight" panose="020B0402040204020203" pitchFamily="34" charset="0"/>
              </a:rPr>
            </a:br>
            <a:r>
              <a:rPr lang="en-US" sz="1400">
                <a:solidFill>
                  <a:schemeClr val="bg2"/>
                </a:solidFill>
                <a:cs typeface="Segoe UI Semilight" panose="020B0402040204020203" pitchFamily="34" charset="0"/>
              </a:rPr>
              <a:t>(5.5, 6, 6.5, 6.7, 7) </a:t>
            </a:r>
          </a:p>
          <a:p>
            <a:pPr marL="228600" indent="-228600" defTabSz="932597">
              <a:buFont typeface="Arial" panose="020B0604020202020204" pitchFamily="34" charset="0"/>
              <a:buChar char="•"/>
              <a:defRPr/>
            </a:pPr>
            <a:r>
              <a:rPr lang="en-US" sz="1400">
                <a:solidFill>
                  <a:schemeClr val="bg2"/>
                </a:solidFill>
                <a:cs typeface="Segoe UI Semilight" panose="020B0402040204020203" pitchFamily="34" charset="0"/>
              </a:rPr>
              <a:t>Read-only account</a:t>
            </a:r>
          </a:p>
        </p:txBody>
      </p:sp>
      <p:sp>
        <p:nvSpPr>
          <p:cNvPr id="17" name="TextBox 16">
            <a:extLst>
              <a:ext uri="{FF2B5EF4-FFF2-40B4-BE49-F238E27FC236}">
                <a16:creationId xmlns:a16="http://schemas.microsoft.com/office/drawing/2014/main" id="{73DCC50E-ED1A-4D54-8EB4-1CA16C066D38}"/>
              </a:ext>
            </a:extLst>
          </p:cNvPr>
          <p:cNvSpPr txBox="1"/>
          <p:nvPr/>
        </p:nvSpPr>
        <p:spPr>
          <a:xfrm>
            <a:off x="679545" y="4976375"/>
            <a:ext cx="2817939" cy="774379"/>
          </a:xfrm>
          <a:prstGeom prst="rect">
            <a:avLst/>
          </a:prstGeom>
          <a:noFill/>
        </p:spPr>
        <p:txBody>
          <a:bodyPr wrap="square" rtlCol="0">
            <a:spAutoFit/>
          </a:bodyPr>
          <a:lstStyle/>
          <a:p>
            <a:pPr defTabSz="914191"/>
            <a:r>
              <a:rPr lang="en-US" sz="1632" b="1">
                <a:gradFill>
                  <a:gsLst>
                    <a:gs pos="2917">
                      <a:srgbClr val="1A1A1A"/>
                    </a:gs>
                    <a:gs pos="30000">
                      <a:srgbClr val="1A1A1A"/>
                    </a:gs>
                  </a:gsLst>
                  <a:lin ang="5400000" scaled="0"/>
                </a:gradFill>
                <a:cs typeface="Segoe UI Semilight" panose="020B0402040204020203" pitchFamily="34" charset="0"/>
              </a:rPr>
              <a:t>Supported VMs </a:t>
            </a:r>
          </a:p>
          <a:p>
            <a:pPr marL="228600" indent="-228600" defTabSz="932597">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Windows Server 2008 and above</a:t>
            </a:r>
            <a:endParaRPr lang="en-US" sz="1836">
              <a:gradFill>
                <a:gsLst>
                  <a:gs pos="2917">
                    <a:srgbClr val="1A1A1A"/>
                  </a:gs>
                  <a:gs pos="30000">
                    <a:srgbClr val="1A1A1A"/>
                  </a:gs>
                </a:gsLst>
                <a:lin ang="5400000" scaled="0"/>
              </a:gradFill>
              <a:latin typeface="Segoe UI"/>
              <a:cs typeface="Segoe UI Semilight" panose="020B0402040204020203" pitchFamily="34" charset="0"/>
            </a:endParaRPr>
          </a:p>
        </p:txBody>
      </p:sp>
      <p:sp>
        <p:nvSpPr>
          <p:cNvPr id="23" name="TextBox 22">
            <a:extLst>
              <a:ext uri="{FF2B5EF4-FFF2-40B4-BE49-F238E27FC236}">
                <a16:creationId xmlns:a16="http://schemas.microsoft.com/office/drawing/2014/main" id="{5CC5DD8D-432D-42DA-95D4-C7EF2E80CE87}"/>
              </a:ext>
            </a:extLst>
          </p:cNvPr>
          <p:cNvSpPr txBox="1"/>
          <p:nvPr/>
        </p:nvSpPr>
        <p:spPr>
          <a:xfrm>
            <a:off x="6676782" y="2295657"/>
            <a:ext cx="4749827" cy="2318199"/>
          </a:xfrm>
          <a:prstGeom prst="rect">
            <a:avLst/>
          </a:prstGeom>
          <a:noFill/>
        </p:spPr>
        <p:txBody>
          <a:bodyPr wrap="square" rtlCol="0">
            <a:spAutoFit/>
          </a:bodyPr>
          <a:lstStyle/>
          <a:p>
            <a:pPr defTabSz="914191">
              <a:defRPr/>
            </a:pPr>
            <a:r>
              <a:rPr lang="en-US" sz="1632" b="1">
                <a:solidFill>
                  <a:schemeClr val="bg2"/>
                </a:solidFill>
                <a:cs typeface="Segoe UI Semilight" panose="020B0402040204020203" pitchFamily="34" charset="0"/>
              </a:rPr>
              <a:t>Configuration</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Standalone SQL Server instances with databases</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Sysadmin server role for accessing SQL servers</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Failover Clusters and Always On availability groups are not supported</a:t>
            </a:r>
          </a:p>
          <a:p>
            <a:pPr marL="342834" indent="-342834" defTabSz="914191">
              <a:buFont typeface="Arial" panose="020B0604020202020204" pitchFamily="34" charset="0"/>
              <a:buChar char="•"/>
            </a:pPr>
            <a:endParaRPr lang="en-US" sz="1400">
              <a:solidFill>
                <a:schemeClr val="bg2"/>
              </a:solidFill>
              <a:cs typeface="Segoe UI Semilight" panose="020B0402040204020203" pitchFamily="34" charset="0"/>
            </a:endParaRPr>
          </a:p>
          <a:p>
            <a:pPr defTabSz="914191">
              <a:defRPr/>
            </a:pPr>
            <a:r>
              <a:rPr lang="en-US" sz="1632" b="1">
                <a:solidFill>
                  <a:schemeClr val="bg2"/>
                </a:solidFill>
                <a:cs typeface="Segoe UI Semilight" panose="020B0402040204020203" pitchFamily="34" charset="0"/>
              </a:rPr>
              <a:t>Services</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SQL Server Database Engine</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SQL Server Reporting Services, Integration Services, Analysis Services are not supported </a:t>
            </a:r>
          </a:p>
        </p:txBody>
      </p:sp>
      <p:sp>
        <p:nvSpPr>
          <p:cNvPr id="25" name="TextBox 24">
            <a:extLst>
              <a:ext uri="{FF2B5EF4-FFF2-40B4-BE49-F238E27FC236}">
                <a16:creationId xmlns:a16="http://schemas.microsoft.com/office/drawing/2014/main" id="{601534A0-316B-4832-8481-0684AFDA20C5}"/>
              </a:ext>
            </a:extLst>
          </p:cNvPr>
          <p:cNvSpPr txBox="1"/>
          <p:nvPr/>
        </p:nvSpPr>
        <p:spPr>
          <a:xfrm>
            <a:off x="6567744" y="4976375"/>
            <a:ext cx="4682759" cy="989695"/>
          </a:xfrm>
          <a:prstGeom prst="rect">
            <a:avLst/>
          </a:prstGeom>
          <a:noFill/>
        </p:spPr>
        <p:txBody>
          <a:bodyPr wrap="square" rtlCol="0">
            <a:spAutoFit/>
          </a:bodyPr>
          <a:lstStyle/>
          <a:p>
            <a:pPr defTabSz="914191">
              <a:defRPr/>
            </a:pPr>
            <a:r>
              <a:rPr lang="en-US" sz="1632" b="1">
                <a:gradFill>
                  <a:gsLst>
                    <a:gs pos="2917">
                      <a:srgbClr val="1A1A1A"/>
                    </a:gs>
                    <a:gs pos="30000">
                      <a:srgbClr val="1A1A1A"/>
                    </a:gs>
                  </a:gsLst>
                  <a:lin ang="5400000" scaled="0"/>
                </a:gradFill>
                <a:cs typeface="Segoe UI Semilight" panose="020B0402040204020203" pitchFamily="34" charset="0"/>
              </a:rPr>
              <a:t>Supported Versions </a:t>
            </a:r>
          </a:p>
          <a:p>
            <a:pPr marL="228600" indent="-228600" defTabSz="932597">
              <a:buFont typeface="Arial" panose="020B0604020202020204" pitchFamily="34" charset="0"/>
              <a:buChar char="•"/>
              <a:defRPr/>
            </a:pPr>
            <a:r>
              <a:rPr lang="en-US" sz="1399">
                <a:gradFill>
                  <a:gsLst>
                    <a:gs pos="2917">
                      <a:srgbClr val="1A1A1A"/>
                    </a:gs>
                    <a:gs pos="30000">
                      <a:srgbClr val="1A1A1A"/>
                    </a:gs>
                  </a:gsLst>
                  <a:lin ang="5400000" scaled="0"/>
                </a:gradFill>
                <a:cs typeface="Segoe UI Semilight" panose="020B0402040204020203" pitchFamily="34" charset="0"/>
              </a:rPr>
              <a:t>SQL Server 2008 and above</a:t>
            </a:r>
          </a:p>
          <a:p>
            <a:pPr marL="228557" indent="-228557" defTabSz="932418">
              <a:buFont typeface="Arial" panose="020B0604020202020204" pitchFamily="34" charset="0"/>
              <a:buChar char="•"/>
              <a:defRPr/>
            </a:pPr>
            <a:r>
              <a:rPr lang="en-US" sz="1400"/>
              <a:t>Enterprise, Standard, Developer, Web and Express editions</a:t>
            </a:r>
          </a:p>
        </p:txBody>
      </p:sp>
      <p:sp>
        <p:nvSpPr>
          <p:cNvPr id="5" name="Title 1">
            <a:extLst>
              <a:ext uri="{FF2B5EF4-FFF2-40B4-BE49-F238E27FC236}">
                <a16:creationId xmlns:a16="http://schemas.microsoft.com/office/drawing/2014/main" id="{DBDDFD08-A404-45DB-AC05-3053479CF3C7}"/>
              </a:ext>
            </a:extLst>
          </p:cNvPr>
          <p:cNvSpPr txBox="1">
            <a:spLocks/>
          </p:cNvSpPr>
          <p:nvPr/>
        </p:nvSpPr>
        <p:spPr>
          <a:xfrm>
            <a:off x="601652" y="45092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sp>
        <p:nvSpPr>
          <p:cNvPr id="15" name="Title 14">
            <a:extLst>
              <a:ext uri="{FF2B5EF4-FFF2-40B4-BE49-F238E27FC236}">
                <a16:creationId xmlns:a16="http://schemas.microsoft.com/office/drawing/2014/main" id="{E2F8FFE2-0840-CF45-999C-C456EBCBF8E3}"/>
              </a:ext>
            </a:extLst>
          </p:cNvPr>
          <p:cNvSpPr>
            <a:spLocks noGrp="1"/>
          </p:cNvSpPr>
          <p:nvPr>
            <p:ph type="title"/>
          </p:nvPr>
        </p:nvSpPr>
        <p:spPr>
          <a:xfrm>
            <a:off x="465138" y="441332"/>
            <a:ext cx="11530584" cy="830020"/>
          </a:xfrm>
        </p:spPr>
        <p:txBody>
          <a:bodyPr/>
          <a:lstStyle/>
          <a:p>
            <a:r>
              <a:rPr lang="en-US"/>
              <a:t>SQL discovery: Supported versions &amp; pre-requisites</a:t>
            </a:r>
          </a:p>
        </p:txBody>
      </p:sp>
      <p:pic>
        <p:nvPicPr>
          <p:cNvPr id="10" name="Graphic 9">
            <a:extLst>
              <a:ext uri="{FF2B5EF4-FFF2-40B4-BE49-F238E27FC236}">
                <a16:creationId xmlns:a16="http://schemas.microsoft.com/office/drawing/2014/main" id="{C3AEAA73-C09F-4DA7-8314-D172CA44200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67744" y="6191912"/>
            <a:ext cx="802613" cy="802613"/>
          </a:xfrm>
          <a:prstGeom prst="rect">
            <a:avLst/>
          </a:prstGeom>
        </p:spPr>
      </p:pic>
    </p:spTree>
    <p:extLst>
      <p:ext uri="{BB962C8B-B14F-4D97-AF65-F5344CB8AC3E}">
        <p14:creationId xmlns:p14="http://schemas.microsoft.com/office/powerpoint/2010/main" val="66820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D85EA2A9-C08F-8A41-8C70-4DF9F00F259D}"/>
              </a:ext>
            </a:extLst>
          </p:cNvPr>
          <p:cNvSpPr/>
          <p:nvPr/>
        </p:nvSpPr>
        <p:spPr bwMode="auto">
          <a:xfrm>
            <a:off x="883" y="-1"/>
            <a:ext cx="12434711" cy="3297424"/>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Triangle 23">
            <a:extLst>
              <a:ext uri="{FF2B5EF4-FFF2-40B4-BE49-F238E27FC236}">
                <a16:creationId xmlns:a16="http://schemas.microsoft.com/office/drawing/2014/main" id="{636246F2-EBE6-5448-B071-DD61AB19589C}"/>
              </a:ext>
            </a:extLst>
          </p:cNvPr>
          <p:cNvSpPr/>
          <p:nvPr/>
        </p:nvSpPr>
        <p:spPr bwMode="auto">
          <a:xfrm>
            <a:off x="1408922" y="3773804"/>
            <a:ext cx="841846" cy="33377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4" name="Group 14">
            <a:extLst>
              <a:ext uri="{FF2B5EF4-FFF2-40B4-BE49-F238E27FC236}">
                <a16:creationId xmlns:a16="http://schemas.microsoft.com/office/drawing/2014/main" id="{9EEF0949-1DBB-D94B-A856-05305A0E9461}"/>
              </a:ext>
            </a:extLst>
          </p:cNvPr>
          <p:cNvGrpSpPr/>
          <p:nvPr/>
        </p:nvGrpSpPr>
        <p:grpSpPr>
          <a:xfrm>
            <a:off x="9340921" y="2036628"/>
            <a:ext cx="1265991" cy="1008825"/>
            <a:chOff x="6820486" y="2149436"/>
            <a:chExt cx="1228086" cy="1076484"/>
          </a:xfrm>
        </p:grpSpPr>
        <p:sp>
          <p:nvSpPr>
            <p:cNvPr id="77" name="Freeform 119">
              <a:extLst>
                <a:ext uri="{FF2B5EF4-FFF2-40B4-BE49-F238E27FC236}">
                  <a16:creationId xmlns:a16="http://schemas.microsoft.com/office/drawing/2014/main" id="{265025C2-2AA5-1E49-97EF-92C69727B6B3}"/>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34" tIns="46616" rIns="93234" bIns="46616" numCol="1" anchor="t" anchorCtr="0" compatLnSpc="1">
              <a:prstTxWarp prst="textNoShape">
                <a:avLst/>
              </a:prstTxWarp>
            </a:bodyPr>
            <a:lstStyle/>
            <a:p>
              <a:pPr defTabSz="932239">
                <a:defRPr/>
              </a:pPr>
              <a:endParaRPr lang="en-US" sz="1836" kern="0">
                <a:solidFill>
                  <a:prstClr val="black"/>
                </a:solidFill>
                <a:latin typeface="Segoe UI Semilight"/>
              </a:endParaRPr>
            </a:p>
          </p:txBody>
        </p:sp>
        <p:pic>
          <p:nvPicPr>
            <p:cNvPr id="76" name="Graphic 6">
              <a:extLst>
                <a:ext uri="{FF2B5EF4-FFF2-40B4-BE49-F238E27FC236}">
                  <a16:creationId xmlns:a16="http://schemas.microsoft.com/office/drawing/2014/main" id="{3B2FF15F-5E23-D942-AE4C-A5237A3B1291}"/>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159863" y="2337211"/>
              <a:ext cx="888709" cy="888709"/>
            </a:xfrm>
            <a:prstGeom prst="rect">
              <a:avLst/>
            </a:prstGeom>
          </p:spPr>
        </p:pic>
      </p:grpSp>
      <p:sp>
        <p:nvSpPr>
          <p:cNvPr id="101" name="Left Brace 100">
            <a:extLst>
              <a:ext uri="{FF2B5EF4-FFF2-40B4-BE49-F238E27FC236}">
                <a16:creationId xmlns:a16="http://schemas.microsoft.com/office/drawing/2014/main" id="{BB278C84-BB67-524E-93EE-6022A52935AF}"/>
              </a:ext>
            </a:extLst>
          </p:cNvPr>
          <p:cNvSpPr/>
          <p:nvPr/>
        </p:nvSpPr>
        <p:spPr>
          <a:xfrm rot="5400000">
            <a:off x="1663095" y="2957902"/>
            <a:ext cx="333497" cy="2357040"/>
          </a:xfrm>
          <a:prstGeom prst="leftBrace">
            <a:avLst>
              <a:gd name="adj1" fmla="val 72325"/>
              <a:gd name="adj2" fmla="val 50000"/>
            </a:avLst>
          </a:prstGeom>
          <a:noFill/>
          <a:ln w="12700" cap="flat" cmpd="sng" algn="ctr">
            <a:solidFill>
              <a:schemeClr val="accent5"/>
            </a:solidFill>
            <a:prstDash val="solid"/>
          </a:ln>
          <a:effectLst/>
        </p:spPr>
        <p:txBody>
          <a:bodyPr rtlCol="0" anchor="ctr"/>
          <a:lstStyle/>
          <a:p>
            <a:pPr algn="ctr" defTabSz="932239">
              <a:defRPr/>
            </a:pPr>
            <a:endParaRPr lang="en-US" sz="1836" kern="0">
              <a:solidFill>
                <a:prstClr val="black"/>
              </a:solidFill>
              <a:latin typeface="Segoe UI Semibold"/>
            </a:endParaRPr>
          </a:p>
        </p:txBody>
      </p:sp>
      <p:sp>
        <p:nvSpPr>
          <p:cNvPr id="83" name="TextBox 82">
            <a:extLst>
              <a:ext uri="{FF2B5EF4-FFF2-40B4-BE49-F238E27FC236}">
                <a16:creationId xmlns:a16="http://schemas.microsoft.com/office/drawing/2014/main" id="{6D36CCC6-5E5C-4346-92ED-87D683426F7D}"/>
              </a:ext>
            </a:extLst>
          </p:cNvPr>
          <p:cNvSpPr txBox="1"/>
          <p:nvPr/>
        </p:nvSpPr>
        <p:spPr>
          <a:xfrm>
            <a:off x="1037558" y="4268751"/>
            <a:ext cx="1563821" cy="270285"/>
          </a:xfrm>
          <a:prstGeom prst="rect">
            <a:avLst/>
          </a:prstGeom>
          <a:noFill/>
        </p:spPr>
        <p:txBody>
          <a:bodyPr wrap="square" rtlCol="0">
            <a:spAutoFit/>
          </a:bodyPr>
          <a:lstStyle/>
          <a:p>
            <a:pPr algn="ctr" defTabSz="932239">
              <a:defRPr/>
            </a:pPr>
            <a:r>
              <a:rPr lang="en-US" sz="1122" kern="0">
                <a:solidFill>
                  <a:prstClr val="black"/>
                </a:solidFill>
                <a:latin typeface="Segoe UI Semibold"/>
              </a:rPr>
              <a:t>ESXi hosts</a:t>
            </a:r>
          </a:p>
        </p:txBody>
      </p:sp>
      <p:pic>
        <p:nvPicPr>
          <p:cNvPr id="81" name="Picture 4" descr="Image result for vmware icon transparent">
            <a:extLst>
              <a:ext uri="{FF2B5EF4-FFF2-40B4-BE49-F238E27FC236}">
                <a16:creationId xmlns:a16="http://schemas.microsoft.com/office/drawing/2014/main" id="{7B113B1E-6CC3-564D-8C0C-2C14B81A9C19}"/>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095958" y="6293866"/>
            <a:ext cx="1353151" cy="200538"/>
          </a:xfrm>
          <a:prstGeom prst="rect">
            <a:avLst/>
          </a:prstGeom>
          <a:noFill/>
          <a:extLst>
            <a:ext uri="{909E8E84-426E-40DD-AFC4-6F175D3DCCD1}">
              <a14:hiddenFill xmlns:a14="http://schemas.microsoft.com/office/drawing/2010/main">
                <a:solidFill>
                  <a:srgbClr val="FFFFFF"/>
                </a:solidFill>
              </a14:hiddenFill>
            </a:ext>
          </a:extLst>
        </p:spPr>
      </p:pic>
      <p:sp>
        <p:nvSpPr>
          <p:cNvPr id="103" name="TextBox 102">
            <a:extLst>
              <a:ext uri="{FF2B5EF4-FFF2-40B4-BE49-F238E27FC236}">
                <a16:creationId xmlns:a16="http://schemas.microsoft.com/office/drawing/2014/main" id="{461EA6BD-BE6B-4A42-94DC-46F804C1843B}"/>
              </a:ext>
            </a:extLst>
          </p:cNvPr>
          <p:cNvSpPr txBox="1"/>
          <p:nvPr/>
        </p:nvSpPr>
        <p:spPr>
          <a:xfrm>
            <a:off x="10994944" y="2553501"/>
            <a:ext cx="1413728" cy="798623"/>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pPr defTabSz="932239"/>
            <a:r>
              <a:rPr lang="en-US">
                <a:latin typeface="Segoe UI Semibold"/>
              </a:rPr>
              <a:t>SQL instances and databases</a:t>
            </a:r>
          </a:p>
          <a:p>
            <a:pPr defTabSz="932239"/>
            <a:r>
              <a:rPr lang="en-US">
                <a:latin typeface="Segoe UI Semibold"/>
              </a:rPr>
              <a:t>(configuration and performance data)</a:t>
            </a:r>
          </a:p>
        </p:txBody>
      </p:sp>
      <p:pic>
        <p:nvPicPr>
          <p:cNvPr id="104" name="Picture 103">
            <a:extLst>
              <a:ext uri="{FF2B5EF4-FFF2-40B4-BE49-F238E27FC236}">
                <a16:creationId xmlns:a16="http://schemas.microsoft.com/office/drawing/2014/main" id="{EC4B2919-E7E8-3E4B-8304-88D80971997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305527" y="2220748"/>
            <a:ext cx="594276" cy="557931"/>
          </a:xfrm>
          <a:prstGeom prst="rect">
            <a:avLst/>
          </a:prstGeom>
        </p:spPr>
      </p:pic>
      <p:grpSp>
        <p:nvGrpSpPr>
          <p:cNvPr id="16" name="Group 15">
            <a:extLst>
              <a:ext uri="{FF2B5EF4-FFF2-40B4-BE49-F238E27FC236}">
                <a16:creationId xmlns:a16="http://schemas.microsoft.com/office/drawing/2014/main" id="{9819BDD2-63E2-964A-A284-0B198405ED13}"/>
              </a:ext>
            </a:extLst>
          </p:cNvPr>
          <p:cNvGrpSpPr/>
          <p:nvPr/>
        </p:nvGrpSpPr>
        <p:grpSpPr>
          <a:xfrm>
            <a:off x="5418743" y="2287271"/>
            <a:ext cx="639487" cy="589558"/>
            <a:chOff x="2561731" y="4829061"/>
            <a:chExt cx="639578" cy="589642"/>
          </a:xfrm>
        </p:grpSpPr>
        <p:sp>
          <p:nvSpPr>
            <p:cNvPr id="106" name="Freeform 5">
              <a:extLst>
                <a:ext uri="{FF2B5EF4-FFF2-40B4-BE49-F238E27FC236}">
                  <a16:creationId xmlns:a16="http://schemas.microsoft.com/office/drawing/2014/main" id="{F0ABAFE5-B26A-3042-99DF-B05F2CD04FB9}"/>
                </a:ext>
              </a:extLst>
            </p:cNvPr>
            <p:cNvSpPr>
              <a:spLocks/>
            </p:cNvSpPr>
            <p:nvPr/>
          </p:nvSpPr>
          <p:spPr bwMode="auto">
            <a:xfrm>
              <a:off x="2561731" y="4829061"/>
              <a:ext cx="639578" cy="58964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34" tIns="46616" rIns="93234" bIns="46616" numCol="1" anchor="t" anchorCtr="0" compatLnSpc="1">
              <a:prstTxWarp prst="textNoShape">
                <a:avLst/>
              </a:prstTxWarp>
            </a:bodyPr>
            <a:lstStyle/>
            <a:p>
              <a:pPr defTabSz="932205">
                <a:defRPr/>
              </a:pPr>
              <a:endParaRPr lang="en-US">
                <a:solidFill>
                  <a:srgbClr val="1A1A1A"/>
                </a:solidFill>
                <a:latin typeface="Segoe UI"/>
              </a:endParaRPr>
            </a:p>
          </p:txBody>
        </p:sp>
        <p:pic>
          <p:nvPicPr>
            <p:cNvPr id="105" name="Picture 104">
              <a:extLst>
                <a:ext uri="{FF2B5EF4-FFF2-40B4-BE49-F238E27FC236}">
                  <a16:creationId xmlns:a16="http://schemas.microsoft.com/office/drawing/2014/main" id="{7867C624-F015-5741-83F2-E38197E7FAB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584340" y="4847847"/>
              <a:ext cx="594360" cy="428710"/>
            </a:xfrm>
            <a:prstGeom prst="rect">
              <a:avLst/>
            </a:prstGeom>
          </p:spPr>
        </p:pic>
      </p:grpSp>
      <p:sp>
        <p:nvSpPr>
          <p:cNvPr id="107" name="TextBox 106">
            <a:extLst>
              <a:ext uri="{FF2B5EF4-FFF2-40B4-BE49-F238E27FC236}">
                <a16:creationId xmlns:a16="http://schemas.microsoft.com/office/drawing/2014/main" id="{D05A7CCD-0D38-AC4A-BE0A-C5B119691632}"/>
              </a:ext>
            </a:extLst>
          </p:cNvPr>
          <p:cNvSpPr txBox="1"/>
          <p:nvPr/>
        </p:nvSpPr>
        <p:spPr>
          <a:xfrm>
            <a:off x="4867847" y="1788357"/>
            <a:ext cx="1741280" cy="446397"/>
          </a:xfrm>
          <a:prstGeom prst="rect">
            <a:avLst/>
          </a:prstGeom>
          <a:noFill/>
        </p:spPr>
        <p:txBody>
          <a:bodyPr wrap="square" rtlCol="0">
            <a:spAutoFit/>
          </a:bodyPr>
          <a:lstStyle/>
          <a:p>
            <a:pPr algn="ctr" defTabSz="932239">
              <a:defRPr/>
            </a:pPr>
            <a:r>
              <a:rPr lang="en-US" sz="1122" kern="0">
                <a:solidFill>
                  <a:prstClr val="black"/>
                </a:solidFill>
                <a:latin typeface="Segoe UI Semibold"/>
              </a:rPr>
              <a:t>Azure Migrate appliance for VMware</a:t>
            </a:r>
          </a:p>
        </p:txBody>
      </p:sp>
      <p:cxnSp>
        <p:nvCxnSpPr>
          <p:cNvPr id="110" name="Straight Arrow Connector 109">
            <a:extLst>
              <a:ext uri="{FF2B5EF4-FFF2-40B4-BE49-F238E27FC236}">
                <a16:creationId xmlns:a16="http://schemas.microsoft.com/office/drawing/2014/main" id="{1FA145A7-3BA2-1F46-9E3F-E0F80BF8354A}"/>
              </a:ext>
            </a:extLst>
          </p:cNvPr>
          <p:cNvCxnSpPr>
            <a:cxnSpLocks/>
          </p:cNvCxnSpPr>
          <p:nvPr/>
        </p:nvCxnSpPr>
        <p:spPr>
          <a:xfrm>
            <a:off x="1968681" y="2442089"/>
            <a:ext cx="3309060" cy="0"/>
          </a:xfrm>
          <a:prstGeom prst="straightConnector1">
            <a:avLst/>
          </a:prstGeom>
          <a:noFill/>
          <a:ln w="19050" cap="flat" cmpd="sng" algn="ctr">
            <a:solidFill>
              <a:srgbClr val="353535">
                <a:shade val="95000"/>
                <a:alpha val="50000"/>
                <a:satMod val="150000"/>
              </a:srgbClr>
            </a:solidFill>
            <a:prstDash val="solid"/>
            <a:headEnd type="triangle" w="med" len="med"/>
            <a:tailEnd type="triangle" w="med" len="med"/>
          </a:ln>
          <a:effectLst/>
        </p:spPr>
      </p:cxnSp>
      <p:sp>
        <p:nvSpPr>
          <p:cNvPr id="112" name="TextBox 111">
            <a:extLst>
              <a:ext uri="{FF2B5EF4-FFF2-40B4-BE49-F238E27FC236}">
                <a16:creationId xmlns:a16="http://schemas.microsoft.com/office/drawing/2014/main" id="{17EDD419-25E1-8444-A933-C401B8A404B0}"/>
              </a:ext>
            </a:extLst>
          </p:cNvPr>
          <p:cNvSpPr txBox="1"/>
          <p:nvPr/>
        </p:nvSpPr>
        <p:spPr>
          <a:xfrm>
            <a:off x="2000410" y="2407983"/>
            <a:ext cx="1692897" cy="270285"/>
          </a:xfrm>
          <a:prstGeom prst="rect">
            <a:avLst/>
          </a:prstGeom>
          <a:noFill/>
        </p:spPr>
        <p:txBody>
          <a:bodyPr wrap="square" rtlCol="0">
            <a:spAutoFit/>
          </a:bodyPr>
          <a:lstStyle/>
          <a:p>
            <a:pPr defTabSz="932239">
              <a:defRPr/>
            </a:pPr>
            <a:r>
              <a:rPr lang="en-US" sz="1122" i="1" kern="0">
                <a:solidFill>
                  <a:srgbClr val="0078D3"/>
                </a:solidFill>
                <a:latin typeface="Segoe UI"/>
              </a:rPr>
              <a:t>Server discovery</a:t>
            </a:r>
          </a:p>
        </p:txBody>
      </p:sp>
      <p:sp>
        <p:nvSpPr>
          <p:cNvPr id="124" name="TextBox 123">
            <a:extLst>
              <a:ext uri="{FF2B5EF4-FFF2-40B4-BE49-F238E27FC236}">
                <a16:creationId xmlns:a16="http://schemas.microsoft.com/office/drawing/2014/main" id="{E9E246CC-6DAA-FA45-8180-F45EA85A7F76}"/>
              </a:ext>
            </a:extLst>
          </p:cNvPr>
          <p:cNvSpPr txBox="1"/>
          <p:nvPr/>
        </p:nvSpPr>
        <p:spPr>
          <a:xfrm>
            <a:off x="9146077" y="2944706"/>
            <a:ext cx="1741280" cy="270285"/>
          </a:xfrm>
          <a:prstGeom prst="rect">
            <a:avLst/>
          </a:prstGeom>
          <a:noFill/>
        </p:spPr>
        <p:txBody>
          <a:bodyPr wrap="square" rtlCol="0">
            <a:spAutoFit/>
          </a:bodyPr>
          <a:lstStyle/>
          <a:p>
            <a:pPr algn="ctr" defTabSz="932239">
              <a:defRPr/>
            </a:pPr>
            <a:r>
              <a:rPr lang="en-US" sz="1122" kern="0">
                <a:solidFill>
                  <a:prstClr val="black"/>
                </a:solidFill>
                <a:latin typeface="Segoe UI Semibold"/>
              </a:rPr>
              <a:t>Azure Migrate Portal</a:t>
            </a:r>
          </a:p>
        </p:txBody>
      </p:sp>
      <p:cxnSp>
        <p:nvCxnSpPr>
          <p:cNvPr id="132" name="Straight Arrow Connector 131">
            <a:extLst>
              <a:ext uri="{FF2B5EF4-FFF2-40B4-BE49-F238E27FC236}">
                <a16:creationId xmlns:a16="http://schemas.microsoft.com/office/drawing/2014/main" id="{B444440B-8CCB-3F45-AF62-4D268815F7D5}"/>
              </a:ext>
            </a:extLst>
          </p:cNvPr>
          <p:cNvCxnSpPr>
            <a:cxnSpLocks/>
          </p:cNvCxnSpPr>
          <p:nvPr/>
        </p:nvCxnSpPr>
        <p:spPr>
          <a:xfrm flipH="1">
            <a:off x="6217588" y="2447014"/>
            <a:ext cx="3012159" cy="0"/>
          </a:xfrm>
          <a:prstGeom prst="straightConnector1">
            <a:avLst/>
          </a:prstGeom>
          <a:noFill/>
          <a:ln w="19050" cap="flat" cmpd="sng" algn="ctr">
            <a:solidFill>
              <a:srgbClr val="353535">
                <a:shade val="95000"/>
                <a:alpha val="50000"/>
                <a:satMod val="150000"/>
              </a:srgbClr>
            </a:solidFill>
            <a:prstDash val="solid"/>
            <a:headEnd type="triangle" w="med" len="med"/>
            <a:tailEnd type="triangle" w="med" len="med"/>
          </a:ln>
          <a:effectLst/>
        </p:spPr>
      </p:cxnSp>
      <p:sp>
        <p:nvSpPr>
          <p:cNvPr id="133" name="TextBox 132">
            <a:extLst>
              <a:ext uri="{FF2B5EF4-FFF2-40B4-BE49-F238E27FC236}">
                <a16:creationId xmlns:a16="http://schemas.microsoft.com/office/drawing/2014/main" id="{CB742047-F59B-1D48-B149-439CD32851B0}"/>
              </a:ext>
            </a:extLst>
          </p:cNvPr>
          <p:cNvSpPr txBox="1"/>
          <p:nvPr/>
        </p:nvSpPr>
        <p:spPr>
          <a:xfrm>
            <a:off x="7329229" y="2650374"/>
            <a:ext cx="1946139" cy="251123"/>
          </a:xfrm>
          <a:prstGeom prst="rect">
            <a:avLst/>
          </a:prstGeom>
          <a:noFill/>
        </p:spPr>
        <p:txBody>
          <a:bodyPr wrap="square" rtlCol="0">
            <a:spAutoFit/>
          </a:bodyPr>
          <a:lstStyle/>
          <a:p>
            <a:pPr algn="r" defTabSz="932239">
              <a:defRPr/>
            </a:pPr>
            <a:r>
              <a:rPr lang="en-US" sz="1000" i="1" dirty="0">
                <a:solidFill>
                  <a:srgbClr val="75757A"/>
                </a:solidFill>
                <a:latin typeface="Segoe UI"/>
              </a:rPr>
              <a:t>Installed apps (24 hrs.)</a:t>
            </a:r>
          </a:p>
        </p:txBody>
      </p:sp>
      <p:sp>
        <p:nvSpPr>
          <p:cNvPr id="135" name="TextBox 134">
            <a:extLst>
              <a:ext uri="{FF2B5EF4-FFF2-40B4-BE49-F238E27FC236}">
                <a16:creationId xmlns:a16="http://schemas.microsoft.com/office/drawing/2014/main" id="{20416A1C-DC29-454F-9077-0211A5FA26B5}"/>
              </a:ext>
            </a:extLst>
          </p:cNvPr>
          <p:cNvSpPr txBox="1"/>
          <p:nvPr/>
        </p:nvSpPr>
        <p:spPr>
          <a:xfrm>
            <a:off x="7887702" y="2427271"/>
            <a:ext cx="1087709" cy="270285"/>
          </a:xfrm>
          <a:prstGeom prst="rect">
            <a:avLst/>
          </a:prstGeom>
          <a:noFill/>
        </p:spPr>
        <p:txBody>
          <a:bodyPr wrap="square" rtlCol="0">
            <a:spAutoFit/>
          </a:bodyPr>
          <a:lstStyle/>
          <a:p>
            <a:pPr algn="r" defTabSz="932239">
              <a:defRPr/>
            </a:pPr>
            <a:r>
              <a:rPr lang="en-US" sz="1122" i="1" kern="0">
                <a:solidFill>
                  <a:srgbClr val="0078D3"/>
                </a:solidFill>
                <a:latin typeface="Segoe UI"/>
              </a:rPr>
              <a:t>HTTPS 443</a:t>
            </a:r>
          </a:p>
        </p:txBody>
      </p:sp>
      <p:sp>
        <p:nvSpPr>
          <p:cNvPr id="142" name="TextBox 141">
            <a:extLst>
              <a:ext uri="{FF2B5EF4-FFF2-40B4-BE49-F238E27FC236}">
                <a16:creationId xmlns:a16="http://schemas.microsoft.com/office/drawing/2014/main" id="{2C1B8E7B-E8DB-EE46-AF9F-3FADBA52382B}"/>
              </a:ext>
            </a:extLst>
          </p:cNvPr>
          <p:cNvSpPr txBox="1"/>
          <p:nvPr/>
        </p:nvSpPr>
        <p:spPr>
          <a:xfrm>
            <a:off x="734667" y="2836252"/>
            <a:ext cx="1735998" cy="270285"/>
          </a:xfrm>
          <a:prstGeom prst="rect">
            <a:avLst/>
          </a:prstGeom>
          <a:noFill/>
        </p:spPr>
        <p:txBody>
          <a:bodyPr wrap="square" rtlCol="0">
            <a:spAutoFit/>
          </a:bodyPr>
          <a:lstStyle/>
          <a:p>
            <a:pPr algn="ctr" defTabSz="932239">
              <a:defRPr/>
            </a:pPr>
            <a:r>
              <a:rPr lang="en-US" sz="1122" kern="0">
                <a:solidFill>
                  <a:prstClr val="black"/>
                </a:solidFill>
                <a:latin typeface="Segoe UI Semibold"/>
              </a:rPr>
              <a:t>vCenter Server</a:t>
            </a:r>
          </a:p>
        </p:txBody>
      </p:sp>
      <p:sp>
        <p:nvSpPr>
          <p:cNvPr id="2" name="Rectangle 1">
            <a:extLst>
              <a:ext uri="{FF2B5EF4-FFF2-40B4-BE49-F238E27FC236}">
                <a16:creationId xmlns:a16="http://schemas.microsoft.com/office/drawing/2014/main" id="{38AC1698-5418-F94A-BFBF-B8EC22ACDC80}"/>
              </a:ext>
            </a:extLst>
          </p:cNvPr>
          <p:cNvSpPr/>
          <p:nvPr/>
        </p:nvSpPr>
        <p:spPr>
          <a:xfrm>
            <a:off x="629595" y="3082795"/>
            <a:ext cx="1946140" cy="622511"/>
          </a:xfrm>
          <a:prstGeom prst="rect">
            <a:avLst/>
          </a:prstGeom>
          <a:noFill/>
        </p:spPr>
        <p:txBody>
          <a:bodyPr wrap="square" rtlCol="0">
            <a:spAutoFit/>
          </a:bodyPr>
          <a:lstStyle/>
          <a:p>
            <a:pPr algn="ctr" defTabSz="932239"/>
            <a:r>
              <a:rPr lang="en-US" sz="1122" i="1" kern="0">
                <a:solidFill>
                  <a:srgbClr val="0078D3"/>
                </a:solidFill>
                <a:latin typeface="Segoe UI"/>
              </a:rPr>
              <a:t>vCenter account with Virtual Machines -&gt; Guest Operations privilege  </a:t>
            </a:r>
          </a:p>
        </p:txBody>
      </p:sp>
      <p:cxnSp>
        <p:nvCxnSpPr>
          <p:cNvPr id="73" name="Straight Arrow Connector 72">
            <a:extLst>
              <a:ext uri="{FF2B5EF4-FFF2-40B4-BE49-F238E27FC236}">
                <a16:creationId xmlns:a16="http://schemas.microsoft.com/office/drawing/2014/main" id="{9661F7CA-B1AB-0343-80D0-434320F9878F}"/>
              </a:ext>
            </a:extLst>
          </p:cNvPr>
          <p:cNvCxnSpPr>
            <a:cxnSpLocks/>
          </p:cNvCxnSpPr>
          <p:nvPr/>
        </p:nvCxnSpPr>
        <p:spPr>
          <a:xfrm rot="19470619">
            <a:off x="2920876" y="3764550"/>
            <a:ext cx="2796409" cy="0"/>
          </a:xfrm>
          <a:prstGeom prst="straightConnector1">
            <a:avLst/>
          </a:prstGeom>
          <a:noFill/>
          <a:ln w="19050" cap="flat" cmpd="sng" algn="ctr">
            <a:solidFill>
              <a:schemeClr val="accent5">
                <a:alpha val="50000"/>
              </a:schemeClr>
            </a:solidFill>
            <a:prstDash val="solid"/>
            <a:headEnd type="triangle" w="med" len="med"/>
            <a:tailEnd type="triangle" w="med" len="med"/>
          </a:ln>
          <a:effectLst/>
        </p:spPr>
      </p:cxnSp>
      <p:sp>
        <p:nvSpPr>
          <p:cNvPr id="11" name="Rectangle 10">
            <a:extLst>
              <a:ext uri="{FF2B5EF4-FFF2-40B4-BE49-F238E27FC236}">
                <a16:creationId xmlns:a16="http://schemas.microsoft.com/office/drawing/2014/main" id="{E642876A-0542-8343-972F-0FF9F056D5E5}"/>
              </a:ext>
            </a:extLst>
          </p:cNvPr>
          <p:cNvSpPr/>
          <p:nvPr/>
        </p:nvSpPr>
        <p:spPr>
          <a:xfrm rot="19457583">
            <a:off x="4611675" y="2934929"/>
            <a:ext cx="705542" cy="265009"/>
          </a:xfrm>
          <a:prstGeom prst="rect">
            <a:avLst/>
          </a:prstGeom>
          <a:noFill/>
        </p:spPr>
        <p:txBody>
          <a:bodyPr wrap="square" rtlCol="0">
            <a:spAutoFit/>
          </a:bodyPr>
          <a:lstStyle/>
          <a:p>
            <a:pPr algn="r" defTabSz="932239"/>
            <a:r>
              <a:rPr lang="en-US" sz="1122" i="1" kern="0">
                <a:solidFill>
                  <a:srgbClr val="0078D3"/>
                </a:solidFill>
                <a:latin typeface="Segoe UI"/>
              </a:rPr>
              <a:t>TCP 443</a:t>
            </a:r>
          </a:p>
        </p:txBody>
      </p:sp>
      <p:sp>
        <p:nvSpPr>
          <p:cNvPr id="113" name="Rectangle 112">
            <a:extLst>
              <a:ext uri="{FF2B5EF4-FFF2-40B4-BE49-F238E27FC236}">
                <a16:creationId xmlns:a16="http://schemas.microsoft.com/office/drawing/2014/main" id="{941C03E6-2476-1242-A97F-01E13245D5AB}"/>
              </a:ext>
            </a:extLst>
          </p:cNvPr>
          <p:cNvSpPr/>
          <p:nvPr/>
        </p:nvSpPr>
        <p:spPr>
          <a:xfrm rot="19457583">
            <a:off x="2942416" y="3903729"/>
            <a:ext cx="2530273" cy="251123"/>
          </a:xfrm>
          <a:prstGeom prst="rect">
            <a:avLst/>
          </a:prstGeom>
          <a:noFill/>
        </p:spPr>
        <p:txBody>
          <a:bodyPr wrap="square" rtlCol="0">
            <a:spAutoFit/>
          </a:bodyPr>
          <a:lstStyle/>
          <a:p>
            <a:pPr algn="r" defTabSz="932239"/>
            <a:r>
              <a:rPr lang="en-US" sz="1000" i="1">
                <a:solidFill>
                  <a:srgbClr val="75757A"/>
                </a:solidFill>
                <a:latin typeface="Segoe UI"/>
              </a:rPr>
              <a:t>SQL instances and databases* (24 hrs.) </a:t>
            </a:r>
          </a:p>
        </p:txBody>
      </p:sp>
      <p:sp>
        <p:nvSpPr>
          <p:cNvPr id="3" name="Rectangle 2">
            <a:extLst>
              <a:ext uri="{FF2B5EF4-FFF2-40B4-BE49-F238E27FC236}">
                <a16:creationId xmlns:a16="http://schemas.microsoft.com/office/drawing/2014/main" id="{F2E37189-CB53-48FD-8F30-77796721E29E}"/>
              </a:ext>
            </a:extLst>
          </p:cNvPr>
          <p:cNvSpPr/>
          <p:nvPr/>
        </p:nvSpPr>
        <p:spPr>
          <a:xfrm rot="19457583">
            <a:off x="2831134" y="3851172"/>
            <a:ext cx="1756463" cy="251123"/>
          </a:xfrm>
          <a:prstGeom prst="rect">
            <a:avLst/>
          </a:prstGeom>
          <a:noFill/>
        </p:spPr>
        <p:txBody>
          <a:bodyPr wrap="square" rtlCol="0">
            <a:spAutoFit/>
          </a:bodyPr>
          <a:lstStyle/>
          <a:p>
            <a:pPr algn="r" defTabSz="932239"/>
            <a:r>
              <a:rPr lang="en-US" sz="1000" i="1">
                <a:solidFill>
                  <a:srgbClr val="75757A"/>
                </a:solidFill>
                <a:latin typeface="Segoe UI"/>
              </a:rPr>
              <a:t>Installed apps (24 hrs.)</a:t>
            </a:r>
          </a:p>
        </p:txBody>
      </p:sp>
      <p:grpSp>
        <p:nvGrpSpPr>
          <p:cNvPr id="4" name="Group 3">
            <a:extLst>
              <a:ext uri="{FF2B5EF4-FFF2-40B4-BE49-F238E27FC236}">
                <a16:creationId xmlns:a16="http://schemas.microsoft.com/office/drawing/2014/main" id="{3E9951CC-0CA8-4C90-8247-A4DF307B7680}"/>
              </a:ext>
            </a:extLst>
          </p:cNvPr>
          <p:cNvGrpSpPr/>
          <p:nvPr/>
        </p:nvGrpSpPr>
        <p:grpSpPr>
          <a:xfrm>
            <a:off x="620542" y="4715742"/>
            <a:ext cx="2454133" cy="1322806"/>
            <a:chOff x="607565" y="4623697"/>
            <a:chExt cx="2406231" cy="1296986"/>
          </a:xfrm>
        </p:grpSpPr>
        <p:pic>
          <p:nvPicPr>
            <p:cNvPr id="84" name="Picture 83">
              <a:extLst>
                <a:ext uri="{FF2B5EF4-FFF2-40B4-BE49-F238E27FC236}">
                  <a16:creationId xmlns:a16="http://schemas.microsoft.com/office/drawing/2014/main" id="{19234428-7E53-F747-AC2A-C7BBB233F121}"/>
                </a:ext>
              </a:extLst>
            </p:cNvPr>
            <p:cNvPicPr>
              <a:picLocks noChangeAspect="1"/>
            </p:cNvPicPr>
            <p:nvPr/>
          </p:nvPicPr>
          <p:blipFill>
            <a:blip r:embed="rId8"/>
            <a:stretch>
              <a:fillRect/>
            </a:stretch>
          </p:blipFill>
          <p:spPr>
            <a:xfrm>
              <a:off x="607565" y="4637277"/>
              <a:ext cx="393375" cy="1283406"/>
            </a:xfrm>
            <a:prstGeom prst="rect">
              <a:avLst/>
            </a:prstGeom>
          </p:spPr>
        </p:pic>
        <p:pic>
          <p:nvPicPr>
            <p:cNvPr id="91" name="Picture 90">
              <a:extLst>
                <a:ext uri="{FF2B5EF4-FFF2-40B4-BE49-F238E27FC236}">
                  <a16:creationId xmlns:a16="http://schemas.microsoft.com/office/drawing/2014/main" id="{E1659344-6E28-964A-AC6F-41DB0DE31D87}"/>
                </a:ext>
              </a:extLst>
            </p:cNvPr>
            <p:cNvPicPr>
              <a:picLocks noChangeAspect="1"/>
            </p:cNvPicPr>
            <p:nvPr/>
          </p:nvPicPr>
          <p:blipFill>
            <a:blip r:embed="rId8"/>
            <a:stretch>
              <a:fillRect/>
            </a:stretch>
          </p:blipFill>
          <p:spPr>
            <a:xfrm>
              <a:off x="1440401" y="4627558"/>
              <a:ext cx="393375" cy="1283406"/>
            </a:xfrm>
            <a:prstGeom prst="rect">
              <a:avLst/>
            </a:prstGeom>
          </p:spPr>
        </p:pic>
        <p:pic>
          <p:nvPicPr>
            <p:cNvPr id="96" name="Picture 95">
              <a:extLst>
                <a:ext uri="{FF2B5EF4-FFF2-40B4-BE49-F238E27FC236}">
                  <a16:creationId xmlns:a16="http://schemas.microsoft.com/office/drawing/2014/main" id="{42988A08-C977-544E-94E7-4F632994E53E}"/>
                </a:ext>
              </a:extLst>
            </p:cNvPr>
            <p:cNvPicPr>
              <a:picLocks noChangeAspect="1"/>
            </p:cNvPicPr>
            <p:nvPr/>
          </p:nvPicPr>
          <p:blipFill>
            <a:blip r:embed="rId8"/>
            <a:stretch>
              <a:fillRect/>
            </a:stretch>
          </p:blipFill>
          <p:spPr>
            <a:xfrm>
              <a:off x="2317165" y="4623697"/>
              <a:ext cx="393375" cy="1283406"/>
            </a:xfrm>
            <a:prstGeom prst="rect">
              <a:avLst/>
            </a:prstGeom>
          </p:spPr>
        </p:pic>
        <p:grpSp>
          <p:nvGrpSpPr>
            <p:cNvPr id="79" name="Group 78">
              <a:extLst>
                <a:ext uri="{FF2B5EF4-FFF2-40B4-BE49-F238E27FC236}">
                  <a16:creationId xmlns:a16="http://schemas.microsoft.com/office/drawing/2014/main" id="{707D9D88-926C-45F4-B223-B3C1CBAC254E}"/>
                </a:ext>
              </a:extLst>
            </p:cNvPr>
            <p:cNvGrpSpPr/>
            <p:nvPr/>
          </p:nvGrpSpPr>
          <p:grpSpPr>
            <a:xfrm>
              <a:off x="1032114" y="4638991"/>
              <a:ext cx="260919" cy="1281692"/>
              <a:chOff x="2699922" y="3797061"/>
              <a:chExt cx="247066" cy="1201844"/>
            </a:xfrm>
          </p:grpSpPr>
          <p:pic>
            <p:nvPicPr>
              <p:cNvPr id="80" name="Picture 2" descr="Image result for sql database icon">
                <a:extLst>
                  <a:ext uri="{FF2B5EF4-FFF2-40B4-BE49-F238E27FC236}">
                    <a16:creationId xmlns:a16="http://schemas.microsoft.com/office/drawing/2014/main" id="{AFCCCA50-BCC3-4B85-A36A-FEF6E1C4B32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99922" y="3797061"/>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1" descr="Image result for sql database icon">
                <a:extLst>
                  <a:ext uri="{FF2B5EF4-FFF2-40B4-BE49-F238E27FC236}">
                    <a16:creationId xmlns:a16="http://schemas.microsoft.com/office/drawing/2014/main" id="{F2A86906-AB2E-40AC-B322-E8262271422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3306" y="4106236"/>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descr="Image result for sql database icon">
                <a:extLst>
                  <a:ext uri="{FF2B5EF4-FFF2-40B4-BE49-F238E27FC236}">
                    <a16:creationId xmlns:a16="http://schemas.microsoft.com/office/drawing/2014/main" id="{8CD03A14-429A-4648-A227-6FBB52AA34A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7993" y="4415411"/>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descr="Image result for sql database icon">
                <a:extLst>
                  <a:ext uri="{FF2B5EF4-FFF2-40B4-BE49-F238E27FC236}">
                    <a16:creationId xmlns:a16="http://schemas.microsoft.com/office/drawing/2014/main" id="{21B77580-3A9E-4A5B-9027-E88E7A07188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8228" y="4724585"/>
                <a:ext cx="238760" cy="274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 name="Group 101">
              <a:extLst>
                <a:ext uri="{FF2B5EF4-FFF2-40B4-BE49-F238E27FC236}">
                  <a16:creationId xmlns:a16="http://schemas.microsoft.com/office/drawing/2014/main" id="{33ADDC97-1861-4E53-BA72-BEB3BF33D66E}"/>
                </a:ext>
              </a:extLst>
            </p:cNvPr>
            <p:cNvGrpSpPr/>
            <p:nvPr/>
          </p:nvGrpSpPr>
          <p:grpSpPr>
            <a:xfrm>
              <a:off x="1866541" y="4638991"/>
              <a:ext cx="260919" cy="1281692"/>
              <a:chOff x="2699922" y="3797061"/>
              <a:chExt cx="247066" cy="1201844"/>
            </a:xfrm>
          </p:grpSpPr>
          <p:pic>
            <p:nvPicPr>
              <p:cNvPr id="109" name="Picture 2" descr="Image result for sql database icon">
                <a:extLst>
                  <a:ext uri="{FF2B5EF4-FFF2-40B4-BE49-F238E27FC236}">
                    <a16:creationId xmlns:a16="http://schemas.microsoft.com/office/drawing/2014/main" id="{443D712C-EB76-45E1-99C2-08F687EC6F7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99922" y="3797061"/>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113" descr="Image result for sql database icon">
                <a:extLst>
                  <a:ext uri="{FF2B5EF4-FFF2-40B4-BE49-F238E27FC236}">
                    <a16:creationId xmlns:a16="http://schemas.microsoft.com/office/drawing/2014/main" id="{8FC4BCDD-DEA1-4288-ADA7-99F5A785CED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3306" y="4106236"/>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2" descr="Image result for sql database icon">
                <a:extLst>
                  <a:ext uri="{FF2B5EF4-FFF2-40B4-BE49-F238E27FC236}">
                    <a16:creationId xmlns:a16="http://schemas.microsoft.com/office/drawing/2014/main" id="{C200A8D7-BACC-4286-913A-86613190A61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7993" y="4415411"/>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2" descr="Image result for sql database icon">
                <a:extLst>
                  <a:ext uri="{FF2B5EF4-FFF2-40B4-BE49-F238E27FC236}">
                    <a16:creationId xmlns:a16="http://schemas.microsoft.com/office/drawing/2014/main" id="{DDE33944-C40E-4261-8643-95F5B281ACB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8228" y="4724585"/>
                <a:ext cx="238760" cy="274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 name="Group 118">
              <a:extLst>
                <a:ext uri="{FF2B5EF4-FFF2-40B4-BE49-F238E27FC236}">
                  <a16:creationId xmlns:a16="http://schemas.microsoft.com/office/drawing/2014/main" id="{0D367F64-4D09-42F8-A529-CA2DA97A7F64}"/>
                </a:ext>
              </a:extLst>
            </p:cNvPr>
            <p:cNvGrpSpPr/>
            <p:nvPr/>
          </p:nvGrpSpPr>
          <p:grpSpPr>
            <a:xfrm>
              <a:off x="2752877" y="4625411"/>
              <a:ext cx="260919" cy="1281692"/>
              <a:chOff x="2699922" y="3797061"/>
              <a:chExt cx="247066" cy="1201844"/>
            </a:xfrm>
          </p:grpSpPr>
          <p:pic>
            <p:nvPicPr>
              <p:cNvPr id="120" name="Picture 2" descr="Image result for sql database icon">
                <a:extLst>
                  <a:ext uri="{FF2B5EF4-FFF2-40B4-BE49-F238E27FC236}">
                    <a16:creationId xmlns:a16="http://schemas.microsoft.com/office/drawing/2014/main" id="{8748BA6E-5DCA-4C51-9F68-AFA25D4EBCE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99922" y="3797061"/>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120" descr="Image result for sql database icon">
                <a:extLst>
                  <a:ext uri="{FF2B5EF4-FFF2-40B4-BE49-F238E27FC236}">
                    <a16:creationId xmlns:a16="http://schemas.microsoft.com/office/drawing/2014/main" id="{67562191-ABBB-45C7-ADB8-B67D39AE8C6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3306" y="4106236"/>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2" descr="Image result for sql database icon">
                <a:extLst>
                  <a:ext uri="{FF2B5EF4-FFF2-40B4-BE49-F238E27FC236}">
                    <a16:creationId xmlns:a16="http://schemas.microsoft.com/office/drawing/2014/main" id="{45706354-803E-483E-9218-E042ED366D8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7993" y="4415411"/>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2" descr="Image result for sql database icon">
                <a:extLst>
                  <a:ext uri="{FF2B5EF4-FFF2-40B4-BE49-F238E27FC236}">
                    <a16:creationId xmlns:a16="http://schemas.microsoft.com/office/drawing/2014/main" id="{091A0134-19D8-4226-A3D1-F11D03871D1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8228" y="4724585"/>
                <a:ext cx="238760" cy="27432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5" name="Rectangle 4">
            <a:extLst>
              <a:ext uri="{FF2B5EF4-FFF2-40B4-BE49-F238E27FC236}">
                <a16:creationId xmlns:a16="http://schemas.microsoft.com/office/drawing/2014/main" id="{76CF8506-321E-4673-A30D-589E1B08386C}"/>
              </a:ext>
            </a:extLst>
          </p:cNvPr>
          <p:cNvSpPr/>
          <p:nvPr/>
        </p:nvSpPr>
        <p:spPr>
          <a:xfrm>
            <a:off x="6748258" y="2826807"/>
            <a:ext cx="2530273" cy="251123"/>
          </a:xfrm>
          <a:prstGeom prst="rect">
            <a:avLst/>
          </a:prstGeom>
          <a:noFill/>
        </p:spPr>
        <p:txBody>
          <a:bodyPr wrap="square" rtlCol="0">
            <a:spAutoFit/>
          </a:bodyPr>
          <a:lstStyle/>
          <a:p>
            <a:pPr algn="r" defTabSz="932239"/>
            <a:r>
              <a:rPr lang="en-US" sz="1000" i="1" dirty="0">
                <a:solidFill>
                  <a:srgbClr val="75757A"/>
                </a:solidFill>
                <a:latin typeface="Segoe UI"/>
              </a:rPr>
              <a:t>SQL instances and databases (24 hrs.)</a:t>
            </a:r>
          </a:p>
        </p:txBody>
      </p:sp>
      <p:grpSp>
        <p:nvGrpSpPr>
          <p:cNvPr id="12" name="Group 11">
            <a:extLst>
              <a:ext uri="{FF2B5EF4-FFF2-40B4-BE49-F238E27FC236}">
                <a16:creationId xmlns:a16="http://schemas.microsoft.com/office/drawing/2014/main" id="{E5DA7FAE-8701-4AFC-9244-265B46E6B146}"/>
              </a:ext>
            </a:extLst>
          </p:cNvPr>
          <p:cNvGrpSpPr/>
          <p:nvPr/>
        </p:nvGrpSpPr>
        <p:grpSpPr>
          <a:xfrm>
            <a:off x="11240019" y="1788357"/>
            <a:ext cx="750442" cy="750442"/>
            <a:chOff x="11038148" y="1965367"/>
            <a:chExt cx="750442" cy="750442"/>
          </a:xfrm>
        </p:grpSpPr>
        <p:sp>
          <p:nvSpPr>
            <p:cNvPr id="141" name="Oval 140">
              <a:extLst>
                <a:ext uri="{FF2B5EF4-FFF2-40B4-BE49-F238E27FC236}">
                  <a16:creationId xmlns:a16="http://schemas.microsoft.com/office/drawing/2014/main" id="{1DA672C5-772A-5643-9C02-BF6A29AE5310}"/>
                </a:ext>
              </a:extLst>
            </p:cNvPr>
            <p:cNvSpPr/>
            <p:nvPr/>
          </p:nvSpPr>
          <p:spPr bwMode="auto">
            <a:xfrm>
              <a:off x="11038148" y="1965367"/>
              <a:ext cx="750442" cy="750442"/>
            </a:xfrm>
            <a:prstGeom prst="ellipse">
              <a:avLst/>
            </a:prstGeom>
            <a:solidFill>
              <a:schemeClr val="bg1"/>
            </a:solidFill>
            <a:ln w="0">
              <a:noFill/>
              <a:prstDash val="solid"/>
              <a:round/>
              <a:headEnd/>
              <a:tailEnd/>
            </a:ln>
            <a:effectLst>
              <a:outerShdw blurRad="203200" sx="102000" sy="102000" algn="ctr" rotWithShape="0">
                <a:prstClr val="black">
                  <a:alpha val="23000"/>
                </a:prstClr>
              </a:outerShdw>
            </a:effectLst>
          </p:spPr>
          <p:txBody>
            <a:bodyPr vert="horz" wrap="square" lIns="93234" tIns="46616" rIns="93234" bIns="46616" numCol="1" anchor="t" anchorCtr="0" compatLnSpc="1">
              <a:prstTxWarp prst="textNoShape">
                <a:avLst/>
              </a:prstTxWarp>
            </a:bodyPr>
            <a:lstStyle/>
            <a:p>
              <a:pPr defTabSz="932205"/>
              <a:endParaRPr lang="en-US">
                <a:solidFill>
                  <a:srgbClr val="1A1A1A"/>
                </a:solidFill>
                <a:latin typeface="Segoe UI"/>
              </a:endParaRPr>
            </a:p>
          </p:txBody>
        </p:sp>
        <p:pic>
          <p:nvPicPr>
            <p:cNvPr id="9" name="Picture 8">
              <a:extLst>
                <a:ext uri="{FF2B5EF4-FFF2-40B4-BE49-F238E27FC236}">
                  <a16:creationId xmlns:a16="http://schemas.microsoft.com/office/drawing/2014/main" id="{8AA45760-BB96-4DC4-A972-CEF658405B5F}"/>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11323035" y="2104167"/>
              <a:ext cx="227675" cy="2271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a:extLst>
                <a:ext uri="{FF2B5EF4-FFF2-40B4-BE49-F238E27FC236}">
                  <a16:creationId xmlns:a16="http://schemas.microsoft.com/office/drawing/2014/main" id="{2398D685-B90D-4A1B-9409-491B8F4447B9}"/>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11153313" y="2350816"/>
              <a:ext cx="227675" cy="22718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a:extLst>
                <a:ext uri="{FF2B5EF4-FFF2-40B4-BE49-F238E27FC236}">
                  <a16:creationId xmlns:a16="http://schemas.microsoft.com/office/drawing/2014/main" id="{C4D36719-5C36-4D24-A0E9-FD7FCFC50D6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11456561" y="2350816"/>
              <a:ext cx="227675" cy="227185"/>
            </a:xfrm>
            <a:prstGeom prst="rect">
              <a:avLst/>
            </a:prstGeom>
            <a:noFill/>
            <a:extLst>
              <a:ext uri="{909E8E84-426E-40DD-AFC4-6F175D3DCCD1}">
                <a14:hiddenFill xmlns:a14="http://schemas.microsoft.com/office/drawing/2010/main">
                  <a:solidFill>
                    <a:srgbClr val="FFFFFF"/>
                  </a:solidFill>
                </a14:hiddenFill>
              </a:ext>
            </a:extLst>
          </p:spPr>
        </p:pic>
      </p:grpSp>
      <p:sp>
        <p:nvSpPr>
          <p:cNvPr id="147" name="TextBox 146">
            <a:extLst>
              <a:ext uri="{FF2B5EF4-FFF2-40B4-BE49-F238E27FC236}">
                <a16:creationId xmlns:a16="http://schemas.microsoft.com/office/drawing/2014/main" id="{163FDDD2-3B6F-4763-A5BC-13CE4ED4F6BB}"/>
              </a:ext>
            </a:extLst>
          </p:cNvPr>
          <p:cNvSpPr txBox="1"/>
          <p:nvPr/>
        </p:nvSpPr>
        <p:spPr>
          <a:xfrm>
            <a:off x="5388471" y="4821686"/>
            <a:ext cx="6852389" cy="843485"/>
          </a:xfrm>
          <a:prstGeom prst="rect">
            <a:avLst/>
          </a:prstGeom>
          <a:noFill/>
        </p:spPr>
        <p:txBody>
          <a:bodyPr wrap="square">
            <a:spAutoFit/>
          </a:bodyPr>
          <a:lstStyle/>
          <a:p>
            <a:pPr defTabSz="932597" fontAlgn="b">
              <a:lnSpc>
                <a:spcPct val="107000"/>
              </a:lnSpc>
            </a:pPr>
            <a:r>
              <a:rPr lang="en-US" sz="1836" kern="0">
                <a:latin typeface="+mj-lt"/>
                <a:cs typeface="Segoe UI" panose="020B0502040204020203" pitchFamily="34" charset="0"/>
              </a:rPr>
              <a:t>*Data collection for SQL instances:</a:t>
            </a:r>
          </a:p>
          <a:p>
            <a:pPr marL="291436" indent="-291436" defTabSz="932597" fontAlgn="b">
              <a:lnSpc>
                <a:spcPct val="107000"/>
              </a:lnSpc>
              <a:buFont typeface="Arial" panose="020B0604020202020204" pitchFamily="34" charset="0"/>
              <a:buChar char="•"/>
            </a:pPr>
            <a:r>
              <a:rPr lang="en-US" sz="1428" kern="0">
                <a:latin typeface="Segoe UI Semilight" panose="020B0402040204020203" pitchFamily="34" charset="0"/>
                <a:cs typeface="Segoe UI Semilight" panose="020B0402040204020203" pitchFamily="34" charset="0"/>
              </a:rPr>
              <a:t>Configuration data is collected every 24 hours</a:t>
            </a:r>
          </a:p>
          <a:p>
            <a:pPr marL="291436" indent="-291436" defTabSz="932597" fontAlgn="b">
              <a:lnSpc>
                <a:spcPct val="107000"/>
              </a:lnSpc>
              <a:buFont typeface="Arial" panose="020B0604020202020204" pitchFamily="34" charset="0"/>
              <a:buChar char="•"/>
            </a:pPr>
            <a:r>
              <a:rPr lang="en-US" sz="1428" kern="0">
                <a:latin typeface="Segoe UI Semilight" panose="020B0402040204020203" pitchFamily="34" charset="0"/>
                <a:cs typeface="Segoe UI Semilight" panose="020B0402040204020203" pitchFamily="34" charset="0"/>
              </a:rPr>
              <a:t>Performance data is collected every 30 seconds</a:t>
            </a:r>
          </a:p>
        </p:txBody>
      </p:sp>
      <p:sp>
        <p:nvSpPr>
          <p:cNvPr id="6" name="TextBox 5">
            <a:extLst>
              <a:ext uri="{FF2B5EF4-FFF2-40B4-BE49-F238E27FC236}">
                <a16:creationId xmlns:a16="http://schemas.microsoft.com/office/drawing/2014/main" id="{2CDA1A35-EC98-4F40-8E53-F0A468DE814C}"/>
              </a:ext>
            </a:extLst>
          </p:cNvPr>
          <p:cNvSpPr txBox="1"/>
          <p:nvPr/>
        </p:nvSpPr>
        <p:spPr>
          <a:xfrm>
            <a:off x="10423599" y="1509438"/>
            <a:ext cx="1225380" cy="437684"/>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pPr algn="l"/>
            <a:r>
              <a:rPr lang="en-US"/>
              <a:t>Application inventory</a:t>
            </a:r>
          </a:p>
        </p:txBody>
      </p:sp>
      <p:pic>
        <p:nvPicPr>
          <p:cNvPr id="10" name="Picture 9">
            <a:extLst>
              <a:ext uri="{FF2B5EF4-FFF2-40B4-BE49-F238E27FC236}">
                <a16:creationId xmlns:a16="http://schemas.microsoft.com/office/drawing/2014/main" id="{1336D5FA-8E80-4090-A594-BD8F363E38ED}"/>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0082117" y="1540432"/>
            <a:ext cx="370308" cy="370308"/>
          </a:xfrm>
          <a:prstGeom prst="rect">
            <a:avLst/>
          </a:prstGeom>
        </p:spPr>
      </p:pic>
      <p:sp>
        <p:nvSpPr>
          <p:cNvPr id="65" name="Title 14">
            <a:extLst>
              <a:ext uri="{FF2B5EF4-FFF2-40B4-BE49-F238E27FC236}">
                <a16:creationId xmlns:a16="http://schemas.microsoft.com/office/drawing/2014/main" id="{C9D57C92-A6B8-47E2-9993-C24C9976CB87}"/>
              </a:ext>
            </a:extLst>
          </p:cNvPr>
          <p:cNvSpPr>
            <a:spLocks noGrp="1"/>
          </p:cNvSpPr>
          <p:nvPr>
            <p:ph type="title"/>
          </p:nvPr>
        </p:nvSpPr>
        <p:spPr>
          <a:xfrm>
            <a:off x="465138" y="441332"/>
            <a:ext cx="11530584" cy="830020"/>
          </a:xfrm>
        </p:spPr>
        <p:txBody>
          <a:bodyPr/>
          <a:lstStyle/>
          <a:p>
            <a:r>
              <a:rPr lang="en-US"/>
              <a:t>SQL discovery: Architecture</a:t>
            </a:r>
          </a:p>
        </p:txBody>
      </p:sp>
    </p:spTree>
    <p:extLst>
      <p:ext uri="{BB962C8B-B14F-4D97-AF65-F5344CB8AC3E}">
        <p14:creationId xmlns:p14="http://schemas.microsoft.com/office/powerpoint/2010/main" val="2077803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4">
            <a:extLst>
              <a:ext uri="{FF2B5EF4-FFF2-40B4-BE49-F238E27FC236}">
                <a16:creationId xmlns:a16="http://schemas.microsoft.com/office/drawing/2014/main" id="{0F28B796-A92E-4246-A546-A1C06A1DB884}"/>
              </a:ext>
            </a:extLst>
          </p:cNvPr>
          <p:cNvGraphicFramePr>
            <a:graphicFrameLocks noGrp="1"/>
          </p:cNvGraphicFramePr>
          <p:nvPr/>
        </p:nvGraphicFramePr>
        <p:xfrm>
          <a:off x="465954" y="1683819"/>
          <a:ext cx="11420442" cy="4529782"/>
        </p:xfrm>
        <a:graphic>
          <a:graphicData uri="http://schemas.openxmlformats.org/drawingml/2006/table">
            <a:tbl>
              <a:tblPr firstRow="1" bandRow="1">
                <a:tableStyleId>{FABFCF23-3B69-468F-B69F-88F6DE6A72F2}</a:tableStyleId>
              </a:tblPr>
              <a:tblGrid>
                <a:gridCol w="3126022">
                  <a:extLst>
                    <a:ext uri="{9D8B030D-6E8A-4147-A177-3AD203B41FA5}">
                      <a16:colId xmlns:a16="http://schemas.microsoft.com/office/drawing/2014/main" val="2875081745"/>
                    </a:ext>
                  </a:extLst>
                </a:gridCol>
                <a:gridCol w="4147210">
                  <a:extLst>
                    <a:ext uri="{9D8B030D-6E8A-4147-A177-3AD203B41FA5}">
                      <a16:colId xmlns:a16="http://schemas.microsoft.com/office/drawing/2014/main" val="1574648769"/>
                    </a:ext>
                  </a:extLst>
                </a:gridCol>
                <a:gridCol w="4147210">
                  <a:extLst>
                    <a:ext uri="{9D8B030D-6E8A-4147-A177-3AD203B41FA5}">
                      <a16:colId xmlns:a16="http://schemas.microsoft.com/office/drawing/2014/main" val="3694781822"/>
                    </a:ext>
                  </a:extLst>
                </a:gridCol>
              </a:tblGrid>
              <a:tr h="467009">
                <a:tc>
                  <a:txBody>
                    <a:bodyPr/>
                    <a:lstStyle/>
                    <a:p>
                      <a:pPr marL="0" marR="0" algn="l" defTabSz="914400" rtl="0" eaLnBrk="1" fontAlgn="b" latinLnBrk="0" hangingPunct="1">
                        <a:lnSpc>
                          <a:spcPct val="107000"/>
                        </a:lnSpc>
                        <a:spcBef>
                          <a:spcPts val="0"/>
                        </a:spcBef>
                        <a:spcAft>
                          <a:spcPts val="0"/>
                        </a:spcAft>
                      </a:pPr>
                      <a:endParaRPr lang="en-US" sz="1600" kern="1200">
                        <a:solidFill>
                          <a:schemeClr val="bg1"/>
                        </a:solidFill>
                        <a:effectLst/>
                        <a:latin typeface="+mn-lt"/>
                        <a:ea typeface="+mn-ea"/>
                        <a:cs typeface="+mn-cs"/>
                      </a:endParaRPr>
                    </a:p>
                  </a:txBody>
                  <a:tcPr marL="97132" marR="0" marT="0" marB="0" anchor="ctr">
                    <a:lnL w="12700" cmpd="sng">
                      <a:noFill/>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Segoe UI" panose="020B0502040204020203" pitchFamily="34" charset="0"/>
                          <a:ea typeface="+mn-ea"/>
                          <a:cs typeface="Segoe UI" panose="020B0502040204020203" pitchFamily="34" charset="0"/>
                        </a:rPr>
                        <a:t>Configuration data</a:t>
                      </a:r>
                    </a:p>
                  </a:txBody>
                  <a:tcPr marL="93247" marR="93247" marT="46623" marB="466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Segoe UI" panose="020B0502040204020203" pitchFamily="34" charset="0"/>
                          <a:ea typeface="+mn-ea"/>
                          <a:cs typeface="Segoe UI" panose="020B0502040204020203" pitchFamily="34" charset="0"/>
                        </a:rPr>
                        <a:t>Performance data</a:t>
                      </a:r>
                    </a:p>
                  </a:txBody>
                  <a:tcPr marL="93247" marR="93247" marT="46623" marB="46623" anchor="ctr">
                    <a:lnL w="19050" cap="flat" cmpd="sng" algn="ctr">
                      <a:noFill/>
                      <a:prstDash val="solid"/>
                      <a:round/>
                      <a:headEnd type="none" w="med" len="med"/>
                      <a:tailEnd type="none" w="med" len="med"/>
                    </a:lnL>
                    <a:lnR w="12700" cmpd="sng">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1532185">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Polling interval</a:t>
                      </a:r>
                    </a:p>
                  </a:txBody>
                  <a:tcPr marL="97132"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Segoe UI" panose="020B0502040204020203" pitchFamily="34" charset="0"/>
                          <a:ea typeface="+mn-ea"/>
                          <a:cs typeface="Segoe UI" panose="020B0502040204020203" pitchFamily="34" charset="0"/>
                        </a:rPr>
                        <a:t>Collected every 24 hours</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Segoe UI" panose="020B0502040204020203" pitchFamily="34" charset="0"/>
                          <a:ea typeface="+mn-ea"/>
                          <a:cs typeface="Segoe UI" panose="020B0502040204020203" pitchFamily="34" charset="0"/>
                        </a:rPr>
                        <a:t>(config changes are refreshed every 24 hours)</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Segoe UI" panose="020B0502040204020203" pitchFamily="34" charset="0"/>
                          <a:ea typeface="+mn-ea"/>
                          <a:cs typeface="Segoe UI" panose="020B0502040204020203" pitchFamily="34" charset="0"/>
                        </a:rPr>
                        <a:t>Collected every 30 secs </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Segoe UI" panose="020B0502040204020203" pitchFamily="34" charset="0"/>
                          <a:ea typeface="+mn-ea"/>
                          <a:cs typeface="Segoe UI" panose="020B0502040204020203" pitchFamily="34" charset="0"/>
                        </a:rPr>
                        <a:t>Aggregated every 10 mins</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Segoe UI" panose="020B0502040204020203" pitchFamily="34" charset="0"/>
                          <a:ea typeface="+mn-ea"/>
                          <a:cs typeface="Segoe UI" panose="020B0502040204020203" pitchFamily="34" charset="0"/>
                        </a:rPr>
                        <a:t>Min, Max, Mean and Variance are transmitted to Azure</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424873">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Secure Hashing Algorithm</a:t>
                      </a:r>
                    </a:p>
                  </a:txBody>
                  <a:tcPr marL="97132"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Tx/>
                        <a:buNone/>
                        <a:tabLst/>
                        <a:defRPr/>
                      </a:pPr>
                      <a:r>
                        <a:rPr lang="en-US" sz="1400" kern="1200">
                          <a:solidFill>
                            <a:schemeClr val="tx1"/>
                          </a:solidFill>
                          <a:latin typeface="Segoe UI" panose="020B0502040204020203" pitchFamily="34" charset="0"/>
                          <a:ea typeface="+mn-ea"/>
                          <a:cs typeface="Segoe UI" panose="020B0502040204020203" pitchFamily="34" charset="0"/>
                        </a:rPr>
                        <a:t>SHA 256 (in transit and at rest)</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896354" rtl="0" eaLnBrk="1" latinLnBrk="0" hangingPunct="1">
                        <a:lnSpc>
                          <a:spcPct val="107000"/>
                        </a:lnSpc>
                        <a:spcBef>
                          <a:spcPts val="0"/>
                        </a:spcBef>
                        <a:spcAft>
                          <a:spcPts val="0"/>
                        </a:spcAft>
                      </a:pPr>
                      <a:r>
                        <a:rPr lang="en-US" sz="1400" kern="1200">
                          <a:solidFill>
                            <a:schemeClr val="tx1"/>
                          </a:solidFill>
                          <a:latin typeface="Segoe UI" panose="020B0502040204020203" pitchFamily="34" charset="0"/>
                          <a:ea typeface="+mn-ea"/>
                          <a:cs typeface="Segoe UI" panose="020B0502040204020203" pitchFamily="34" charset="0"/>
                        </a:rPr>
                        <a:t>SHA 256 (in transit and at rest)</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065900"/>
                  </a:ext>
                </a:extLst>
              </a:tr>
              <a:tr h="424873">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Datastore</a:t>
                      </a:r>
                    </a:p>
                  </a:txBody>
                  <a:tcPr marL="97132"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Tx/>
                        <a:buNone/>
                        <a:tabLst/>
                        <a:defRPr/>
                      </a:pPr>
                      <a:r>
                        <a:rPr lang="en-US" sz="1400" kern="1200">
                          <a:solidFill>
                            <a:schemeClr val="tx1"/>
                          </a:solidFill>
                          <a:latin typeface="Segoe UI" panose="020B0502040204020203" pitchFamily="34" charset="0"/>
                          <a:ea typeface="+mn-ea"/>
                          <a:cs typeface="Segoe UI" panose="020B0502040204020203" pitchFamily="34" charset="0"/>
                        </a:rPr>
                        <a:t>Azure Cosmos DB in Microsoft subscription</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896354" rtl="0" eaLnBrk="1" latinLnBrk="0" hangingPunct="1">
                        <a:lnSpc>
                          <a:spcPct val="107000"/>
                        </a:lnSpc>
                        <a:spcBef>
                          <a:spcPts val="0"/>
                        </a:spcBef>
                        <a:spcAft>
                          <a:spcPts val="0"/>
                        </a:spcAft>
                      </a:pPr>
                      <a:r>
                        <a:rPr lang="en-US" sz="1400" kern="1200">
                          <a:solidFill>
                            <a:schemeClr val="tx1"/>
                          </a:solidFill>
                          <a:latin typeface="Segoe UI" panose="020B0502040204020203" pitchFamily="34" charset="0"/>
                          <a:ea typeface="+mn-ea"/>
                          <a:cs typeface="Segoe UI" panose="020B0502040204020203" pitchFamily="34" charset="0"/>
                        </a:rPr>
                        <a:t>Azure Data Explorer in Microsoft subscription</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8627381"/>
                  </a:ext>
                </a:extLst>
              </a:tr>
              <a:tr h="831096">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Retention</a:t>
                      </a:r>
                    </a:p>
                  </a:txBody>
                  <a:tcPr marL="97132"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solidFill>
                            <a:schemeClr val="tx1"/>
                          </a:solidFill>
                          <a:latin typeface="Segoe UI" panose="020B0502040204020203" pitchFamily="34" charset="0"/>
                          <a:ea typeface="+mn-ea"/>
                          <a:cs typeface="Segoe UI" panose="020B0502040204020203" pitchFamily="34" charset="0"/>
                        </a:rPr>
                        <a:t>3 days post SQL instance/ database/ server removal</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solidFill>
                            <a:schemeClr val="tx1"/>
                          </a:solidFill>
                          <a:latin typeface="Segoe UI" panose="020B0502040204020203" pitchFamily="34" charset="0"/>
                          <a:ea typeface="+mn-ea"/>
                          <a:cs typeface="Segoe UI" panose="020B0502040204020203" pitchFamily="34" charset="0"/>
                        </a:rPr>
                        <a:t>Migrate project deletion</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solidFill>
                            <a:schemeClr val="tx1"/>
                          </a:solidFill>
                          <a:latin typeface="Segoe UI" panose="020B0502040204020203" pitchFamily="34" charset="0"/>
                          <a:ea typeface="+mn-ea"/>
                          <a:cs typeface="Segoe UI" panose="020B0502040204020203" pitchFamily="34" charset="0"/>
                        </a:rPr>
                        <a:t>Auto-deletion after 30 days</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855667"/>
                  </a:ext>
                </a:extLst>
              </a:tr>
              <a:tr h="424873">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Storage region</a:t>
                      </a:r>
                    </a:p>
                  </a:txBody>
                  <a:tcPr marL="97132"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Tx/>
                        <a:buNone/>
                        <a:tabLst/>
                        <a:defRPr/>
                      </a:pPr>
                      <a:r>
                        <a:rPr lang="en-US" sz="1400" kern="1200">
                          <a:solidFill>
                            <a:schemeClr val="tx1"/>
                          </a:solidFill>
                          <a:latin typeface="Segoe UI" panose="020B0502040204020203" pitchFamily="34" charset="0"/>
                          <a:ea typeface="+mn-ea"/>
                          <a:cs typeface="Segoe UI" panose="020B0502040204020203" pitchFamily="34" charset="0"/>
                        </a:rPr>
                        <a:t>Any region within Migrate project geography</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Tx/>
                        <a:buNone/>
                        <a:tabLst/>
                        <a:defRPr/>
                      </a:pPr>
                      <a:r>
                        <a:rPr lang="en-US" sz="1400" kern="1200">
                          <a:solidFill>
                            <a:schemeClr val="tx1"/>
                          </a:solidFill>
                          <a:latin typeface="Segoe UI" panose="020B0502040204020203" pitchFamily="34" charset="0"/>
                          <a:ea typeface="+mn-ea"/>
                          <a:cs typeface="Segoe UI" panose="020B0502040204020203" pitchFamily="34" charset="0"/>
                        </a:rPr>
                        <a:t>Any region within Migrate project geography</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3102185"/>
                  </a:ext>
                </a:extLst>
              </a:tr>
              <a:tr h="424873">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Appliance component used</a:t>
                      </a:r>
                    </a:p>
                  </a:txBody>
                  <a:tcPr marL="97132"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Tx/>
                        <a:buNone/>
                        <a:tabLst/>
                        <a:defRPr/>
                      </a:pPr>
                      <a:r>
                        <a:rPr lang="en-US" sz="1400" kern="1200">
                          <a:solidFill>
                            <a:schemeClr val="tx1"/>
                          </a:solidFill>
                          <a:latin typeface="Segoe UI" panose="020B0502040204020203" pitchFamily="34" charset="0"/>
                          <a:ea typeface="+mn-ea"/>
                          <a:cs typeface="Segoe UI" panose="020B0502040204020203" pitchFamily="34" charset="0"/>
                        </a:rPr>
                        <a:t>SQL discovery and assessment agent</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896354" rtl="0" eaLnBrk="1" latinLnBrk="0" hangingPunct="1">
                        <a:lnSpc>
                          <a:spcPct val="107000"/>
                        </a:lnSpc>
                        <a:spcBef>
                          <a:spcPts val="0"/>
                        </a:spcBef>
                        <a:spcAft>
                          <a:spcPts val="0"/>
                        </a:spcAft>
                      </a:pPr>
                      <a:r>
                        <a:rPr lang="en-US" sz="1400" kern="1200">
                          <a:solidFill>
                            <a:schemeClr val="tx1"/>
                          </a:solidFill>
                          <a:latin typeface="Segoe UI" panose="020B0502040204020203" pitchFamily="34" charset="0"/>
                          <a:ea typeface="+mn-ea"/>
                          <a:cs typeface="Segoe UI" panose="020B0502040204020203" pitchFamily="34" charset="0"/>
                        </a:rPr>
                        <a:t>SQL discovery and assessment agent</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956749"/>
                  </a:ext>
                </a:extLst>
              </a:tr>
            </a:tbl>
          </a:graphicData>
        </a:graphic>
      </p:graphicFrame>
      <p:sp>
        <p:nvSpPr>
          <p:cNvPr id="4" name="Title 4">
            <a:extLst>
              <a:ext uri="{FF2B5EF4-FFF2-40B4-BE49-F238E27FC236}">
                <a16:creationId xmlns:a16="http://schemas.microsoft.com/office/drawing/2014/main" id="{9380F15A-7D92-4AD1-8FE6-AB2B17D3E8AB}"/>
              </a:ext>
            </a:extLst>
          </p:cNvPr>
          <p:cNvSpPr>
            <a:spLocks noGrp="1"/>
          </p:cNvSpPr>
          <p:nvPr>
            <p:ph type="title"/>
          </p:nvPr>
        </p:nvSpPr>
        <p:spPr>
          <a:xfrm>
            <a:off x="465138" y="441332"/>
            <a:ext cx="11530584" cy="830020"/>
          </a:xfrm>
        </p:spPr>
        <p:txBody>
          <a:bodyPr/>
          <a:lstStyle/>
          <a:p>
            <a:r>
              <a:rPr lang="en-US"/>
              <a:t>SQL discovery: Data management</a:t>
            </a:r>
          </a:p>
        </p:txBody>
      </p:sp>
    </p:spTree>
    <p:extLst>
      <p:ext uri="{BB962C8B-B14F-4D97-AF65-F5344CB8AC3E}">
        <p14:creationId xmlns:p14="http://schemas.microsoft.com/office/powerpoint/2010/main" val="3839891309"/>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69042C09-51C8-FA4F-ADD1-E26B0D2FCF9B}"/>
              </a:ext>
            </a:extLst>
          </p:cNvPr>
          <p:cNvGrpSpPr/>
          <p:nvPr/>
        </p:nvGrpSpPr>
        <p:grpSpPr>
          <a:xfrm>
            <a:off x="2303323" y="2954071"/>
            <a:ext cx="7829828" cy="1497415"/>
            <a:chOff x="2303323" y="2954071"/>
            <a:chExt cx="7829828" cy="1497415"/>
          </a:xfrm>
        </p:grpSpPr>
        <p:cxnSp>
          <p:nvCxnSpPr>
            <p:cNvPr id="29" name="Straight Connector 28">
              <a:extLst>
                <a:ext uri="{FF2B5EF4-FFF2-40B4-BE49-F238E27FC236}">
                  <a16:creationId xmlns:a16="http://schemas.microsoft.com/office/drawing/2014/main" id="{840B294F-7EA3-8E4D-B84C-E4E01D7C19BA}"/>
                </a:ext>
              </a:extLst>
            </p:cNvPr>
            <p:cNvCxnSpPr>
              <a:cxnSpLocks/>
            </p:cNvCxnSpPr>
            <p:nvPr/>
          </p:nvCxnSpPr>
          <p:spPr>
            <a:xfrm>
              <a:off x="6218237" y="2954071"/>
              <a:ext cx="0" cy="1497415"/>
            </a:xfrm>
            <a:prstGeom prst="line">
              <a:avLst/>
            </a:prstGeom>
            <a:ln w="12700">
              <a:solidFill>
                <a:schemeClr val="accent5"/>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808965CA-E9A2-2D42-B61C-202FDFC2B0BC}"/>
                </a:ext>
              </a:extLst>
            </p:cNvPr>
            <p:cNvGrpSpPr/>
            <p:nvPr/>
          </p:nvGrpSpPr>
          <p:grpSpPr>
            <a:xfrm>
              <a:off x="2303323" y="3342968"/>
              <a:ext cx="7829828" cy="1108518"/>
              <a:chOff x="2085339" y="3342968"/>
              <a:chExt cx="7829828" cy="1108518"/>
            </a:xfrm>
          </p:grpSpPr>
          <p:cxnSp>
            <p:nvCxnSpPr>
              <p:cNvPr id="28" name="Straight Connector 27">
                <a:extLst>
                  <a:ext uri="{FF2B5EF4-FFF2-40B4-BE49-F238E27FC236}">
                    <a16:creationId xmlns:a16="http://schemas.microsoft.com/office/drawing/2014/main" id="{65C527BB-933E-694A-BB6B-3A310CE1DC9C}"/>
                  </a:ext>
                </a:extLst>
              </p:cNvPr>
              <p:cNvCxnSpPr>
                <a:cxnSpLocks/>
              </p:cNvCxnSpPr>
              <p:nvPr/>
            </p:nvCxnSpPr>
            <p:spPr>
              <a:xfrm>
                <a:off x="2085339" y="3342968"/>
                <a:ext cx="0" cy="1108518"/>
              </a:xfrm>
              <a:prstGeom prst="line">
                <a:avLst/>
              </a:prstGeom>
              <a:ln w="12700">
                <a:solidFill>
                  <a:schemeClr val="accent5"/>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8D7DB43-079C-6C48-9210-9E53549D790C}"/>
                  </a:ext>
                </a:extLst>
              </p:cNvPr>
              <p:cNvCxnSpPr>
                <a:cxnSpLocks/>
              </p:cNvCxnSpPr>
              <p:nvPr/>
            </p:nvCxnSpPr>
            <p:spPr>
              <a:xfrm>
                <a:off x="9915167" y="3342968"/>
                <a:ext cx="0" cy="1108518"/>
              </a:xfrm>
              <a:prstGeom prst="line">
                <a:avLst/>
              </a:prstGeom>
              <a:ln w="12700">
                <a:solidFill>
                  <a:schemeClr val="accent5"/>
                </a:solidFill>
                <a:headEnd type="none"/>
                <a:tailEnd type="oval"/>
              </a:ln>
            </p:spPr>
            <p:style>
              <a:lnRef idx="1">
                <a:schemeClr val="accent1"/>
              </a:lnRef>
              <a:fillRef idx="0">
                <a:schemeClr val="accent1"/>
              </a:fillRef>
              <a:effectRef idx="0">
                <a:schemeClr val="accent1"/>
              </a:effectRef>
              <a:fontRef idx="minor">
                <a:schemeClr val="tx1"/>
              </a:fontRef>
            </p:style>
          </p:cxnSp>
        </p:grpSp>
      </p:grpSp>
      <p:sp>
        <p:nvSpPr>
          <p:cNvPr id="2" name="TextBox 1">
            <a:extLst>
              <a:ext uri="{FF2B5EF4-FFF2-40B4-BE49-F238E27FC236}">
                <a16:creationId xmlns:a16="http://schemas.microsoft.com/office/drawing/2014/main" id="{39CC1CE7-40A0-4DFF-8C85-5142052F719D}"/>
              </a:ext>
            </a:extLst>
          </p:cNvPr>
          <p:cNvSpPr txBox="1"/>
          <p:nvPr/>
        </p:nvSpPr>
        <p:spPr>
          <a:xfrm>
            <a:off x="2644860" y="1775465"/>
            <a:ext cx="7146754" cy="461665"/>
          </a:xfrm>
          <a:prstGeom prst="rect">
            <a:avLst/>
          </a:prstGeom>
          <a:noFill/>
        </p:spPr>
        <p:txBody>
          <a:bodyPr wrap="square" rtlCol="0">
            <a:spAutoFit/>
          </a:bodyPr>
          <a:lstStyle/>
          <a:p>
            <a:pPr algn="ctr" defTabSz="932597"/>
            <a:r>
              <a:rPr lang="en-US" sz="2400">
                <a:ln w="3175">
                  <a:noFill/>
                </a:ln>
                <a:solidFill>
                  <a:schemeClr val="tx2"/>
                </a:solidFill>
                <a:latin typeface="+mj-lt"/>
                <a:cs typeface="Segoe UI" pitchFamily="34" charset="0"/>
              </a:rPr>
              <a:t>Azure Migrate project </a:t>
            </a:r>
          </a:p>
        </p:txBody>
      </p:sp>
      <p:sp>
        <p:nvSpPr>
          <p:cNvPr id="21" name="Title 1">
            <a:extLst>
              <a:ext uri="{FF2B5EF4-FFF2-40B4-BE49-F238E27FC236}">
                <a16:creationId xmlns:a16="http://schemas.microsoft.com/office/drawing/2014/main" id="{672CD7F2-0297-444E-8347-5D3C51287C9E}"/>
              </a:ext>
            </a:extLst>
          </p:cNvPr>
          <p:cNvSpPr txBox="1">
            <a:spLocks/>
          </p:cNvSpPr>
          <p:nvPr/>
        </p:nvSpPr>
        <p:spPr>
          <a:xfrm>
            <a:off x="601652" y="45092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Semibold (Headings)"/>
            </a:endParaRPr>
          </a:p>
        </p:txBody>
      </p:sp>
      <p:sp>
        <p:nvSpPr>
          <p:cNvPr id="4" name="Title 3">
            <a:extLst>
              <a:ext uri="{FF2B5EF4-FFF2-40B4-BE49-F238E27FC236}">
                <a16:creationId xmlns:a16="http://schemas.microsoft.com/office/drawing/2014/main" id="{02D382E9-D31A-E748-9A72-5952D921CE4F}"/>
              </a:ext>
            </a:extLst>
          </p:cNvPr>
          <p:cNvSpPr>
            <a:spLocks noGrp="1"/>
          </p:cNvSpPr>
          <p:nvPr>
            <p:ph type="title"/>
          </p:nvPr>
        </p:nvSpPr>
        <p:spPr>
          <a:xfrm>
            <a:off x="465138" y="441332"/>
            <a:ext cx="11530584" cy="830020"/>
          </a:xfrm>
        </p:spPr>
        <p:txBody>
          <a:bodyPr/>
          <a:lstStyle/>
          <a:p>
            <a:r>
              <a:rPr lang="en-US"/>
              <a:t>Discovery: Resource Limits</a:t>
            </a:r>
          </a:p>
        </p:txBody>
      </p:sp>
      <p:sp>
        <p:nvSpPr>
          <p:cNvPr id="17" name="TextBox 16">
            <a:extLst>
              <a:ext uri="{FF2B5EF4-FFF2-40B4-BE49-F238E27FC236}">
                <a16:creationId xmlns:a16="http://schemas.microsoft.com/office/drawing/2014/main" id="{6A90928C-D7F7-D74E-A2D4-00CAAE27E46E}"/>
              </a:ext>
            </a:extLst>
          </p:cNvPr>
          <p:cNvSpPr txBox="1"/>
          <p:nvPr/>
        </p:nvSpPr>
        <p:spPr>
          <a:xfrm>
            <a:off x="670049" y="4609952"/>
            <a:ext cx="3240402" cy="1836785"/>
          </a:xfrm>
          <a:prstGeom prst="rect">
            <a:avLst/>
          </a:prstGeom>
          <a:noFill/>
        </p:spPr>
        <p:txBody>
          <a:bodyPr wrap="square" rtlCol="0">
            <a:spAutoFit/>
          </a:bodyPr>
          <a:lstStyle/>
          <a:p>
            <a:pPr algn="ctr" defTabSz="932597">
              <a:spcAft>
                <a:spcPts val="600"/>
              </a:spcAft>
            </a:pPr>
            <a:r>
              <a:rPr lang="en-US" sz="2400">
                <a:ln w="3175">
                  <a:noFill/>
                </a:ln>
                <a:solidFill>
                  <a:schemeClr val="tx2"/>
                </a:solidFill>
                <a:latin typeface="+mj-lt"/>
                <a:cs typeface="Segoe UI" pitchFamily="34" charset="0"/>
              </a:rPr>
              <a:t>VMware</a:t>
            </a:r>
            <a:endParaRPr lang="en-US">
              <a:ln>
                <a:solidFill>
                  <a:prstClr val="white"/>
                </a:solidFill>
              </a:ln>
              <a:solidFill>
                <a:prstClr val="black"/>
              </a:solidFill>
              <a:latin typeface="Segoe UI"/>
            </a:endParaRPr>
          </a:p>
          <a:p>
            <a:pPr marL="9525" lvl="1" algn="ctr" defTabSz="914191">
              <a:spcBef>
                <a:spcPts val="600"/>
              </a:spcBef>
              <a:spcAft>
                <a:spcPts val="600"/>
              </a:spcAft>
            </a:pPr>
            <a:r>
              <a:rPr lang="en-US" sz="1400">
                <a:gradFill>
                  <a:gsLst>
                    <a:gs pos="2917">
                      <a:srgbClr val="1A1A1A"/>
                    </a:gs>
                    <a:gs pos="30000">
                      <a:srgbClr val="1A1A1A"/>
                    </a:gs>
                  </a:gsLst>
                  <a:lin ang="5400000" scaled="0"/>
                </a:gradFill>
                <a:cs typeface="Segoe UI Semilight" panose="020B0402040204020203" pitchFamily="34" charset="0"/>
              </a:rPr>
              <a:t>1 vCenter server</a:t>
            </a:r>
            <a:br>
              <a:rPr lang="en-US" sz="1400">
                <a:gradFill>
                  <a:gsLst>
                    <a:gs pos="2917">
                      <a:srgbClr val="1A1A1A"/>
                    </a:gs>
                    <a:gs pos="30000">
                      <a:srgbClr val="1A1A1A"/>
                    </a:gs>
                  </a:gsLst>
                  <a:lin ang="5400000" scaled="0"/>
                </a:gradFill>
                <a:cs typeface="Segoe UI Semilight" panose="020B0402040204020203" pitchFamily="34" charset="0"/>
              </a:rPr>
            </a:br>
            <a:r>
              <a:rPr lang="en-US" sz="1400">
                <a:gradFill>
                  <a:gsLst>
                    <a:gs pos="2917">
                      <a:srgbClr val="1A1A1A"/>
                    </a:gs>
                    <a:gs pos="30000">
                      <a:srgbClr val="1A1A1A"/>
                    </a:gs>
                  </a:gsLst>
                  <a:lin ang="5400000" scaled="0"/>
                </a:gradFill>
                <a:cs typeface="Segoe UI Semilight" panose="020B0402040204020203" pitchFamily="34" charset="0"/>
              </a:rPr>
              <a:t>10000 servers</a:t>
            </a:r>
            <a:br>
              <a:rPr lang="en-US" sz="1400">
                <a:gradFill>
                  <a:gsLst>
                    <a:gs pos="2917">
                      <a:srgbClr val="1A1A1A"/>
                    </a:gs>
                    <a:gs pos="30000">
                      <a:srgbClr val="1A1A1A"/>
                    </a:gs>
                  </a:gsLst>
                  <a:lin ang="5400000" scaled="0"/>
                </a:gradFill>
                <a:cs typeface="Segoe UI Semilight" panose="020B0402040204020203" pitchFamily="34" charset="0"/>
              </a:rPr>
            </a:br>
            <a:r>
              <a:rPr lang="en-US" sz="1400">
                <a:gradFill>
                  <a:gsLst>
                    <a:gs pos="2917">
                      <a:srgbClr val="1A1A1A"/>
                    </a:gs>
                    <a:gs pos="30000">
                      <a:srgbClr val="1A1A1A"/>
                    </a:gs>
                  </a:gsLst>
                  <a:lin ang="5400000" scaled="0"/>
                </a:gradFill>
                <a:cs typeface="Segoe UI Semilight" panose="020B0402040204020203" pitchFamily="34" charset="0"/>
              </a:rPr>
              <a:t>400 servers (dependency analysis)</a:t>
            </a:r>
          </a:p>
          <a:p>
            <a:pPr marL="9525" algn="ctr" defTabSz="914191"/>
            <a:r>
              <a:rPr lang="en-US" sz="1200" i="1">
                <a:solidFill>
                  <a:schemeClr val="accent2"/>
                </a:solidFill>
                <a:cs typeface="Segoe UI Semilight" panose="020B0402040204020203" pitchFamily="34" charset="0"/>
              </a:rPr>
              <a:t>*Discovery scoping supported</a:t>
            </a:r>
          </a:p>
          <a:p>
            <a:pPr marL="291436" indent="-291436" algn="ctr" defTabSz="932597">
              <a:buFont typeface="Arial" panose="020B0604020202020204" pitchFamily="34" charset="0"/>
              <a:buChar char="•"/>
            </a:pPr>
            <a:endParaRPr lang="en-US" sz="1836">
              <a:solidFill>
                <a:prstClr val="black"/>
              </a:solidFill>
              <a:latin typeface="Segoe UI"/>
            </a:endParaRPr>
          </a:p>
        </p:txBody>
      </p:sp>
      <p:sp>
        <p:nvSpPr>
          <p:cNvPr id="24" name="TextBox 23">
            <a:extLst>
              <a:ext uri="{FF2B5EF4-FFF2-40B4-BE49-F238E27FC236}">
                <a16:creationId xmlns:a16="http://schemas.microsoft.com/office/drawing/2014/main" id="{17B6BFAE-95F5-6A4D-B797-808648BB10FB}"/>
              </a:ext>
            </a:extLst>
          </p:cNvPr>
          <p:cNvSpPr txBox="1"/>
          <p:nvPr/>
        </p:nvSpPr>
        <p:spPr>
          <a:xfrm>
            <a:off x="4598036" y="4609952"/>
            <a:ext cx="3240402" cy="1046440"/>
          </a:xfrm>
          <a:prstGeom prst="rect">
            <a:avLst/>
          </a:prstGeom>
          <a:noFill/>
        </p:spPr>
        <p:txBody>
          <a:bodyPr wrap="square" rtlCol="0">
            <a:spAutoFit/>
          </a:bodyPr>
          <a:lstStyle/>
          <a:p>
            <a:pPr algn="ctr" defTabSz="932597">
              <a:spcAft>
                <a:spcPts val="600"/>
              </a:spcAft>
            </a:pPr>
            <a:r>
              <a:rPr lang="en-US" sz="2400">
                <a:ln w="3175">
                  <a:noFill/>
                </a:ln>
                <a:solidFill>
                  <a:schemeClr val="tx2"/>
                </a:solidFill>
                <a:latin typeface="+mj-lt"/>
                <a:cs typeface="Segoe UI" pitchFamily="34" charset="0"/>
              </a:rPr>
              <a:t>Hyper-V</a:t>
            </a:r>
          </a:p>
          <a:p>
            <a:pPr marL="9525" lvl="1" algn="ctr" defTabSz="914191">
              <a:spcBef>
                <a:spcPts val="600"/>
              </a:spcBef>
              <a:spcAft>
                <a:spcPts val="600"/>
              </a:spcAft>
            </a:pPr>
            <a:r>
              <a:rPr lang="en-US" sz="1400">
                <a:gradFill>
                  <a:gsLst>
                    <a:gs pos="2917">
                      <a:srgbClr val="1A1A1A"/>
                    </a:gs>
                    <a:gs pos="30000">
                      <a:srgbClr val="1A1A1A"/>
                    </a:gs>
                  </a:gsLst>
                  <a:lin ang="5400000" scaled="0"/>
                </a:gradFill>
                <a:cs typeface="Segoe UI Semilight" panose="020B0402040204020203" pitchFamily="34" charset="0"/>
              </a:rPr>
              <a:t>300 hosts</a:t>
            </a:r>
            <a:br>
              <a:rPr lang="en-US" sz="1400">
                <a:gradFill>
                  <a:gsLst>
                    <a:gs pos="2917">
                      <a:srgbClr val="1A1A1A"/>
                    </a:gs>
                    <a:gs pos="30000">
                      <a:srgbClr val="1A1A1A"/>
                    </a:gs>
                  </a:gsLst>
                  <a:lin ang="5400000" scaled="0"/>
                </a:gradFill>
                <a:cs typeface="Segoe UI Semilight" panose="020B0402040204020203" pitchFamily="34" charset="0"/>
              </a:rPr>
            </a:br>
            <a:r>
              <a:rPr lang="en-US" sz="1400">
                <a:gradFill>
                  <a:gsLst>
                    <a:gs pos="2917">
                      <a:srgbClr val="1A1A1A"/>
                    </a:gs>
                    <a:gs pos="30000">
                      <a:srgbClr val="1A1A1A"/>
                    </a:gs>
                  </a:gsLst>
                  <a:lin ang="5400000" scaled="0"/>
                </a:gradFill>
                <a:cs typeface="Segoe UI Semilight" panose="020B0402040204020203" pitchFamily="34" charset="0"/>
              </a:rPr>
              <a:t>5000 VMs</a:t>
            </a:r>
          </a:p>
        </p:txBody>
      </p:sp>
      <p:sp>
        <p:nvSpPr>
          <p:cNvPr id="25" name="TextBox 24">
            <a:extLst>
              <a:ext uri="{FF2B5EF4-FFF2-40B4-BE49-F238E27FC236}">
                <a16:creationId xmlns:a16="http://schemas.microsoft.com/office/drawing/2014/main" id="{0E80627B-9EE9-004A-B7AE-21A7C1327617}"/>
              </a:ext>
            </a:extLst>
          </p:cNvPr>
          <p:cNvSpPr txBox="1"/>
          <p:nvPr/>
        </p:nvSpPr>
        <p:spPr>
          <a:xfrm>
            <a:off x="8512949" y="4609952"/>
            <a:ext cx="3240402" cy="830997"/>
          </a:xfrm>
          <a:prstGeom prst="rect">
            <a:avLst/>
          </a:prstGeom>
          <a:noFill/>
        </p:spPr>
        <p:txBody>
          <a:bodyPr wrap="square" rtlCol="0">
            <a:spAutoFit/>
          </a:bodyPr>
          <a:lstStyle/>
          <a:p>
            <a:pPr algn="ctr" defTabSz="932597">
              <a:spcAft>
                <a:spcPts val="600"/>
              </a:spcAft>
            </a:pPr>
            <a:r>
              <a:rPr lang="en-US" sz="2400">
                <a:ln w="3175">
                  <a:noFill/>
                </a:ln>
                <a:solidFill>
                  <a:schemeClr val="tx2"/>
                </a:solidFill>
                <a:latin typeface="+mj-lt"/>
                <a:cs typeface="Segoe UI" pitchFamily="34" charset="0"/>
              </a:rPr>
              <a:t>Physical/other cloud </a:t>
            </a:r>
          </a:p>
          <a:p>
            <a:pPr marL="9525" lvl="1" algn="ctr" defTabSz="914191">
              <a:spcBef>
                <a:spcPts val="600"/>
              </a:spcBef>
              <a:spcAft>
                <a:spcPts val="600"/>
              </a:spcAft>
            </a:pPr>
            <a:r>
              <a:rPr lang="en-US" sz="1400">
                <a:gradFill>
                  <a:gsLst>
                    <a:gs pos="2917">
                      <a:srgbClr val="1A1A1A"/>
                    </a:gs>
                    <a:gs pos="30000">
                      <a:srgbClr val="1A1A1A"/>
                    </a:gs>
                  </a:gsLst>
                  <a:lin ang="5400000" scaled="0"/>
                </a:gradFill>
                <a:cs typeface="Segoe UI Semilight" panose="020B0402040204020203" pitchFamily="34" charset="0"/>
              </a:rPr>
              <a:t>1000 physical servers</a:t>
            </a:r>
          </a:p>
        </p:txBody>
      </p:sp>
      <p:sp>
        <p:nvSpPr>
          <p:cNvPr id="12" name="Rectangle 11">
            <a:extLst>
              <a:ext uri="{FF2B5EF4-FFF2-40B4-BE49-F238E27FC236}">
                <a16:creationId xmlns:a16="http://schemas.microsoft.com/office/drawing/2014/main" id="{12044B30-BE6A-3047-B963-287767ADE947}"/>
              </a:ext>
            </a:extLst>
          </p:cNvPr>
          <p:cNvSpPr/>
          <p:nvPr/>
        </p:nvSpPr>
        <p:spPr bwMode="auto">
          <a:xfrm>
            <a:off x="465138" y="3867790"/>
            <a:ext cx="10999275" cy="4387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14191"/>
            <a:r>
              <a:rPr lang="en-US" sz="1632">
                <a:gradFill>
                  <a:gsLst>
                    <a:gs pos="2917">
                      <a:srgbClr val="1A1A1A"/>
                    </a:gs>
                    <a:gs pos="30000">
                      <a:srgbClr val="1A1A1A"/>
                    </a:gs>
                  </a:gsLst>
                  <a:lin ang="5400000" scaled="0"/>
                </a:gradFill>
                <a:latin typeface="Segoe UI Semibold"/>
                <a:cs typeface="Segoe UI Semilight" panose="020B0402040204020203" pitchFamily="34" charset="0"/>
              </a:rPr>
              <a:t>Per Azure Migrate appliance </a:t>
            </a:r>
          </a:p>
        </p:txBody>
      </p:sp>
      <p:sp>
        <p:nvSpPr>
          <p:cNvPr id="14" name="Rectangle 13">
            <a:extLst>
              <a:ext uri="{FF2B5EF4-FFF2-40B4-BE49-F238E27FC236}">
                <a16:creationId xmlns:a16="http://schemas.microsoft.com/office/drawing/2014/main" id="{8286568E-6718-BA40-BE42-8466E2CF5971}"/>
              </a:ext>
            </a:extLst>
          </p:cNvPr>
          <p:cNvSpPr/>
          <p:nvPr/>
        </p:nvSpPr>
        <p:spPr>
          <a:xfrm>
            <a:off x="3109912" y="2246185"/>
            <a:ext cx="6216650" cy="707886"/>
          </a:xfrm>
          <a:prstGeom prst="rect">
            <a:avLst/>
          </a:prstGeom>
        </p:spPr>
        <p:txBody>
          <a:bodyPr>
            <a:spAutoFit/>
          </a:bodyPr>
          <a:lstStyle/>
          <a:p>
            <a:pPr marL="0" lvl="1" algn="ctr" defTabSz="914191">
              <a:spcBef>
                <a:spcPts val="600"/>
              </a:spcBef>
              <a:spcAft>
                <a:spcPts val="600"/>
              </a:spcAft>
            </a:pPr>
            <a:r>
              <a:rPr lang="en-US" sz="1400">
                <a:gradFill>
                  <a:gsLst>
                    <a:gs pos="2917">
                      <a:srgbClr val="1A1A1A"/>
                    </a:gs>
                    <a:gs pos="30000">
                      <a:srgbClr val="1A1A1A"/>
                    </a:gs>
                  </a:gsLst>
                  <a:lin ang="5400000" scaled="0"/>
                </a:gradFill>
                <a:cs typeface="Segoe UI Semilight" panose="020B0402040204020203" pitchFamily="34" charset="0"/>
              </a:rPr>
              <a:t>35000 servers </a:t>
            </a:r>
            <a:br>
              <a:rPr lang="en-US" sz="1400">
                <a:gradFill>
                  <a:gsLst>
                    <a:gs pos="2917">
                      <a:srgbClr val="1A1A1A"/>
                    </a:gs>
                    <a:gs pos="30000">
                      <a:srgbClr val="1A1A1A"/>
                    </a:gs>
                  </a:gsLst>
                  <a:lin ang="5400000" scaled="0"/>
                </a:gradFill>
                <a:cs typeface="Segoe UI Semilight" panose="020B0402040204020203" pitchFamily="34" charset="0"/>
              </a:rPr>
            </a:br>
            <a:r>
              <a:rPr lang="en-US" sz="1400">
                <a:gradFill>
                  <a:gsLst>
                    <a:gs pos="2917">
                      <a:srgbClr val="1A1A1A"/>
                    </a:gs>
                    <a:gs pos="30000">
                      <a:srgbClr val="1A1A1A"/>
                    </a:gs>
                  </a:gsLst>
                  <a:lin ang="5400000" scaled="0"/>
                </a:gradFill>
                <a:cs typeface="Segoe UI Semilight" panose="020B0402040204020203" pitchFamily="34" charset="0"/>
              </a:rPr>
              <a:t>(individually for each scenario)</a:t>
            </a:r>
            <a:br>
              <a:rPr lang="en-US" sz="1400">
                <a:gradFill>
                  <a:gsLst>
                    <a:gs pos="2917">
                      <a:srgbClr val="1A1A1A"/>
                    </a:gs>
                    <a:gs pos="30000">
                      <a:srgbClr val="1A1A1A"/>
                    </a:gs>
                  </a:gsLst>
                  <a:lin ang="5400000" scaled="0"/>
                </a:gradFill>
                <a:cs typeface="Segoe UI Semilight" panose="020B0402040204020203" pitchFamily="34" charset="0"/>
              </a:rPr>
            </a:br>
            <a:r>
              <a:rPr lang="en-US" sz="1200" i="1">
                <a:solidFill>
                  <a:schemeClr val="accent2"/>
                </a:solidFill>
                <a:cs typeface="Segoe UI Semilight" panose="020B0402040204020203" pitchFamily="34" charset="0"/>
              </a:rPr>
              <a:t>Same project can be used for multiple scenarios</a:t>
            </a:r>
          </a:p>
        </p:txBody>
      </p:sp>
      <p:cxnSp>
        <p:nvCxnSpPr>
          <p:cNvPr id="26" name="Straight Connector 25">
            <a:extLst>
              <a:ext uri="{FF2B5EF4-FFF2-40B4-BE49-F238E27FC236}">
                <a16:creationId xmlns:a16="http://schemas.microsoft.com/office/drawing/2014/main" id="{FCA9303F-2EF3-4D48-A252-FF9C2A8D2E68}"/>
              </a:ext>
            </a:extLst>
          </p:cNvPr>
          <p:cNvCxnSpPr>
            <a:cxnSpLocks/>
          </p:cNvCxnSpPr>
          <p:nvPr/>
        </p:nvCxnSpPr>
        <p:spPr>
          <a:xfrm>
            <a:off x="2290250" y="3342968"/>
            <a:ext cx="7842900" cy="0"/>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9377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0088170-F115-4696-A17E-86D8BF9936CB}"/>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529" y="497"/>
            <a:ext cx="12444123" cy="6993533"/>
          </a:xfrm>
          <a:prstGeom prst="rect">
            <a:avLst/>
          </a:prstGeom>
        </p:spPr>
      </p:pic>
      <p:sp>
        <p:nvSpPr>
          <p:cNvPr id="2" name="Rectangle 1">
            <a:extLst>
              <a:ext uri="{FF2B5EF4-FFF2-40B4-BE49-F238E27FC236}">
                <a16:creationId xmlns:a16="http://schemas.microsoft.com/office/drawing/2014/main" id="{7B555202-8A3F-4F29-BF92-601140F91593}"/>
              </a:ext>
              <a:ext uri="{C183D7F6-B498-43B3-948B-1728B52AA6E4}">
                <adec:decorative xmlns:adec="http://schemas.microsoft.com/office/drawing/2017/decorative" val="1"/>
              </a:ext>
            </a:extLst>
          </p:cNvPr>
          <p:cNvSpPr/>
          <p:nvPr/>
        </p:nvSpPr>
        <p:spPr bwMode="auto">
          <a:xfrm>
            <a:off x="-41494" y="-36317"/>
            <a:ext cx="12476027" cy="7111212"/>
          </a:xfrm>
          <a:prstGeom prst="rect">
            <a:avLst/>
          </a:prstGeom>
          <a:solidFill>
            <a:schemeClr val="bg1">
              <a:lumMod val="95000"/>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7734E346-DEC9-4E95-B29E-4C5E03FF5A23}"/>
              </a:ext>
            </a:extLst>
          </p:cNvPr>
          <p:cNvSpPr/>
          <p:nvPr/>
        </p:nvSpPr>
        <p:spPr>
          <a:xfrm>
            <a:off x="-18576" y="1987094"/>
            <a:ext cx="12432312" cy="932471"/>
          </a:xfrm>
          <a:prstGeom prst="rect">
            <a:avLst/>
          </a:prstGeom>
          <a:noFill/>
        </p:spPr>
        <p:txBody>
          <a:bodyPr lIns="438261" rIns="438261" anchor="ctr" anchorCtr="0">
            <a:noAutofit/>
          </a:bodyPr>
          <a:lstStyle/>
          <a:p>
            <a:pPr algn="ctr" defTabSz="932205">
              <a:lnSpc>
                <a:spcPct val="90000"/>
              </a:lnSpc>
              <a:spcBef>
                <a:spcPct val="0"/>
              </a:spcBef>
              <a:defRPr/>
            </a:pPr>
            <a:r>
              <a:rPr lang="en-US" sz="2800" spc="-51">
                <a:ln w="3175">
                  <a:noFill/>
                </a:ln>
                <a:solidFill>
                  <a:srgbClr val="000000"/>
                </a:solidFill>
                <a:latin typeface="Segoe UI"/>
                <a:cs typeface="Segoe UI" pitchFamily="34" charset="0"/>
              </a:rPr>
              <a:t>Digital transformation is an economic imperative</a:t>
            </a:r>
          </a:p>
        </p:txBody>
      </p:sp>
      <p:sp>
        <p:nvSpPr>
          <p:cNvPr id="10" name="Title 1">
            <a:extLst>
              <a:ext uri="{FF2B5EF4-FFF2-40B4-BE49-F238E27FC236}">
                <a16:creationId xmlns:a16="http://schemas.microsoft.com/office/drawing/2014/main" id="{30C6887A-B5AE-4856-AFB8-723E0EA78F47}"/>
              </a:ext>
            </a:extLst>
          </p:cNvPr>
          <p:cNvSpPr>
            <a:spLocks noGrp="1"/>
          </p:cNvSpPr>
          <p:nvPr>
            <p:ph type="title"/>
          </p:nvPr>
        </p:nvSpPr>
        <p:spPr>
          <a:xfrm>
            <a:off x="22739" y="1147653"/>
            <a:ext cx="12434711" cy="1079158"/>
          </a:xfrm>
        </p:spPr>
        <p:txBody>
          <a:bodyPr/>
          <a:lstStyle/>
          <a:p>
            <a:pPr algn="ctr">
              <a:lnSpc>
                <a:spcPct val="150000"/>
              </a:lnSpc>
            </a:pPr>
            <a:r>
              <a:rPr lang="en-US" sz="3599" dirty="0">
                <a:solidFill>
                  <a:schemeClr val="tx1"/>
                </a:solidFill>
                <a:latin typeface="+mn-lt"/>
              </a:rPr>
              <a:t>The question is no longer </a:t>
            </a:r>
            <a:r>
              <a:rPr lang="en-US" sz="3599" i="1" dirty="0">
                <a:solidFill>
                  <a:schemeClr val="tx1"/>
                </a:solidFill>
                <a:latin typeface="+mn-lt"/>
              </a:rPr>
              <a:t>“if or when”, </a:t>
            </a:r>
            <a:r>
              <a:rPr lang="en-US" sz="3599" dirty="0">
                <a:solidFill>
                  <a:schemeClr val="tx1"/>
                </a:solidFill>
                <a:latin typeface="+mn-lt"/>
              </a:rPr>
              <a:t>it’s </a:t>
            </a:r>
            <a:r>
              <a:rPr lang="en-US" sz="3599" i="1" dirty="0">
                <a:solidFill>
                  <a:schemeClr val="tx1"/>
                </a:solidFill>
                <a:latin typeface="+mn-lt"/>
              </a:rPr>
              <a:t>“</a:t>
            </a:r>
            <a:r>
              <a:rPr lang="en-US" sz="3599" b="1" i="1" dirty="0">
                <a:solidFill>
                  <a:schemeClr val="tx1"/>
                </a:solidFill>
                <a:latin typeface="+mn-lt"/>
              </a:rPr>
              <a:t>how</a:t>
            </a:r>
            <a:r>
              <a:rPr lang="en-US" sz="3599" i="1" dirty="0">
                <a:solidFill>
                  <a:schemeClr val="tx1"/>
                </a:solidFill>
                <a:latin typeface="+mn-lt"/>
              </a:rPr>
              <a:t>”</a:t>
            </a:r>
            <a:endParaRPr lang="en-US" sz="3599" dirty="0">
              <a:solidFill>
                <a:schemeClr val="tx1"/>
              </a:solidFill>
              <a:latin typeface="+mn-lt"/>
            </a:endParaRPr>
          </a:p>
        </p:txBody>
      </p:sp>
      <p:sp>
        <p:nvSpPr>
          <p:cNvPr id="11" name="Text Placeholder 3">
            <a:extLst>
              <a:ext uri="{FF2B5EF4-FFF2-40B4-BE49-F238E27FC236}">
                <a16:creationId xmlns:a16="http://schemas.microsoft.com/office/drawing/2014/main" id="{73F64B52-2971-4349-AB89-50E1A7A45EFB}"/>
              </a:ext>
            </a:extLst>
          </p:cNvPr>
          <p:cNvSpPr txBox="1">
            <a:spLocks/>
          </p:cNvSpPr>
          <p:nvPr/>
        </p:nvSpPr>
        <p:spPr>
          <a:xfrm>
            <a:off x="622998" y="4504365"/>
            <a:ext cx="3199946" cy="538918"/>
          </a:xfrm>
          <a:prstGeom prst="rect">
            <a:avLst/>
          </a:prstGeom>
        </p:spPr>
        <p:txBody>
          <a:bodyPr anchor="ctr"/>
          <a:lstStyle>
            <a:lvl1pPr marL="232522" indent="-232522" algn="l" defTabSz="930087" rtl="0" eaLnBrk="1" latinLnBrk="0" hangingPunct="1">
              <a:lnSpc>
                <a:spcPct val="90000"/>
              </a:lnSpc>
              <a:spcBef>
                <a:spcPts val="1018"/>
              </a:spcBef>
              <a:buFont typeface="Arial" panose="020B0604020202020204" pitchFamily="34" charset="0"/>
              <a:buChar char="•"/>
              <a:defRPr sz="2856" kern="1200">
                <a:solidFill>
                  <a:schemeClr val="bg2"/>
                </a:solidFill>
                <a:latin typeface="+mn-lt"/>
                <a:ea typeface="+mn-ea"/>
                <a:cs typeface="+mn-cs"/>
              </a:defRPr>
            </a:lvl1pPr>
            <a:lvl2pPr marL="697565" indent="-232522" algn="l" defTabSz="930087" rtl="0" eaLnBrk="1" latinLnBrk="0" hangingPunct="1">
              <a:lnSpc>
                <a:spcPct val="90000"/>
              </a:lnSpc>
              <a:spcBef>
                <a:spcPts val="509"/>
              </a:spcBef>
              <a:buFont typeface="Arial" panose="020B0604020202020204" pitchFamily="34" charset="0"/>
              <a:buChar char="•"/>
              <a:defRPr sz="2448" kern="1200">
                <a:solidFill>
                  <a:schemeClr val="bg2"/>
                </a:solidFill>
                <a:latin typeface="+mn-lt"/>
                <a:ea typeface="+mn-ea"/>
                <a:cs typeface="+mn-cs"/>
              </a:defRPr>
            </a:lvl2pPr>
            <a:lvl3pPr marL="1162608" indent="-232522" algn="l" defTabSz="930087" rtl="0" eaLnBrk="1" latinLnBrk="0" hangingPunct="1">
              <a:lnSpc>
                <a:spcPct val="90000"/>
              </a:lnSpc>
              <a:spcBef>
                <a:spcPts val="509"/>
              </a:spcBef>
              <a:buFont typeface="Arial" panose="020B0604020202020204" pitchFamily="34" charset="0"/>
              <a:buChar char="•"/>
              <a:defRPr sz="2040" kern="1200">
                <a:solidFill>
                  <a:schemeClr val="bg2"/>
                </a:solidFill>
                <a:latin typeface="+mn-lt"/>
                <a:ea typeface="+mn-ea"/>
                <a:cs typeface="+mn-cs"/>
              </a:defRPr>
            </a:lvl3pPr>
            <a:lvl4pPr marL="1627651" indent="-232522" algn="l" defTabSz="930087"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4pPr>
            <a:lvl5pPr marL="2092695" indent="-232522" algn="l" defTabSz="930087"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5pPr>
            <a:lvl6pPr marL="2557738"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6pPr>
            <a:lvl7pPr marL="3022782"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7pPr>
            <a:lvl8pPr marL="3487825"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8pPr>
            <a:lvl9pPr marL="3952868"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9pPr>
          </a:lstStyle>
          <a:p>
            <a:pPr marL="0" indent="0" algn="ctr" defTabSz="929908">
              <a:lnSpc>
                <a:spcPct val="100000"/>
              </a:lnSpc>
              <a:buNone/>
              <a:defRPr/>
            </a:pPr>
            <a:r>
              <a:rPr lang="en-US" sz="2400">
                <a:solidFill>
                  <a:srgbClr val="000000"/>
                </a:solidFill>
                <a:latin typeface="Segoe UI"/>
              </a:rPr>
              <a:t>90% of organizations already use the cloud</a:t>
            </a:r>
          </a:p>
        </p:txBody>
      </p:sp>
      <p:sp>
        <p:nvSpPr>
          <p:cNvPr id="12" name="Text Placeholder 4">
            <a:extLst>
              <a:ext uri="{FF2B5EF4-FFF2-40B4-BE49-F238E27FC236}">
                <a16:creationId xmlns:a16="http://schemas.microsoft.com/office/drawing/2014/main" id="{1E4CE42D-5767-489B-AF26-3EC530D55AF4}"/>
              </a:ext>
            </a:extLst>
          </p:cNvPr>
          <p:cNvSpPr txBox="1">
            <a:spLocks/>
          </p:cNvSpPr>
          <p:nvPr/>
        </p:nvSpPr>
        <p:spPr>
          <a:xfrm>
            <a:off x="4520599" y="4504365"/>
            <a:ext cx="3565654" cy="538918"/>
          </a:xfrm>
          <a:prstGeom prst="rect">
            <a:avLst/>
          </a:prstGeom>
        </p:spPr>
        <p:txBody>
          <a:bodyPr vert="horz" lIns="91427" tIns="45713" rIns="91427" bIns="45713" rtlCol="0" anchor="ctr"/>
          <a:lstStyle>
            <a:defPPr>
              <a:defRPr lang="en-US"/>
            </a:defPPr>
            <a:lvl1pPr marL="0" algn="r" defTabSz="932742" rtl="0" eaLnBrk="1" latinLnBrk="0" hangingPunct="1">
              <a:defRPr sz="816" kern="1200">
                <a:solidFill>
                  <a:schemeClr val="bg2"/>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63">
              <a:defRPr/>
            </a:pPr>
            <a:r>
              <a:rPr lang="en-US" sz="2400">
                <a:solidFill>
                  <a:srgbClr val="000000"/>
                </a:solidFill>
                <a:latin typeface="Segoe UI"/>
              </a:rPr>
              <a:t>The cloud is the safest place for your business</a:t>
            </a:r>
          </a:p>
        </p:txBody>
      </p:sp>
      <p:sp>
        <p:nvSpPr>
          <p:cNvPr id="13" name="Text Placeholder 5">
            <a:extLst>
              <a:ext uri="{FF2B5EF4-FFF2-40B4-BE49-F238E27FC236}">
                <a16:creationId xmlns:a16="http://schemas.microsoft.com/office/drawing/2014/main" id="{BD7C704C-092C-4462-ACBA-8819913E28D3}"/>
              </a:ext>
            </a:extLst>
          </p:cNvPr>
          <p:cNvSpPr txBox="1">
            <a:spLocks/>
          </p:cNvSpPr>
          <p:nvPr/>
        </p:nvSpPr>
        <p:spPr>
          <a:xfrm>
            <a:off x="8717058" y="4504365"/>
            <a:ext cx="3199946" cy="538918"/>
          </a:xfrm>
          <a:prstGeom prst="rect">
            <a:avLst/>
          </a:prstGeom>
        </p:spPr>
        <p:txBody>
          <a:bodyPr anchor="ctr"/>
          <a:lstStyle>
            <a:lvl1pPr marL="232522" indent="-232522" algn="l" defTabSz="930087" rtl="0" eaLnBrk="1" latinLnBrk="0" hangingPunct="1">
              <a:lnSpc>
                <a:spcPct val="90000"/>
              </a:lnSpc>
              <a:spcBef>
                <a:spcPts val="1018"/>
              </a:spcBef>
              <a:buFont typeface="Arial" panose="020B0604020202020204" pitchFamily="34" charset="0"/>
              <a:buChar char="•"/>
              <a:defRPr sz="2856" kern="1200">
                <a:solidFill>
                  <a:schemeClr val="bg2"/>
                </a:solidFill>
                <a:latin typeface="+mn-lt"/>
                <a:ea typeface="+mn-ea"/>
                <a:cs typeface="+mn-cs"/>
              </a:defRPr>
            </a:lvl1pPr>
            <a:lvl2pPr marL="697565" indent="-232522" algn="l" defTabSz="930087" rtl="0" eaLnBrk="1" latinLnBrk="0" hangingPunct="1">
              <a:lnSpc>
                <a:spcPct val="90000"/>
              </a:lnSpc>
              <a:spcBef>
                <a:spcPts val="509"/>
              </a:spcBef>
              <a:buFont typeface="Arial" panose="020B0604020202020204" pitchFamily="34" charset="0"/>
              <a:buChar char="•"/>
              <a:defRPr sz="2448" kern="1200">
                <a:solidFill>
                  <a:schemeClr val="bg2"/>
                </a:solidFill>
                <a:latin typeface="+mn-lt"/>
                <a:ea typeface="+mn-ea"/>
                <a:cs typeface="+mn-cs"/>
              </a:defRPr>
            </a:lvl2pPr>
            <a:lvl3pPr marL="1162608" indent="-232522" algn="l" defTabSz="930087" rtl="0" eaLnBrk="1" latinLnBrk="0" hangingPunct="1">
              <a:lnSpc>
                <a:spcPct val="90000"/>
              </a:lnSpc>
              <a:spcBef>
                <a:spcPts val="509"/>
              </a:spcBef>
              <a:buFont typeface="Arial" panose="020B0604020202020204" pitchFamily="34" charset="0"/>
              <a:buChar char="•"/>
              <a:defRPr sz="2040" kern="1200">
                <a:solidFill>
                  <a:schemeClr val="bg2"/>
                </a:solidFill>
                <a:latin typeface="+mn-lt"/>
                <a:ea typeface="+mn-ea"/>
                <a:cs typeface="+mn-cs"/>
              </a:defRPr>
            </a:lvl3pPr>
            <a:lvl4pPr marL="1627651" indent="-232522" algn="l" defTabSz="930087"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4pPr>
            <a:lvl5pPr marL="2092695" indent="-232522" algn="l" defTabSz="930087"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5pPr>
            <a:lvl6pPr marL="2557738"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6pPr>
            <a:lvl7pPr marL="3022782"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7pPr>
            <a:lvl8pPr marL="3487825"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8pPr>
            <a:lvl9pPr marL="3952868"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9pPr>
          </a:lstStyle>
          <a:p>
            <a:pPr marL="0" indent="0" algn="ctr" defTabSz="929908">
              <a:lnSpc>
                <a:spcPct val="100000"/>
              </a:lnSpc>
              <a:buNone/>
              <a:defRPr/>
            </a:pPr>
            <a:r>
              <a:rPr lang="en-US" sz="2400">
                <a:solidFill>
                  <a:srgbClr val="000000"/>
                </a:solidFill>
                <a:latin typeface="Segoe UI"/>
              </a:rPr>
              <a:t>Benefits of the cloud are proven</a:t>
            </a:r>
          </a:p>
        </p:txBody>
      </p:sp>
      <p:pic>
        <p:nvPicPr>
          <p:cNvPr id="17" name="Picture 16">
            <a:extLst>
              <a:ext uri="{FF2B5EF4-FFF2-40B4-BE49-F238E27FC236}">
                <a16:creationId xmlns:a16="http://schemas.microsoft.com/office/drawing/2014/main" id="{ECD8D69F-B93F-4DCD-A6FA-B8335CD2F6F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994311" y="3466914"/>
            <a:ext cx="683853" cy="683853"/>
          </a:xfrm>
          <a:prstGeom prst="rect">
            <a:avLst/>
          </a:prstGeom>
        </p:spPr>
      </p:pic>
      <p:pic>
        <p:nvPicPr>
          <p:cNvPr id="18" name="Picture 17">
            <a:extLst>
              <a:ext uri="{FF2B5EF4-FFF2-40B4-BE49-F238E27FC236}">
                <a16:creationId xmlns:a16="http://schemas.microsoft.com/office/drawing/2014/main" id="{BCCD7802-3C4A-49F1-9941-0595191F057E}"/>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993705" y="3519289"/>
            <a:ext cx="492779" cy="831316"/>
          </a:xfrm>
          <a:prstGeom prst="rect">
            <a:avLst/>
          </a:prstGeom>
        </p:spPr>
      </p:pic>
      <p:pic>
        <p:nvPicPr>
          <p:cNvPr id="20" name="Picture 19">
            <a:extLst>
              <a:ext uri="{FF2B5EF4-FFF2-40B4-BE49-F238E27FC236}">
                <a16:creationId xmlns:a16="http://schemas.microsoft.com/office/drawing/2014/main" id="{77FBF92E-2618-4D28-B905-D9880EBB8C3B}"/>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10094916" y="3535658"/>
            <a:ext cx="594276" cy="594276"/>
          </a:xfrm>
          <a:prstGeom prst="rect">
            <a:avLst/>
          </a:prstGeom>
        </p:spPr>
      </p:pic>
    </p:spTree>
    <p:extLst>
      <p:ext uri="{BB962C8B-B14F-4D97-AF65-F5344CB8AC3E}">
        <p14:creationId xmlns:p14="http://schemas.microsoft.com/office/powerpoint/2010/main" val="2732435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Vertical)">
                                      <p:cBhvr>
                                        <p:cTn id="7" dur="750"/>
                                        <p:tgtEl>
                                          <p:spTgt spid="10"/>
                                        </p:tgtEl>
                                      </p:cBhvr>
                                    </p:animEffect>
                                  </p:childTnLst>
                                </p:cTn>
                              </p:par>
                            </p:childTnLst>
                          </p:cTn>
                        </p:par>
                        <p:par>
                          <p:cTn id="8" fill="hold">
                            <p:stCondLst>
                              <p:cond delay="750"/>
                            </p:stCondLst>
                            <p:childTnLst>
                              <p:par>
                                <p:cTn id="9" presetID="16" presetClass="entr" presetSubtype="37"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E7740E8-25EA-914E-8CF9-F2636122D7CF}"/>
              </a:ext>
            </a:extLst>
          </p:cNvPr>
          <p:cNvSpPr>
            <a:spLocks noGrp="1"/>
          </p:cNvSpPr>
          <p:nvPr>
            <p:ph type="body" sz="quarter" idx="10"/>
          </p:nvPr>
        </p:nvSpPr>
        <p:spPr>
          <a:xfrm>
            <a:off x="465138" y="898382"/>
            <a:ext cx="11887195" cy="492443"/>
          </a:xfrm>
        </p:spPr>
        <p:txBody>
          <a:bodyPr/>
          <a:lstStyle/>
          <a:p>
            <a:r>
              <a:rPr lang="en-US"/>
              <a:t>For VMware VMs</a:t>
            </a:r>
          </a:p>
        </p:txBody>
      </p:sp>
      <p:sp>
        <p:nvSpPr>
          <p:cNvPr id="3" name="Title 2">
            <a:extLst>
              <a:ext uri="{FF2B5EF4-FFF2-40B4-BE49-F238E27FC236}">
                <a16:creationId xmlns:a16="http://schemas.microsoft.com/office/drawing/2014/main" id="{F3AECDF4-0E2E-D240-BC65-CF1870790A0C}"/>
              </a:ext>
            </a:extLst>
          </p:cNvPr>
          <p:cNvSpPr>
            <a:spLocks noGrp="1"/>
          </p:cNvSpPr>
          <p:nvPr>
            <p:ph type="title"/>
          </p:nvPr>
        </p:nvSpPr>
        <p:spPr>
          <a:xfrm>
            <a:off x="465138" y="441332"/>
            <a:ext cx="11530584" cy="830020"/>
          </a:xfrm>
        </p:spPr>
        <p:txBody>
          <a:bodyPr/>
          <a:lstStyle/>
          <a:p>
            <a:r>
              <a:rPr lang="en-US"/>
              <a:t>Discovery: How to scope</a:t>
            </a:r>
          </a:p>
        </p:txBody>
      </p:sp>
      <p:sp>
        <p:nvSpPr>
          <p:cNvPr id="8" name="Rectangle 7">
            <a:extLst>
              <a:ext uri="{FF2B5EF4-FFF2-40B4-BE49-F238E27FC236}">
                <a16:creationId xmlns:a16="http://schemas.microsoft.com/office/drawing/2014/main" id="{D1192FCF-8C5C-3C44-9B0E-E500AF2CFAED}"/>
              </a:ext>
            </a:extLst>
          </p:cNvPr>
          <p:cNvSpPr/>
          <p:nvPr/>
        </p:nvSpPr>
        <p:spPr>
          <a:xfrm>
            <a:off x="4762397" y="2865530"/>
            <a:ext cx="3330114" cy="2974541"/>
          </a:xfrm>
          <a:prstGeom prst="rect">
            <a:avLst/>
          </a:prstGeom>
        </p:spPr>
        <p:txBody>
          <a:bodyPr wrap="square">
            <a:spAutoFit/>
          </a:bodyPr>
          <a:lstStyle/>
          <a:p>
            <a:pPr defTabSz="932597">
              <a:spcAft>
                <a:spcPts val="600"/>
              </a:spcAft>
              <a:defRPr/>
            </a:pPr>
            <a:r>
              <a:rPr lang="en-US" sz="2400">
                <a:ln w="3175">
                  <a:noFill/>
                </a:ln>
                <a:solidFill>
                  <a:schemeClr val="tx2"/>
                </a:solidFill>
                <a:latin typeface="+mj-lt"/>
                <a:cs typeface="Segoe UI" pitchFamily="34" charset="0"/>
              </a:rPr>
              <a:t>For vCenter &gt;10000 servers</a:t>
            </a:r>
          </a:p>
          <a:p>
            <a:pPr marL="9525" lvl="1" defTabSz="914191">
              <a:spcAft>
                <a:spcPts val="1200"/>
              </a:spcAft>
            </a:pPr>
            <a:r>
              <a:rPr lang="en-US" sz="1400">
                <a:gradFill>
                  <a:gsLst>
                    <a:gs pos="2917">
                      <a:srgbClr val="1A1A1A"/>
                    </a:gs>
                    <a:gs pos="30000">
                      <a:srgbClr val="1A1A1A"/>
                    </a:gs>
                  </a:gsLst>
                  <a:lin ang="5400000" scaled="0"/>
                </a:gradFill>
                <a:cs typeface="Segoe UI Semilight" panose="020B0402040204020203" pitchFamily="34" charset="0"/>
              </a:rPr>
              <a:t>Deploy multiple appliances </a:t>
            </a:r>
            <a:br>
              <a:rPr lang="en-US" sz="1400">
                <a:gradFill>
                  <a:gsLst>
                    <a:gs pos="2917">
                      <a:srgbClr val="1A1A1A"/>
                    </a:gs>
                    <a:gs pos="30000">
                      <a:srgbClr val="1A1A1A"/>
                    </a:gs>
                  </a:gsLst>
                  <a:lin ang="5400000" scaled="0"/>
                </a:gradFill>
                <a:cs typeface="Segoe UI Semilight" panose="020B0402040204020203" pitchFamily="34" charset="0"/>
              </a:rPr>
            </a:br>
            <a:r>
              <a:rPr lang="en-US" sz="1400">
                <a:gradFill>
                  <a:gsLst>
                    <a:gs pos="2917">
                      <a:srgbClr val="1A1A1A"/>
                    </a:gs>
                    <a:gs pos="30000">
                      <a:srgbClr val="1A1A1A"/>
                    </a:gs>
                  </a:gsLst>
                  <a:lin ang="5400000" scaled="0"/>
                </a:gradFill>
                <a:cs typeface="Segoe UI Semilight" panose="020B0402040204020203" pitchFamily="34" charset="0"/>
              </a:rPr>
              <a:t>(one per 10000 VMs)</a:t>
            </a:r>
          </a:p>
          <a:p>
            <a:pPr marL="9525" lvl="1" defTabSz="914191">
              <a:spcAft>
                <a:spcPts val="1200"/>
              </a:spcAft>
            </a:pPr>
            <a:r>
              <a:rPr lang="en-US" sz="1400">
                <a:gradFill>
                  <a:gsLst>
                    <a:gs pos="2917">
                      <a:srgbClr val="1A1A1A"/>
                    </a:gs>
                    <a:gs pos="30000">
                      <a:srgbClr val="1A1A1A"/>
                    </a:gs>
                  </a:gsLst>
                  <a:lin ang="5400000" scaled="0"/>
                </a:gradFill>
                <a:cs typeface="Segoe UI Semilight" panose="020B0402040204020203" pitchFamily="34" charset="0"/>
              </a:rPr>
              <a:t>Use multiple vCenter accounts (one account per appliance)</a:t>
            </a:r>
          </a:p>
          <a:p>
            <a:pPr marL="9525" lvl="1" defTabSz="914191">
              <a:spcAft>
                <a:spcPts val="1200"/>
              </a:spcAft>
            </a:pPr>
            <a:r>
              <a:rPr lang="en-US" sz="1400">
                <a:gradFill>
                  <a:gsLst>
                    <a:gs pos="2917">
                      <a:srgbClr val="1A1A1A"/>
                    </a:gs>
                    <a:gs pos="30000">
                      <a:srgbClr val="1A1A1A"/>
                    </a:gs>
                  </a:gsLst>
                  <a:lin ang="5400000" scaled="0"/>
                </a:gradFill>
                <a:cs typeface="Segoe UI Semilight" panose="020B0402040204020203" pitchFamily="34" charset="0"/>
              </a:rPr>
              <a:t>Configure the permissions scope for the vCenter accounts, such that each account/appliance discovers a mutually exclusive set of VMs on the vCenter</a:t>
            </a:r>
          </a:p>
        </p:txBody>
      </p:sp>
      <p:sp>
        <p:nvSpPr>
          <p:cNvPr id="11" name="Rectangle 10">
            <a:extLst>
              <a:ext uri="{FF2B5EF4-FFF2-40B4-BE49-F238E27FC236}">
                <a16:creationId xmlns:a16="http://schemas.microsoft.com/office/drawing/2014/main" id="{809AEA98-2D14-D449-A3CD-E2867BB9F3A7}"/>
              </a:ext>
            </a:extLst>
          </p:cNvPr>
          <p:cNvSpPr/>
          <p:nvPr/>
        </p:nvSpPr>
        <p:spPr>
          <a:xfrm>
            <a:off x="8665036" y="2865530"/>
            <a:ext cx="3330114" cy="2354491"/>
          </a:xfrm>
          <a:prstGeom prst="rect">
            <a:avLst/>
          </a:prstGeom>
        </p:spPr>
        <p:txBody>
          <a:bodyPr wrap="square">
            <a:spAutoFit/>
          </a:bodyPr>
          <a:lstStyle/>
          <a:p>
            <a:pPr defTabSz="932597">
              <a:spcAft>
                <a:spcPts val="600"/>
              </a:spcAft>
              <a:defRPr/>
            </a:pPr>
            <a:r>
              <a:rPr lang="en-US" sz="2400">
                <a:ln w="3175">
                  <a:noFill/>
                </a:ln>
                <a:solidFill>
                  <a:schemeClr val="tx2"/>
                </a:solidFill>
                <a:latin typeface="+mj-lt"/>
                <a:cs typeface="Segoe UI" pitchFamily="34" charset="0"/>
              </a:rPr>
              <a:t>Overlapping VM discovery leads to</a:t>
            </a:r>
          </a:p>
          <a:p>
            <a:pPr marL="9525" lvl="1" defTabSz="914191">
              <a:spcAft>
                <a:spcPts val="1200"/>
              </a:spcAft>
            </a:pPr>
            <a:r>
              <a:rPr lang="en-US" sz="1400">
                <a:gradFill>
                  <a:gsLst>
                    <a:gs pos="2917">
                      <a:srgbClr val="1A1A1A"/>
                    </a:gs>
                    <a:gs pos="30000">
                      <a:srgbClr val="1A1A1A"/>
                    </a:gs>
                  </a:gsLst>
                  <a:lin ang="5400000" scaled="0"/>
                </a:gradFill>
                <a:cs typeface="Segoe UI Semilight" panose="020B0402040204020203" pitchFamily="34" charset="0"/>
              </a:rPr>
              <a:t>Incorrect count of servers in assessments</a:t>
            </a:r>
          </a:p>
          <a:p>
            <a:pPr marL="9525" lvl="1" defTabSz="914191">
              <a:spcAft>
                <a:spcPts val="1200"/>
              </a:spcAft>
            </a:pPr>
            <a:r>
              <a:rPr lang="en-US" sz="1400">
                <a:gradFill>
                  <a:gsLst>
                    <a:gs pos="2917">
                      <a:srgbClr val="1A1A1A"/>
                    </a:gs>
                    <a:gs pos="30000">
                      <a:srgbClr val="1A1A1A"/>
                    </a:gs>
                  </a:gsLst>
                  <a:lin ang="5400000" scaled="0"/>
                </a:gradFill>
                <a:cs typeface="Segoe UI Semilight" panose="020B0402040204020203" pitchFamily="34" charset="0"/>
              </a:rPr>
              <a:t>Inability to select VM for replication </a:t>
            </a:r>
            <a:br>
              <a:rPr lang="en-US" sz="1400">
                <a:gradFill>
                  <a:gsLst>
                    <a:gs pos="2917">
                      <a:srgbClr val="1A1A1A"/>
                    </a:gs>
                    <a:gs pos="30000">
                      <a:srgbClr val="1A1A1A"/>
                    </a:gs>
                  </a:gsLst>
                  <a:lin ang="5400000" scaled="0"/>
                </a:gradFill>
                <a:cs typeface="Segoe UI Semilight" panose="020B0402040204020203" pitchFamily="34" charset="0"/>
              </a:rPr>
            </a:br>
            <a:r>
              <a:rPr lang="en-US" sz="1400">
                <a:gradFill>
                  <a:gsLst>
                    <a:gs pos="2917">
                      <a:srgbClr val="1A1A1A"/>
                    </a:gs>
                    <a:gs pos="30000">
                      <a:srgbClr val="1A1A1A"/>
                    </a:gs>
                  </a:gsLst>
                  <a:lin ang="5400000" scaled="0"/>
                </a:gradFill>
                <a:cs typeface="Segoe UI Semilight" panose="020B0402040204020203" pitchFamily="34" charset="0"/>
              </a:rPr>
              <a:t>if same VM is discovered through multiple VMware appliances in the same project</a:t>
            </a:r>
          </a:p>
        </p:txBody>
      </p:sp>
      <p:cxnSp>
        <p:nvCxnSpPr>
          <p:cNvPr id="12" name="Straight Connector 11">
            <a:extLst>
              <a:ext uri="{FF2B5EF4-FFF2-40B4-BE49-F238E27FC236}">
                <a16:creationId xmlns:a16="http://schemas.microsoft.com/office/drawing/2014/main" id="{73CD432A-5BAD-4D4E-A52E-2CA7964391C3}"/>
              </a:ext>
            </a:extLst>
          </p:cNvPr>
          <p:cNvCxnSpPr/>
          <p:nvPr/>
        </p:nvCxnSpPr>
        <p:spPr>
          <a:xfrm>
            <a:off x="8351171" y="2786726"/>
            <a:ext cx="0" cy="3132147"/>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4" name="Picture 13" descr="Icon&#10;&#10;Description automatically generated">
            <a:extLst>
              <a:ext uri="{FF2B5EF4-FFF2-40B4-BE49-F238E27FC236}">
                <a16:creationId xmlns:a16="http://schemas.microsoft.com/office/drawing/2014/main" id="{089E6BD9-3E1C-4B42-A158-BCAEB1835D0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1652" y="3451189"/>
            <a:ext cx="3483653" cy="1768832"/>
          </a:xfrm>
          <a:prstGeom prst="rect">
            <a:avLst/>
          </a:prstGeom>
        </p:spPr>
      </p:pic>
    </p:spTree>
    <p:extLst>
      <p:ext uri="{BB962C8B-B14F-4D97-AF65-F5344CB8AC3E}">
        <p14:creationId xmlns:p14="http://schemas.microsoft.com/office/powerpoint/2010/main" val="28859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a:xfrm>
            <a:off x="465138" y="960438"/>
            <a:ext cx="7604124" cy="3629025"/>
          </a:xfrm>
        </p:spPr>
        <p:txBody>
          <a:bodyPr anchor="ctr"/>
          <a:lstStyle/>
          <a:p>
            <a:pPr lvl="0"/>
            <a:r>
              <a:rPr lang="en-US"/>
              <a:t>Discover applications and dependencies</a:t>
            </a:r>
          </a:p>
        </p:txBody>
      </p:sp>
    </p:spTree>
    <p:extLst>
      <p:ext uri="{BB962C8B-B14F-4D97-AF65-F5344CB8AC3E}">
        <p14:creationId xmlns:p14="http://schemas.microsoft.com/office/powerpoint/2010/main" val="175712863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DE41330E-3C85-D340-A053-F5B49B36F46C}"/>
              </a:ext>
            </a:extLst>
          </p:cNvPr>
          <p:cNvSpPr/>
          <p:nvPr/>
        </p:nvSpPr>
        <p:spPr bwMode="auto">
          <a:xfrm>
            <a:off x="6452359" y="1710814"/>
            <a:ext cx="1986892" cy="448470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451EADAE-4A93-B647-BBA7-F693ABF71729}"/>
              </a:ext>
            </a:extLst>
          </p:cNvPr>
          <p:cNvSpPr/>
          <p:nvPr/>
        </p:nvSpPr>
        <p:spPr bwMode="auto">
          <a:xfrm>
            <a:off x="494010" y="1710814"/>
            <a:ext cx="1986892" cy="448470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F56EDA30-9624-41EF-8946-6482C8614200}"/>
              </a:ext>
            </a:extLst>
          </p:cNvPr>
          <p:cNvSpPr txBox="1">
            <a:spLocks/>
          </p:cNvSpPr>
          <p:nvPr/>
        </p:nvSpPr>
        <p:spPr>
          <a:xfrm>
            <a:off x="601652" y="45092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z="1800" i="1" spc="-51">
              <a:solidFill>
                <a:prstClr val="black"/>
              </a:solidFill>
              <a:latin typeface="Segoe UI Semibold (Headings)"/>
            </a:endParaRPr>
          </a:p>
        </p:txBody>
      </p:sp>
      <p:sp>
        <p:nvSpPr>
          <p:cNvPr id="3" name="Title 2">
            <a:extLst>
              <a:ext uri="{FF2B5EF4-FFF2-40B4-BE49-F238E27FC236}">
                <a16:creationId xmlns:a16="http://schemas.microsoft.com/office/drawing/2014/main" id="{F7A99201-89CE-354E-B17C-DE059F0382CF}"/>
              </a:ext>
            </a:extLst>
          </p:cNvPr>
          <p:cNvSpPr>
            <a:spLocks noGrp="1"/>
          </p:cNvSpPr>
          <p:nvPr>
            <p:ph type="title"/>
          </p:nvPr>
        </p:nvSpPr>
        <p:spPr>
          <a:xfrm>
            <a:off x="465138" y="441332"/>
            <a:ext cx="11530584" cy="830020"/>
          </a:xfrm>
        </p:spPr>
        <p:txBody>
          <a:bodyPr/>
          <a:lstStyle/>
          <a:p>
            <a:r>
              <a:rPr lang="en-US" dirty="0"/>
              <a:t>Dependency analysis: Supported versions &amp; pre-requisites </a:t>
            </a:r>
          </a:p>
        </p:txBody>
      </p:sp>
      <p:pic>
        <p:nvPicPr>
          <p:cNvPr id="26" name="Picture 4" descr="Image result for vmware icon transparent">
            <a:extLst>
              <a:ext uri="{FF2B5EF4-FFF2-40B4-BE49-F238E27FC236}">
                <a16:creationId xmlns:a16="http://schemas.microsoft.com/office/drawing/2014/main" id="{E900F37A-3807-6F40-947D-F37F5622A430}"/>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97728" y="2669321"/>
            <a:ext cx="1378293" cy="22469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11">
            <a:extLst>
              <a:ext uri="{FF2B5EF4-FFF2-40B4-BE49-F238E27FC236}">
                <a16:creationId xmlns:a16="http://schemas.microsoft.com/office/drawing/2014/main" id="{C01FE9F1-6DB1-4A4B-920D-7C4599F5326A}"/>
              </a:ext>
            </a:extLst>
          </p:cNvPr>
          <p:cNvGraphicFramePr>
            <a:graphicFrameLocks noGrp="1"/>
          </p:cNvGraphicFramePr>
          <p:nvPr>
            <p:extLst>
              <p:ext uri="{D42A27DB-BD31-4B8C-83A1-F6EECF244321}">
                <p14:modId xmlns:p14="http://schemas.microsoft.com/office/powerpoint/2010/main" val="2486654333"/>
              </p:ext>
            </p:extLst>
          </p:nvPr>
        </p:nvGraphicFramePr>
        <p:xfrm>
          <a:off x="2598861" y="2042235"/>
          <a:ext cx="3018025" cy="4279908"/>
        </p:xfrm>
        <a:graphic>
          <a:graphicData uri="http://schemas.openxmlformats.org/drawingml/2006/table">
            <a:tbl>
              <a:tblPr firstRow="1" bandRow="1">
                <a:tableStyleId>{5C22544A-7EE6-4342-B048-85BDC9FD1C3A}</a:tableStyleId>
              </a:tblPr>
              <a:tblGrid>
                <a:gridCol w="3018025">
                  <a:extLst>
                    <a:ext uri="{9D8B030D-6E8A-4147-A177-3AD203B41FA5}">
                      <a16:colId xmlns:a16="http://schemas.microsoft.com/office/drawing/2014/main" val="1167338688"/>
                    </a:ext>
                  </a:extLst>
                </a:gridCol>
              </a:tblGrid>
              <a:tr h="1257103">
                <a:tc>
                  <a:txBody>
                    <a:bodyPr/>
                    <a:lstStyle/>
                    <a:p>
                      <a:pPr marL="9525" lvl="1" indent="0" algn="l" defTabSz="914191" rtl="0" eaLnBrk="1" latinLnBrk="0" hangingPunct="1">
                        <a:spcAft>
                          <a:spcPts val="300"/>
                        </a:spcAft>
                        <a:buFont typeface="Arial" panose="020B0604020202020204" pitchFamily="34" charset="0"/>
                        <a:buNone/>
                      </a:pPr>
                      <a:r>
                        <a:rPr lang="en-US" sz="1600" b="0" kern="1200">
                          <a:solidFill>
                            <a:schemeClr val="tx2"/>
                          </a:solidFill>
                          <a:latin typeface="+mj-lt"/>
                          <a:ea typeface="+mn-ea"/>
                          <a:cs typeface="Segoe UI Semilight" panose="020B0402040204020203" pitchFamily="34" charset="0"/>
                        </a:rPr>
                        <a:t>On VMs</a:t>
                      </a:r>
                    </a:p>
                    <a:p>
                      <a:pPr marL="9525" lvl="1" indent="0" algn="l" defTabSz="914191" rtl="0" eaLnBrk="1" latinLnBrk="0" hangingPunct="1">
                        <a:spcAft>
                          <a:spcPts val="300"/>
                        </a:spcAft>
                        <a:buFont typeface="Arial" panose="020B0604020202020204" pitchFamily="34" charset="0"/>
                        <a:buNone/>
                        <a:defRPr/>
                      </a:pPr>
                      <a:r>
                        <a:rPr lang="en-US" sz="1200" b="0" kern="1200">
                          <a:gradFill>
                            <a:gsLst>
                              <a:gs pos="2917">
                                <a:srgbClr val="1A1A1A"/>
                              </a:gs>
                              <a:gs pos="30000">
                                <a:srgbClr val="1A1A1A"/>
                              </a:gs>
                            </a:gsLst>
                            <a:lin ang="5400000" scaled="0"/>
                          </a:gradFill>
                          <a:latin typeface="+mn-lt"/>
                          <a:ea typeface="+mn-ea"/>
                          <a:cs typeface="Segoe UI Semilight" panose="020B0402040204020203" pitchFamily="34" charset="0"/>
                        </a:rPr>
                        <a:t>PowerShell 2.0 </a:t>
                      </a:r>
                    </a:p>
                    <a:p>
                      <a:pPr marL="9525" lvl="1" indent="0" algn="l" defTabSz="914191" rtl="0" eaLnBrk="1" latinLnBrk="0" hangingPunct="1">
                        <a:spcAft>
                          <a:spcPts val="300"/>
                        </a:spcAft>
                        <a:buFont typeface="Arial" panose="020B0604020202020204" pitchFamily="34" charset="0"/>
                        <a:buNone/>
                        <a:defRPr/>
                      </a:pPr>
                      <a:r>
                        <a:rPr lang="en-US" sz="1200" b="0" kern="1200">
                          <a:gradFill>
                            <a:gsLst>
                              <a:gs pos="2917">
                                <a:srgbClr val="1A1A1A"/>
                              </a:gs>
                              <a:gs pos="30000">
                                <a:srgbClr val="1A1A1A"/>
                              </a:gs>
                            </a:gsLst>
                            <a:lin ang="5400000" scaled="0"/>
                          </a:gradFill>
                          <a:latin typeface="+mn-lt"/>
                          <a:ea typeface="+mn-ea"/>
                          <a:cs typeface="Segoe UI Semilight" panose="020B0402040204020203" pitchFamily="34" charset="0"/>
                        </a:rPr>
                        <a:t>VMware tools 10.2.0 or later</a:t>
                      </a:r>
                    </a:p>
                    <a:p>
                      <a:pPr marL="9525" lvl="1" indent="0" algn="l" defTabSz="914191" rtl="0" eaLnBrk="1" latinLnBrk="0" hangingPunct="1">
                        <a:spcAft>
                          <a:spcPts val="300"/>
                        </a:spcAft>
                        <a:buFont typeface="Arial" panose="020B0604020202020204" pitchFamily="34" charset="0"/>
                        <a:buNone/>
                        <a:defRPr/>
                      </a:pPr>
                      <a:r>
                        <a:rPr lang="en-US" sz="1200" b="0" kern="1200">
                          <a:gradFill>
                            <a:gsLst>
                              <a:gs pos="2917">
                                <a:srgbClr val="1A1A1A"/>
                              </a:gs>
                              <a:gs pos="30000">
                                <a:srgbClr val="1A1A1A"/>
                              </a:gs>
                            </a:gsLst>
                            <a:lin ang="5400000" scaled="0"/>
                          </a:gradFill>
                          <a:latin typeface="+mn-lt"/>
                          <a:ea typeface="+mn-ea"/>
                          <a:cs typeface="Segoe UI Semilight" panose="020B0402040204020203" pitchFamily="34" charset="0"/>
                        </a:rPr>
                        <a:t>Administrator account </a:t>
                      </a:r>
                    </a:p>
                  </a:txBody>
                  <a:tcPr>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199590517"/>
                  </a:ext>
                </a:extLst>
              </a:tr>
              <a:tr h="930832">
                <a:tc>
                  <a:txBody>
                    <a:bodyPr/>
                    <a:lstStyle/>
                    <a:p>
                      <a:pPr marL="9525" lvl="1" indent="0" algn="l" defTabSz="914191" rtl="0" eaLnBrk="1" latinLnBrk="0" hangingPunct="1">
                        <a:spcAft>
                          <a:spcPts val="300"/>
                        </a:spcAft>
                        <a:buFont typeface="Arial" panose="020B0604020202020204" pitchFamily="34" charset="0"/>
                        <a:buNone/>
                      </a:pPr>
                      <a:r>
                        <a:rPr lang="en-US" sz="1600" b="0" kern="1200" dirty="0">
                          <a:solidFill>
                            <a:schemeClr val="tx2"/>
                          </a:solidFill>
                          <a:latin typeface="+mj-lt"/>
                          <a:ea typeface="+mn-ea"/>
                          <a:cs typeface="Segoe UI Semilight" panose="020B0402040204020203" pitchFamily="34" charset="0"/>
                        </a:rPr>
                        <a:t>On vCenter</a:t>
                      </a:r>
                    </a:p>
                    <a:p>
                      <a:pPr marL="9525" lvl="1" indent="0" algn="l" defTabSz="914191" rtl="0" eaLnBrk="1" latinLnBrk="0" hangingPunct="1">
                        <a:spcAft>
                          <a:spcPts val="300"/>
                        </a:spcAft>
                        <a:buFont typeface="Arial" panose="020B0604020202020204" pitchFamily="34" charset="0"/>
                        <a:buNone/>
                        <a:defRPr/>
                      </a:pPr>
                      <a:r>
                        <a:rPr lang="en-US" sz="1200" b="0" kern="1200" dirty="0">
                          <a:gradFill>
                            <a:gsLst>
                              <a:gs pos="2917">
                                <a:srgbClr val="1A1A1A"/>
                              </a:gs>
                              <a:gs pos="30000">
                                <a:srgbClr val="1A1A1A"/>
                              </a:gs>
                            </a:gsLst>
                            <a:lin ang="5400000" scaled="0"/>
                          </a:gradFill>
                          <a:latin typeface="+mn-lt"/>
                          <a:ea typeface="+mn-ea"/>
                          <a:cs typeface="Segoe UI Semilight" panose="020B0402040204020203" pitchFamily="34" charset="0"/>
                        </a:rPr>
                        <a:t>Read-only account with Virtual Machines </a:t>
                      </a:r>
                      <a:br>
                        <a:rPr lang="en-US" sz="1200" b="0" kern="1200" dirty="0">
                          <a:gradFill>
                            <a:gsLst>
                              <a:gs pos="2917">
                                <a:srgbClr val="1A1A1A"/>
                              </a:gs>
                              <a:gs pos="30000">
                                <a:srgbClr val="1A1A1A"/>
                              </a:gs>
                            </a:gsLst>
                            <a:lin ang="5400000" scaled="0"/>
                          </a:gradFill>
                          <a:latin typeface="+mn-lt"/>
                          <a:ea typeface="+mn-ea"/>
                          <a:cs typeface="Segoe UI Semilight" panose="020B0402040204020203" pitchFamily="34" charset="0"/>
                        </a:rPr>
                      </a:br>
                      <a:r>
                        <a:rPr lang="en-US" sz="1200" b="0" kern="1200" dirty="0">
                          <a:gradFill>
                            <a:gsLst>
                              <a:gs pos="2917">
                                <a:srgbClr val="1A1A1A"/>
                              </a:gs>
                              <a:gs pos="30000">
                                <a:srgbClr val="1A1A1A"/>
                              </a:gs>
                            </a:gsLst>
                            <a:lin ang="5400000" scaled="0"/>
                          </a:gradFill>
                          <a:latin typeface="+mn-lt"/>
                          <a:ea typeface="+mn-ea"/>
                          <a:cs typeface="Segoe UI Semilight" panose="020B0402040204020203" pitchFamily="34" charset="0"/>
                        </a:rPr>
                        <a:t>-&gt; Guest Operations privilege </a:t>
                      </a:r>
                    </a:p>
                  </a:txBody>
                  <a:tcP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967529519"/>
                  </a:ext>
                </a:extLst>
              </a:tr>
              <a:tr h="2091973">
                <a:tc>
                  <a:txBody>
                    <a:bodyPr/>
                    <a:lstStyle/>
                    <a:p>
                      <a:pPr marL="9525" lvl="1" indent="0" algn="l" defTabSz="914191" rtl="0" eaLnBrk="1" latinLnBrk="0" hangingPunct="1">
                        <a:spcAft>
                          <a:spcPts val="300"/>
                        </a:spcAft>
                        <a:buFont typeface="Arial" panose="020B0604020202020204" pitchFamily="34" charset="0"/>
                        <a:buNone/>
                      </a:pPr>
                      <a:r>
                        <a:rPr lang="en-US" sz="1600" b="0" kern="1200" dirty="0">
                          <a:solidFill>
                            <a:schemeClr val="tx2"/>
                          </a:solidFill>
                          <a:latin typeface="+mj-lt"/>
                          <a:ea typeface="+mn-ea"/>
                          <a:cs typeface="Segoe UI Semilight" panose="020B0402040204020203" pitchFamily="34" charset="0"/>
                        </a:rPr>
                        <a:t>Supported VMs </a:t>
                      </a:r>
                    </a:p>
                    <a:p>
                      <a:pPr marL="9525" lvl="1" indent="0" algn="l" defTabSz="914191" rtl="0" eaLnBrk="1" latinLnBrk="0" hangingPunct="1">
                        <a:spcAft>
                          <a:spcPts val="300"/>
                        </a:spcAft>
                        <a:buFont typeface="Arial" panose="020B0604020202020204" pitchFamily="34" charset="0"/>
                        <a:buNone/>
                        <a:defRPr/>
                      </a:pPr>
                      <a:r>
                        <a:rPr lang="en-US" sz="1200" b="0" kern="1200" dirty="0">
                          <a:gradFill>
                            <a:gsLst>
                              <a:gs pos="2917">
                                <a:srgbClr val="1A1A1A"/>
                              </a:gs>
                              <a:gs pos="30000">
                                <a:srgbClr val="1A1A1A"/>
                              </a:gs>
                            </a:gsLst>
                            <a:lin ang="5400000" scaled="0"/>
                          </a:gradFill>
                          <a:latin typeface="+mn-lt"/>
                          <a:ea typeface="+mn-ea"/>
                          <a:cs typeface="Segoe UI Semilight" panose="020B0402040204020203" pitchFamily="34" charset="0"/>
                        </a:rPr>
                        <a:t>Windows Server 2008 R2 and above</a:t>
                      </a:r>
                    </a:p>
                    <a:p>
                      <a:pPr marL="9525" lvl="1" indent="0" algn="l" defTabSz="914191" rtl="0" eaLnBrk="1" latinLnBrk="0" hangingPunct="1">
                        <a:spcAft>
                          <a:spcPts val="300"/>
                        </a:spcAft>
                        <a:buFont typeface="Arial" panose="020B0604020202020204" pitchFamily="34" charset="0"/>
                        <a:buNone/>
                        <a:defRPr/>
                      </a:pPr>
                      <a:r>
                        <a:rPr lang="en-US" sz="1200" b="0" kern="1200" dirty="0">
                          <a:gradFill>
                            <a:gsLst>
                              <a:gs pos="2917">
                                <a:srgbClr val="1A1A1A"/>
                              </a:gs>
                              <a:gs pos="30000">
                                <a:srgbClr val="1A1A1A"/>
                              </a:gs>
                            </a:gsLst>
                            <a:lin ang="5400000" scaled="0"/>
                          </a:gradFill>
                          <a:latin typeface="+mn-lt"/>
                          <a:ea typeface="+mn-ea"/>
                          <a:cs typeface="Segoe UI Semilight" panose="020B0402040204020203" pitchFamily="34" charset="0"/>
                        </a:rPr>
                        <a:t>Red Hat Enterprise Linux 7, 6, 5</a:t>
                      </a:r>
                    </a:p>
                    <a:p>
                      <a:pPr marL="9525" lvl="1" indent="0" algn="l" defTabSz="914191" rtl="0" eaLnBrk="1" latinLnBrk="0" hangingPunct="1">
                        <a:spcAft>
                          <a:spcPts val="300"/>
                        </a:spcAft>
                        <a:buFont typeface="Arial" panose="020B0604020202020204" pitchFamily="34" charset="0"/>
                        <a:buNone/>
                        <a:defRPr/>
                      </a:pPr>
                      <a:r>
                        <a:rPr lang="en-US" sz="1200" b="0" kern="1200" dirty="0">
                          <a:gradFill>
                            <a:gsLst>
                              <a:gs pos="2917">
                                <a:srgbClr val="1A1A1A"/>
                              </a:gs>
                              <a:gs pos="30000">
                                <a:srgbClr val="1A1A1A"/>
                              </a:gs>
                            </a:gsLst>
                            <a:lin ang="5400000" scaled="0"/>
                          </a:gradFill>
                          <a:latin typeface="+mn-lt"/>
                          <a:ea typeface="+mn-ea"/>
                          <a:cs typeface="Segoe UI Semilight" panose="020B0402040204020203" pitchFamily="34" charset="0"/>
                        </a:rPr>
                        <a:t>Ubuntu Linux 14.04, 16.04</a:t>
                      </a:r>
                    </a:p>
                    <a:p>
                      <a:pPr marL="9525" lvl="1" indent="0" algn="l" defTabSz="914191" rtl="0" eaLnBrk="1" latinLnBrk="0" hangingPunct="1">
                        <a:spcAft>
                          <a:spcPts val="300"/>
                        </a:spcAft>
                        <a:buFont typeface="Arial" panose="020B0604020202020204" pitchFamily="34" charset="0"/>
                        <a:buNone/>
                        <a:defRPr/>
                      </a:pPr>
                      <a:r>
                        <a:rPr lang="en-US" sz="1200" b="0" kern="1200" dirty="0">
                          <a:gradFill>
                            <a:gsLst>
                              <a:gs pos="2917">
                                <a:srgbClr val="1A1A1A"/>
                              </a:gs>
                              <a:gs pos="30000">
                                <a:srgbClr val="1A1A1A"/>
                              </a:gs>
                            </a:gsLst>
                            <a:lin ang="5400000" scaled="0"/>
                          </a:gradFill>
                          <a:latin typeface="+mn-lt"/>
                          <a:ea typeface="+mn-ea"/>
                          <a:cs typeface="Segoe UI Semilight" panose="020B0402040204020203" pitchFamily="34" charset="0"/>
                        </a:rPr>
                        <a:t>Debian 7, 8</a:t>
                      </a:r>
                    </a:p>
                    <a:p>
                      <a:pPr marL="9525" lvl="1" indent="0" algn="l" defTabSz="914191" rtl="0" eaLnBrk="1" latinLnBrk="0" hangingPunct="1">
                        <a:spcAft>
                          <a:spcPts val="300"/>
                        </a:spcAft>
                        <a:buFont typeface="Arial" panose="020B0604020202020204" pitchFamily="34" charset="0"/>
                        <a:buNone/>
                        <a:defRPr/>
                      </a:pPr>
                      <a:r>
                        <a:rPr lang="en-US" sz="1200" b="0" kern="1200" dirty="0">
                          <a:gradFill>
                            <a:gsLst>
                              <a:gs pos="2917">
                                <a:srgbClr val="1A1A1A"/>
                              </a:gs>
                              <a:gs pos="30000">
                                <a:srgbClr val="1A1A1A"/>
                              </a:gs>
                            </a:gsLst>
                            <a:lin ang="5400000" scaled="0"/>
                          </a:gradFill>
                          <a:latin typeface="+mn-lt"/>
                          <a:ea typeface="+mn-ea"/>
                          <a:cs typeface="Segoe UI Semilight" panose="020B0402040204020203" pitchFamily="34" charset="0"/>
                        </a:rPr>
                        <a:t>Oracle Linux 6, 7</a:t>
                      </a:r>
                    </a:p>
                    <a:p>
                      <a:pPr marL="9525" lvl="1" indent="0" algn="l" defTabSz="914191" rtl="0" eaLnBrk="1" latinLnBrk="0" hangingPunct="1">
                        <a:spcAft>
                          <a:spcPts val="300"/>
                        </a:spcAft>
                        <a:buFont typeface="Arial" panose="020B0604020202020204" pitchFamily="34" charset="0"/>
                        <a:buNone/>
                        <a:defRPr/>
                      </a:pPr>
                      <a:r>
                        <a:rPr lang="en-US" sz="1200" b="0" kern="1200" dirty="0">
                          <a:gradFill>
                            <a:gsLst>
                              <a:gs pos="2917">
                                <a:srgbClr val="1A1A1A"/>
                              </a:gs>
                              <a:gs pos="30000">
                                <a:srgbClr val="1A1A1A"/>
                              </a:gs>
                            </a:gsLst>
                            <a:lin ang="5400000" scaled="0"/>
                          </a:gradFill>
                          <a:latin typeface="+mn-lt"/>
                          <a:ea typeface="+mn-ea"/>
                          <a:cs typeface="Segoe UI Semilight" panose="020B0402040204020203" pitchFamily="34" charset="0"/>
                        </a:rPr>
                        <a:t>CentOS 5, 6, 7</a:t>
                      </a:r>
                    </a:p>
                  </a:txBody>
                  <a:tcPr>
                    <a:lnT w="9525" cap="flat" cmpd="sng" algn="ctr">
                      <a:solidFill>
                        <a:schemeClr val="bg1">
                          <a:lumMod val="85000"/>
                        </a:schemeClr>
                      </a:solidFill>
                      <a:prstDash val="solid"/>
                      <a:round/>
                      <a:headEnd type="none" w="med" len="med"/>
                      <a:tailEnd type="none" w="med" len="med"/>
                    </a:lnT>
                    <a:noFill/>
                  </a:tcPr>
                </a:tc>
                <a:extLst>
                  <a:ext uri="{0D108BD9-81ED-4DB2-BD59-A6C34878D82A}">
                    <a16:rowId xmlns:a16="http://schemas.microsoft.com/office/drawing/2014/main" val="3489784918"/>
                  </a:ext>
                </a:extLst>
              </a:tr>
            </a:tbl>
          </a:graphicData>
        </a:graphic>
      </p:graphicFrame>
      <p:sp>
        <p:nvSpPr>
          <p:cNvPr id="12" name="Rectangle 11">
            <a:extLst>
              <a:ext uri="{FF2B5EF4-FFF2-40B4-BE49-F238E27FC236}">
                <a16:creationId xmlns:a16="http://schemas.microsoft.com/office/drawing/2014/main" id="{69B4A5FA-42AA-F648-B34F-12574236B52E}"/>
              </a:ext>
            </a:extLst>
          </p:cNvPr>
          <p:cNvSpPr/>
          <p:nvPr/>
        </p:nvSpPr>
        <p:spPr>
          <a:xfrm>
            <a:off x="983467" y="1885654"/>
            <a:ext cx="1006814" cy="523220"/>
          </a:xfrm>
          <a:prstGeom prst="rect">
            <a:avLst/>
          </a:prstGeom>
        </p:spPr>
        <p:txBody>
          <a:bodyPr wrap="none">
            <a:spAutoFit/>
          </a:bodyPr>
          <a:lstStyle/>
          <a:p>
            <a:pPr algn="ctr"/>
            <a:r>
              <a:rPr lang="en-US" sz="1600">
                <a:latin typeface="+mj-lt"/>
              </a:rPr>
              <a:t>VMware </a:t>
            </a:r>
            <a:br>
              <a:rPr lang="en-US" sz="1600"/>
            </a:br>
            <a:r>
              <a:rPr lang="en-US" sz="1200"/>
              <a:t>(agentless)</a:t>
            </a:r>
            <a:endParaRPr lang="en-US" sz="1600"/>
          </a:p>
        </p:txBody>
      </p:sp>
      <p:graphicFrame>
        <p:nvGraphicFramePr>
          <p:cNvPr id="39" name="Table 11">
            <a:extLst>
              <a:ext uri="{FF2B5EF4-FFF2-40B4-BE49-F238E27FC236}">
                <a16:creationId xmlns:a16="http://schemas.microsoft.com/office/drawing/2014/main" id="{9EC5E6AB-426E-624C-A75E-EE77A1D04481}"/>
              </a:ext>
            </a:extLst>
          </p:cNvPr>
          <p:cNvGraphicFramePr>
            <a:graphicFrameLocks noGrp="1"/>
          </p:cNvGraphicFramePr>
          <p:nvPr>
            <p:extLst>
              <p:ext uri="{D42A27DB-BD31-4B8C-83A1-F6EECF244321}">
                <p14:modId xmlns:p14="http://schemas.microsoft.com/office/powerpoint/2010/main" val="2931212592"/>
              </p:ext>
            </p:extLst>
          </p:nvPr>
        </p:nvGraphicFramePr>
        <p:xfrm>
          <a:off x="8574721" y="2042235"/>
          <a:ext cx="3018025" cy="4279908"/>
        </p:xfrm>
        <a:graphic>
          <a:graphicData uri="http://schemas.openxmlformats.org/drawingml/2006/table">
            <a:tbl>
              <a:tblPr firstRow="1" bandRow="1">
                <a:tableStyleId>{5C22544A-7EE6-4342-B048-85BDC9FD1C3A}</a:tableStyleId>
              </a:tblPr>
              <a:tblGrid>
                <a:gridCol w="3018025">
                  <a:extLst>
                    <a:ext uri="{9D8B030D-6E8A-4147-A177-3AD203B41FA5}">
                      <a16:colId xmlns:a16="http://schemas.microsoft.com/office/drawing/2014/main" val="1167338688"/>
                    </a:ext>
                  </a:extLst>
                </a:gridCol>
              </a:tblGrid>
              <a:tr h="1257103">
                <a:tc>
                  <a:txBody>
                    <a:bodyPr/>
                    <a:lstStyle/>
                    <a:p>
                      <a:pPr marL="9525" lvl="1" indent="0" algn="l" defTabSz="914191" rtl="0" eaLnBrk="1" latinLnBrk="0" hangingPunct="1">
                        <a:spcAft>
                          <a:spcPts val="300"/>
                        </a:spcAft>
                        <a:buFont typeface="Arial" panose="020B0604020202020204" pitchFamily="34" charset="0"/>
                        <a:buNone/>
                      </a:pPr>
                      <a:r>
                        <a:rPr lang="en-US" sz="1600" b="0" kern="1200">
                          <a:solidFill>
                            <a:schemeClr val="tx2"/>
                          </a:solidFill>
                          <a:latin typeface="+mj-lt"/>
                          <a:ea typeface="+mn-ea"/>
                          <a:cs typeface="Segoe UI Semilight" panose="020B0402040204020203" pitchFamily="34" charset="0"/>
                        </a:rPr>
                        <a:t>On VMs</a:t>
                      </a:r>
                    </a:p>
                    <a:p>
                      <a:pPr marL="9525" lvl="1" indent="0" algn="l" defTabSz="914191" rtl="0" eaLnBrk="1" latinLnBrk="0" hangingPunct="1">
                        <a:spcAft>
                          <a:spcPts val="300"/>
                        </a:spcAft>
                        <a:buFont typeface="Arial" panose="020B0604020202020204" pitchFamily="34" charset="0"/>
                        <a:buNone/>
                        <a:defRPr/>
                      </a:pPr>
                      <a:r>
                        <a:rPr lang="en-US" sz="1200" b="0" kern="1200">
                          <a:gradFill>
                            <a:gsLst>
                              <a:gs pos="2917">
                                <a:srgbClr val="1A1A1A"/>
                              </a:gs>
                              <a:gs pos="30000">
                                <a:srgbClr val="1A1A1A"/>
                              </a:gs>
                            </a:gsLst>
                            <a:lin ang="5400000" scaled="0"/>
                          </a:gradFill>
                          <a:latin typeface="+mn-lt"/>
                          <a:ea typeface="+mn-ea"/>
                          <a:cs typeface="Segoe UI Semilight" panose="020B0402040204020203" pitchFamily="34" charset="0"/>
                        </a:rPr>
                        <a:t>Microsoft Monitoring agent</a:t>
                      </a:r>
                    </a:p>
                    <a:p>
                      <a:pPr marL="9525" lvl="1" indent="0" algn="l" defTabSz="914191" rtl="0" eaLnBrk="1" latinLnBrk="0" hangingPunct="1">
                        <a:spcAft>
                          <a:spcPts val="300"/>
                        </a:spcAft>
                        <a:buFont typeface="Arial" panose="020B0604020202020204" pitchFamily="34" charset="0"/>
                        <a:buNone/>
                        <a:defRPr/>
                      </a:pPr>
                      <a:r>
                        <a:rPr lang="en-US" sz="1200" b="0" kern="1200">
                          <a:gradFill>
                            <a:gsLst>
                              <a:gs pos="2917">
                                <a:srgbClr val="1A1A1A"/>
                              </a:gs>
                              <a:gs pos="30000">
                                <a:srgbClr val="1A1A1A"/>
                              </a:gs>
                            </a:gsLst>
                            <a:lin ang="5400000" scaled="0"/>
                          </a:gradFill>
                          <a:latin typeface="+mn-lt"/>
                          <a:ea typeface="+mn-ea"/>
                          <a:cs typeface="Segoe UI Semilight" panose="020B0402040204020203" pitchFamily="34" charset="0"/>
                        </a:rPr>
                        <a:t>Dependency agent</a:t>
                      </a:r>
                    </a:p>
                  </a:txBody>
                  <a:tcPr>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199590517"/>
                  </a:ext>
                </a:extLst>
              </a:tr>
              <a:tr h="930832">
                <a:tc>
                  <a:txBody>
                    <a:bodyPr/>
                    <a:lstStyle/>
                    <a:p>
                      <a:pPr marL="9525" lvl="1" indent="0" algn="l" defTabSz="914191" rtl="0" eaLnBrk="1" latinLnBrk="0" hangingPunct="1">
                        <a:spcAft>
                          <a:spcPts val="300"/>
                        </a:spcAft>
                        <a:buFont typeface="Arial" panose="020B0604020202020204" pitchFamily="34" charset="0"/>
                        <a:buNone/>
                      </a:pPr>
                      <a:r>
                        <a:rPr lang="en-US" sz="1600" b="0" kern="1200">
                          <a:solidFill>
                            <a:schemeClr val="tx2"/>
                          </a:solidFill>
                          <a:latin typeface="+mj-lt"/>
                          <a:ea typeface="+mn-ea"/>
                          <a:cs typeface="Segoe UI Semilight" panose="020B0402040204020203" pitchFamily="34" charset="0"/>
                        </a:rPr>
                        <a:t>On Azure</a:t>
                      </a:r>
                    </a:p>
                    <a:p>
                      <a:pPr marL="9525" lvl="1" indent="0" algn="l" defTabSz="914191" rtl="0" eaLnBrk="1" latinLnBrk="0" hangingPunct="1">
                        <a:spcAft>
                          <a:spcPts val="300"/>
                        </a:spcAft>
                        <a:buFont typeface="Arial" panose="020B0604020202020204" pitchFamily="34" charset="0"/>
                        <a:buNone/>
                        <a:defRPr/>
                      </a:pPr>
                      <a:r>
                        <a:rPr lang="en-US" sz="1200" b="0" kern="1200">
                          <a:gradFill>
                            <a:gsLst>
                              <a:gs pos="2917">
                                <a:srgbClr val="1A1A1A"/>
                              </a:gs>
                              <a:gs pos="30000">
                                <a:srgbClr val="1A1A1A"/>
                              </a:gs>
                            </a:gsLst>
                            <a:lin ang="5400000" scaled="0"/>
                          </a:gradFill>
                          <a:latin typeface="+mn-lt"/>
                          <a:ea typeface="+mn-ea"/>
                          <a:cs typeface="Segoe UI Semilight" panose="020B0402040204020203" pitchFamily="34" charset="0"/>
                        </a:rPr>
                        <a:t>Log Analytics workspace</a:t>
                      </a:r>
                    </a:p>
                  </a:txBody>
                  <a:tcP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967529519"/>
                  </a:ext>
                </a:extLst>
              </a:tr>
              <a:tr h="2091973">
                <a:tc>
                  <a:txBody>
                    <a:bodyPr/>
                    <a:lstStyle/>
                    <a:p>
                      <a:pPr marL="9525" lvl="1" indent="0" algn="l" defTabSz="914191" rtl="0" eaLnBrk="1" latinLnBrk="0" hangingPunct="1">
                        <a:spcAft>
                          <a:spcPts val="300"/>
                        </a:spcAft>
                        <a:buFont typeface="Arial" panose="020B0604020202020204" pitchFamily="34" charset="0"/>
                        <a:buNone/>
                      </a:pPr>
                      <a:r>
                        <a:rPr lang="en-US" sz="1600" b="0" kern="1200" dirty="0">
                          <a:solidFill>
                            <a:schemeClr val="tx2"/>
                          </a:solidFill>
                          <a:latin typeface="+mj-lt"/>
                          <a:ea typeface="+mn-ea"/>
                          <a:cs typeface="Segoe UI Semilight" panose="020B0402040204020203" pitchFamily="34" charset="0"/>
                        </a:rPr>
                        <a:t>Supported VMs </a:t>
                      </a:r>
                    </a:p>
                    <a:p>
                      <a:pPr marL="9525" lvl="1" indent="0" algn="l" defTabSz="914191" rtl="0" eaLnBrk="1" latinLnBrk="0" hangingPunct="1">
                        <a:spcAft>
                          <a:spcPts val="300"/>
                        </a:spcAft>
                        <a:buFont typeface="Arial" panose="020B0604020202020204" pitchFamily="34" charset="0"/>
                        <a:buNone/>
                        <a:defRPr/>
                      </a:pPr>
                      <a:r>
                        <a:rPr lang="en-US" sz="1200" b="0" kern="1200" dirty="0">
                          <a:gradFill>
                            <a:gsLst>
                              <a:gs pos="2917">
                                <a:srgbClr val="1A1A1A"/>
                              </a:gs>
                              <a:gs pos="30000">
                                <a:srgbClr val="1A1A1A"/>
                              </a:gs>
                            </a:gsLst>
                            <a:lin ang="5400000" scaled="0"/>
                          </a:gradFill>
                          <a:latin typeface="+mn-lt"/>
                          <a:ea typeface="+mn-ea"/>
                          <a:cs typeface="Segoe UI Semilight" panose="020B0402040204020203" pitchFamily="34" charset="0"/>
                        </a:rPr>
                        <a:t>All except</a:t>
                      </a:r>
                    </a:p>
                    <a:p>
                      <a:pPr marL="9525" lvl="1" indent="0" algn="l" defTabSz="914191" rtl="0" eaLnBrk="1" latinLnBrk="0" hangingPunct="1">
                        <a:spcAft>
                          <a:spcPts val="300"/>
                        </a:spcAft>
                        <a:buFont typeface="Arial" panose="020B0604020202020204" pitchFamily="34" charset="0"/>
                        <a:buNone/>
                        <a:defRPr/>
                      </a:pPr>
                      <a:r>
                        <a:rPr lang="en-US" sz="1200" b="0" kern="1200" dirty="0">
                          <a:gradFill>
                            <a:gsLst>
                              <a:gs pos="2917">
                                <a:srgbClr val="1A1A1A"/>
                              </a:gs>
                              <a:gs pos="30000">
                                <a:srgbClr val="1A1A1A"/>
                              </a:gs>
                            </a:gsLst>
                            <a:lin ang="5400000" scaled="0"/>
                          </a:gradFill>
                          <a:latin typeface="+mn-lt"/>
                          <a:ea typeface="+mn-ea"/>
                          <a:cs typeface="Segoe UI Semilight" panose="020B0402040204020203" pitchFamily="34" charset="0"/>
                        </a:rPr>
                        <a:t>Windows Server 2003</a:t>
                      </a:r>
                    </a:p>
                    <a:p>
                      <a:pPr marL="9525" lvl="1" indent="0" algn="l" defTabSz="914191" rtl="0" eaLnBrk="1" latinLnBrk="0" hangingPunct="1">
                        <a:spcAft>
                          <a:spcPts val="300"/>
                        </a:spcAft>
                        <a:buFont typeface="Arial" panose="020B0604020202020204" pitchFamily="34" charset="0"/>
                        <a:buNone/>
                        <a:defRPr/>
                      </a:pPr>
                      <a:r>
                        <a:rPr lang="en-US" sz="1200" b="0" kern="1200" dirty="0">
                          <a:gradFill>
                            <a:gsLst>
                              <a:gs pos="2917">
                                <a:srgbClr val="1A1A1A"/>
                              </a:gs>
                              <a:gs pos="30000">
                                <a:srgbClr val="1A1A1A"/>
                              </a:gs>
                            </a:gsLst>
                            <a:lin ang="5400000" scaled="0"/>
                          </a:gradFill>
                          <a:latin typeface="+mn-lt"/>
                          <a:ea typeface="+mn-ea"/>
                          <a:cs typeface="Segoe UI Semilight" panose="020B0402040204020203" pitchFamily="34" charset="0"/>
                        </a:rPr>
                        <a:t>SUSE Linux</a:t>
                      </a:r>
                    </a:p>
                  </a:txBody>
                  <a:tcPr>
                    <a:lnT w="9525" cap="flat" cmpd="sng" algn="ctr">
                      <a:solidFill>
                        <a:schemeClr val="bg1">
                          <a:lumMod val="85000"/>
                        </a:schemeClr>
                      </a:solidFill>
                      <a:prstDash val="solid"/>
                      <a:round/>
                      <a:headEnd type="none" w="med" len="med"/>
                      <a:tailEnd type="none" w="med" len="med"/>
                    </a:lnT>
                    <a:noFill/>
                  </a:tcPr>
                </a:tc>
                <a:extLst>
                  <a:ext uri="{0D108BD9-81ED-4DB2-BD59-A6C34878D82A}">
                    <a16:rowId xmlns:a16="http://schemas.microsoft.com/office/drawing/2014/main" val="3489784918"/>
                  </a:ext>
                </a:extLst>
              </a:tr>
            </a:tbl>
          </a:graphicData>
        </a:graphic>
      </p:graphicFrame>
      <p:sp>
        <p:nvSpPr>
          <p:cNvPr id="40" name="Rectangle 39">
            <a:extLst>
              <a:ext uri="{FF2B5EF4-FFF2-40B4-BE49-F238E27FC236}">
                <a16:creationId xmlns:a16="http://schemas.microsoft.com/office/drawing/2014/main" id="{E7209B20-2571-864A-9638-AFEDAB95615D}"/>
              </a:ext>
            </a:extLst>
          </p:cNvPr>
          <p:cNvSpPr/>
          <p:nvPr/>
        </p:nvSpPr>
        <p:spPr>
          <a:xfrm>
            <a:off x="6452359" y="1885654"/>
            <a:ext cx="1986892" cy="1077218"/>
          </a:xfrm>
          <a:prstGeom prst="rect">
            <a:avLst/>
          </a:prstGeom>
        </p:spPr>
        <p:txBody>
          <a:bodyPr wrap="square">
            <a:spAutoFit/>
          </a:bodyPr>
          <a:lstStyle/>
          <a:p>
            <a:pPr algn="ctr"/>
            <a:r>
              <a:rPr lang="en-US" sz="1600">
                <a:latin typeface="+mj-lt"/>
              </a:rPr>
              <a:t>Hyper-V/ physical servers/ </a:t>
            </a:r>
          </a:p>
          <a:p>
            <a:pPr algn="ctr"/>
            <a:r>
              <a:rPr lang="en-US" sz="1600">
                <a:latin typeface="+mj-lt"/>
              </a:rPr>
              <a:t>other cloud servers </a:t>
            </a:r>
            <a:br>
              <a:rPr lang="en-US" sz="1600"/>
            </a:br>
            <a:endParaRPr lang="en-US" sz="1600"/>
          </a:p>
        </p:txBody>
      </p:sp>
      <p:pic>
        <p:nvPicPr>
          <p:cNvPr id="45" name="Picture 4">
            <a:extLst>
              <a:ext uri="{FF2B5EF4-FFF2-40B4-BE49-F238E27FC236}">
                <a16:creationId xmlns:a16="http://schemas.microsoft.com/office/drawing/2014/main" id="{BE0974F7-067D-5247-86FC-ED59C96B2807}"/>
              </a:ext>
            </a:extLst>
          </p:cNvPr>
          <p:cNvPicPr>
            <a:picLocks noChangeAspect="1" noChangeArrowheads="1"/>
          </p:cNvPicPr>
          <p:nvPr/>
        </p:nvPicPr>
        <p:blipFill>
          <a:blip r:embed="rId4"/>
          <a:srcRect/>
          <a:stretch/>
        </p:blipFill>
        <p:spPr bwMode="auto">
          <a:xfrm>
            <a:off x="6952926" y="3482656"/>
            <a:ext cx="985759" cy="42246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58B04118-A1F7-484B-97A3-3E818B5C8682}"/>
              </a:ext>
            </a:extLst>
          </p:cNvPr>
          <p:cNvPicPr>
            <a:picLocks noChangeAspect="1"/>
          </p:cNvPicPr>
          <p:nvPr/>
        </p:nvPicPr>
        <p:blipFill>
          <a:blip r:embed="rId5"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284821" y="2937841"/>
            <a:ext cx="321969" cy="321969"/>
          </a:xfrm>
          <a:prstGeom prst="rect">
            <a:avLst/>
          </a:prstGeom>
        </p:spPr>
      </p:pic>
      <p:pic>
        <p:nvPicPr>
          <p:cNvPr id="47" name="Picture 6" descr="Image result for aws transparent icon">
            <a:extLst>
              <a:ext uri="{FF2B5EF4-FFF2-40B4-BE49-F238E27FC236}">
                <a16:creationId xmlns:a16="http://schemas.microsoft.com/office/drawing/2014/main" id="{317CC506-548D-9E4C-8D0F-6B9CE669CA8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033959" y="4127969"/>
            <a:ext cx="823692" cy="321969"/>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a:extLst>
              <a:ext uri="{FF2B5EF4-FFF2-40B4-BE49-F238E27FC236}">
                <a16:creationId xmlns:a16="http://schemas.microsoft.com/office/drawing/2014/main" id="{B6E77697-2208-D54A-B926-8D0886910296}"/>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p:blipFill>
        <p:spPr bwMode="auto">
          <a:xfrm>
            <a:off x="6746311" y="4406392"/>
            <a:ext cx="1398989" cy="931727"/>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BB51D319-40CF-2C4B-9923-1E95DC2B7831}"/>
              </a:ext>
            </a:extLst>
          </p:cNvPr>
          <p:cNvSpPr txBox="1"/>
          <p:nvPr/>
        </p:nvSpPr>
        <p:spPr>
          <a:xfrm>
            <a:off x="465138" y="6412795"/>
            <a:ext cx="6848432" cy="261610"/>
          </a:xfrm>
          <a:prstGeom prst="rect">
            <a:avLst/>
          </a:prstGeom>
          <a:noFill/>
        </p:spPr>
        <p:txBody>
          <a:bodyPr wrap="square">
            <a:spAutoFit/>
          </a:bodyPr>
          <a:lstStyle/>
          <a:p>
            <a:pPr defTabSz="932597">
              <a:defRPr/>
            </a:pPr>
            <a:r>
              <a:rPr lang="en-US" sz="1050" i="1">
                <a:solidFill>
                  <a:schemeClr val="accent2"/>
                </a:solidFill>
                <a:latin typeface="Segoe UI"/>
                <a:cs typeface="Segoe UI Semilight" panose="020B0402040204020203" pitchFamily="34" charset="0"/>
              </a:rPr>
              <a:t>*These are in addition to the pre-requisites called out for server discovery</a:t>
            </a:r>
          </a:p>
        </p:txBody>
      </p:sp>
    </p:spTree>
    <p:extLst>
      <p:ext uri="{BB962C8B-B14F-4D97-AF65-F5344CB8AC3E}">
        <p14:creationId xmlns:p14="http://schemas.microsoft.com/office/powerpoint/2010/main" val="2271140424"/>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1AA77D91-89FA-4BBE-9914-51B92D2CA618}"/>
              </a:ext>
            </a:extLst>
          </p:cNvPr>
          <p:cNvSpPr/>
          <p:nvPr/>
        </p:nvSpPr>
        <p:spPr bwMode="auto">
          <a:xfrm>
            <a:off x="6451037" y="50429"/>
            <a:ext cx="5985438" cy="69945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431264D5-5BED-4428-AFE5-682B453B1775}"/>
              </a:ext>
            </a:extLst>
          </p:cNvPr>
          <p:cNvGrpSpPr/>
          <p:nvPr/>
        </p:nvGrpSpPr>
        <p:grpSpPr>
          <a:xfrm>
            <a:off x="2190390" y="1651688"/>
            <a:ext cx="2112630" cy="2111010"/>
            <a:chOff x="1622425" y="1333500"/>
            <a:chExt cx="2071688" cy="2070100"/>
          </a:xfrm>
          <a:effectLst>
            <a:outerShdw blurRad="381000" sx="81000" sy="81000" algn="ctr" rotWithShape="0">
              <a:prstClr val="black">
                <a:alpha val="16000"/>
              </a:prstClr>
            </a:outerShdw>
          </a:effectLst>
        </p:grpSpPr>
        <p:grpSp>
          <p:nvGrpSpPr>
            <p:cNvPr id="15" name="Group 14">
              <a:extLst>
                <a:ext uri="{FF2B5EF4-FFF2-40B4-BE49-F238E27FC236}">
                  <a16:creationId xmlns:a16="http://schemas.microsoft.com/office/drawing/2014/main" id="{0BF1F10B-6802-4187-AEBB-00BB0D2A2DA9}"/>
                </a:ext>
              </a:extLst>
            </p:cNvPr>
            <p:cNvGrpSpPr/>
            <p:nvPr/>
          </p:nvGrpSpPr>
          <p:grpSpPr>
            <a:xfrm>
              <a:off x="1622425" y="1333500"/>
              <a:ext cx="2071688" cy="2070100"/>
              <a:chOff x="1622425" y="1333500"/>
              <a:chExt cx="2071688" cy="2070100"/>
            </a:xfrm>
          </p:grpSpPr>
          <p:sp>
            <p:nvSpPr>
              <p:cNvPr id="17" name="AutoShape 6">
                <a:extLst>
                  <a:ext uri="{FF2B5EF4-FFF2-40B4-BE49-F238E27FC236}">
                    <a16:creationId xmlns:a16="http://schemas.microsoft.com/office/drawing/2014/main" id="{ED0AA760-CA8B-4741-B5BC-93C1A756DC09}"/>
                  </a:ext>
                </a:extLst>
              </p:cNvPr>
              <p:cNvSpPr>
                <a:spLocks noChangeAspect="1" noChangeArrowheads="1" noTextEdit="1"/>
              </p:cNvSpPr>
              <p:nvPr/>
            </p:nvSpPr>
            <p:spPr bwMode="auto">
              <a:xfrm>
                <a:off x="1622425" y="1333500"/>
                <a:ext cx="2068513"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18" name="Freeform 8">
                <a:extLst>
                  <a:ext uri="{FF2B5EF4-FFF2-40B4-BE49-F238E27FC236}">
                    <a16:creationId xmlns:a16="http://schemas.microsoft.com/office/drawing/2014/main" id="{261D00AC-DD83-4A37-B91F-0796ECA4A4F8}"/>
                  </a:ext>
                </a:extLst>
              </p:cNvPr>
              <p:cNvSpPr>
                <a:spLocks/>
              </p:cNvSpPr>
              <p:nvPr/>
            </p:nvSpPr>
            <p:spPr bwMode="auto">
              <a:xfrm>
                <a:off x="1687513" y="1528763"/>
                <a:ext cx="2006600" cy="1255713"/>
              </a:xfrm>
              <a:custGeom>
                <a:avLst/>
                <a:gdLst>
                  <a:gd name="T0" fmla="*/ 100 w 400"/>
                  <a:gd name="T1" fmla="*/ 50 h 250"/>
                  <a:gd name="T2" fmla="*/ 100 w 400"/>
                  <a:gd name="T3" fmla="*/ 50 h 250"/>
                  <a:gd name="T4" fmla="*/ 61 w 400"/>
                  <a:gd name="T5" fmla="*/ 58 h 250"/>
                  <a:gd name="T6" fmla="*/ 29 w 400"/>
                  <a:gd name="T7" fmla="*/ 79 h 250"/>
                  <a:gd name="T8" fmla="*/ 8 w 400"/>
                  <a:gd name="T9" fmla="*/ 111 h 250"/>
                  <a:gd name="T10" fmla="*/ 0 w 400"/>
                  <a:gd name="T11" fmla="*/ 150 h 250"/>
                  <a:gd name="T12" fmla="*/ 8 w 400"/>
                  <a:gd name="T13" fmla="*/ 189 h 250"/>
                  <a:gd name="T14" fmla="*/ 29 w 400"/>
                  <a:gd name="T15" fmla="*/ 221 h 250"/>
                  <a:gd name="T16" fmla="*/ 61 w 400"/>
                  <a:gd name="T17" fmla="*/ 242 h 250"/>
                  <a:gd name="T18" fmla="*/ 100 w 400"/>
                  <a:gd name="T19" fmla="*/ 250 h 250"/>
                  <a:gd name="T20" fmla="*/ 106 w 400"/>
                  <a:gd name="T21" fmla="*/ 250 h 250"/>
                  <a:gd name="T22" fmla="*/ 200 w 400"/>
                  <a:gd name="T23" fmla="*/ 156 h 250"/>
                  <a:gd name="T24" fmla="*/ 294 w 400"/>
                  <a:gd name="T25" fmla="*/ 250 h 250"/>
                  <a:gd name="T26" fmla="*/ 325 w 400"/>
                  <a:gd name="T27" fmla="*/ 250 h 250"/>
                  <a:gd name="T28" fmla="*/ 354 w 400"/>
                  <a:gd name="T29" fmla="*/ 244 h 250"/>
                  <a:gd name="T30" fmla="*/ 378 w 400"/>
                  <a:gd name="T31" fmla="*/ 228 h 250"/>
                  <a:gd name="T32" fmla="*/ 394 w 400"/>
                  <a:gd name="T33" fmla="*/ 204 h 250"/>
                  <a:gd name="T34" fmla="*/ 400 w 400"/>
                  <a:gd name="T35" fmla="*/ 175 h 250"/>
                  <a:gd name="T36" fmla="*/ 394 w 400"/>
                  <a:gd name="T37" fmla="*/ 146 h 250"/>
                  <a:gd name="T38" fmla="*/ 378 w 400"/>
                  <a:gd name="T39" fmla="*/ 122 h 250"/>
                  <a:gd name="T40" fmla="*/ 354 w 400"/>
                  <a:gd name="T41" fmla="*/ 106 h 250"/>
                  <a:gd name="T42" fmla="*/ 324 w 400"/>
                  <a:gd name="T43" fmla="*/ 100 h 250"/>
                  <a:gd name="T44" fmla="*/ 312 w 400"/>
                  <a:gd name="T45" fmla="*/ 60 h 250"/>
                  <a:gd name="T46" fmla="*/ 287 w 400"/>
                  <a:gd name="T47" fmla="*/ 29 h 250"/>
                  <a:gd name="T48" fmla="*/ 253 w 400"/>
                  <a:gd name="T49" fmla="*/ 8 h 250"/>
                  <a:gd name="T50" fmla="*/ 212 w 400"/>
                  <a:gd name="T51" fmla="*/ 0 h 250"/>
                  <a:gd name="T52" fmla="*/ 184 w 400"/>
                  <a:gd name="T53" fmla="*/ 4 h 250"/>
                  <a:gd name="T54" fmla="*/ 158 w 400"/>
                  <a:gd name="T55" fmla="*/ 14 h 250"/>
                  <a:gd name="T56" fmla="*/ 136 w 400"/>
                  <a:gd name="T57" fmla="*/ 30 h 250"/>
                  <a:gd name="T58" fmla="*/ 118 w 400"/>
                  <a:gd name="T59" fmla="*/ 52 h 250"/>
                  <a:gd name="T60" fmla="*/ 100 w 400"/>
                  <a:gd name="T61" fmla="*/ 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250">
                    <a:moveTo>
                      <a:pt x="100" y="50"/>
                    </a:moveTo>
                    <a:lnTo>
                      <a:pt x="100" y="50"/>
                    </a:lnTo>
                    <a:cubicBezTo>
                      <a:pt x="86" y="50"/>
                      <a:pt x="73" y="53"/>
                      <a:pt x="61" y="58"/>
                    </a:cubicBezTo>
                    <a:cubicBezTo>
                      <a:pt x="49" y="63"/>
                      <a:pt x="38" y="70"/>
                      <a:pt x="29" y="79"/>
                    </a:cubicBezTo>
                    <a:cubicBezTo>
                      <a:pt x="20" y="88"/>
                      <a:pt x="13" y="99"/>
                      <a:pt x="8" y="111"/>
                    </a:cubicBezTo>
                    <a:cubicBezTo>
                      <a:pt x="2" y="123"/>
                      <a:pt x="0" y="136"/>
                      <a:pt x="0" y="150"/>
                    </a:cubicBezTo>
                    <a:cubicBezTo>
                      <a:pt x="0" y="164"/>
                      <a:pt x="2" y="177"/>
                      <a:pt x="8" y="189"/>
                    </a:cubicBezTo>
                    <a:cubicBezTo>
                      <a:pt x="13" y="201"/>
                      <a:pt x="20" y="212"/>
                      <a:pt x="29" y="221"/>
                    </a:cubicBezTo>
                    <a:cubicBezTo>
                      <a:pt x="38" y="230"/>
                      <a:pt x="49" y="237"/>
                      <a:pt x="61" y="242"/>
                    </a:cubicBezTo>
                    <a:cubicBezTo>
                      <a:pt x="73" y="247"/>
                      <a:pt x="86" y="250"/>
                      <a:pt x="100" y="250"/>
                    </a:cubicBezTo>
                    <a:lnTo>
                      <a:pt x="106" y="250"/>
                    </a:lnTo>
                    <a:lnTo>
                      <a:pt x="200" y="156"/>
                    </a:lnTo>
                    <a:lnTo>
                      <a:pt x="294" y="250"/>
                    </a:lnTo>
                    <a:lnTo>
                      <a:pt x="325" y="250"/>
                    </a:lnTo>
                    <a:cubicBezTo>
                      <a:pt x="335" y="250"/>
                      <a:pt x="345" y="248"/>
                      <a:pt x="354" y="244"/>
                    </a:cubicBezTo>
                    <a:cubicBezTo>
                      <a:pt x="363" y="240"/>
                      <a:pt x="371" y="235"/>
                      <a:pt x="378" y="228"/>
                    </a:cubicBezTo>
                    <a:cubicBezTo>
                      <a:pt x="385" y="221"/>
                      <a:pt x="390" y="213"/>
                      <a:pt x="394" y="204"/>
                    </a:cubicBezTo>
                    <a:cubicBezTo>
                      <a:pt x="398" y="195"/>
                      <a:pt x="400" y="185"/>
                      <a:pt x="400" y="175"/>
                    </a:cubicBezTo>
                    <a:cubicBezTo>
                      <a:pt x="400" y="164"/>
                      <a:pt x="398" y="155"/>
                      <a:pt x="394" y="146"/>
                    </a:cubicBezTo>
                    <a:cubicBezTo>
                      <a:pt x="390" y="136"/>
                      <a:pt x="384" y="129"/>
                      <a:pt x="378" y="122"/>
                    </a:cubicBezTo>
                    <a:cubicBezTo>
                      <a:pt x="371" y="115"/>
                      <a:pt x="363" y="110"/>
                      <a:pt x="354" y="106"/>
                    </a:cubicBezTo>
                    <a:cubicBezTo>
                      <a:pt x="344" y="102"/>
                      <a:pt x="335" y="100"/>
                      <a:pt x="324" y="100"/>
                    </a:cubicBezTo>
                    <a:cubicBezTo>
                      <a:pt x="322" y="86"/>
                      <a:pt x="318" y="73"/>
                      <a:pt x="312" y="60"/>
                    </a:cubicBezTo>
                    <a:cubicBezTo>
                      <a:pt x="305" y="48"/>
                      <a:pt x="297" y="38"/>
                      <a:pt x="287" y="29"/>
                    </a:cubicBezTo>
                    <a:cubicBezTo>
                      <a:pt x="277" y="20"/>
                      <a:pt x="266" y="13"/>
                      <a:pt x="253" y="8"/>
                    </a:cubicBezTo>
                    <a:cubicBezTo>
                      <a:pt x="240" y="3"/>
                      <a:pt x="227" y="0"/>
                      <a:pt x="212" y="0"/>
                    </a:cubicBezTo>
                    <a:cubicBezTo>
                      <a:pt x="203" y="0"/>
                      <a:pt x="193" y="1"/>
                      <a:pt x="184" y="4"/>
                    </a:cubicBezTo>
                    <a:cubicBezTo>
                      <a:pt x="175" y="6"/>
                      <a:pt x="166" y="9"/>
                      <a:pt x="158" y="14"/>
                    </a:cubicBezTo>
                    <a:cubicBezTo>
                      <a:pt x="150" y="18"/>
                      <a:pt x="143" y="24"/>
                      <a:pt x="136" y="30"/>
                    </a:cubicBezTo>
                    <a:cubicBezTo>
                      <a:pt x="129" y="36"/>
                      <a:pt x="123" y="44"/>
                      <a:pt x="118" y="52"/>
                    </a:cubicBezTo>
                    <a:cubicBezTo>
                      <a:pt x="112" y="51"/>
                      <a:pt x="106" y="50"/>
                      <a:pt x="100" y="50"/>
                    </a:cubicBezTo>
                    <a:close/>
                  </a:path>
                </a:pathLst>
              </a:custGeom>
              <a:solidFill>
                <a:srgbClr val="0078D4"/>
              </a:solidFill>
              <a:ln w="0">
                <a:solidFill>
                  <a:srgbClr val="0078D4"/>
                </a:solid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sp>
          <p:nvSpPr>
            <p:cNvPr id="16" name="Freeform 9">
              <a:extLst>
                <a:ext uri="{FF2B5EF4-FFF2-40B4-BE49-F238E27FC236}">
                  <a16:creationId xmlns:a16="http://schemas.microsoft.com/office/drawing/2014/main" id="{3A78FC47-FC6B-4B65-98BA-2D0F9081F62E}"/>
                </a:ext>
              </a:extLst>
            </p:cNvPr>
            <p:cNvSpPr>
              <a:spLocks/>
            </p:cNvSpPr>
            <p:nvPr/>
          </p:nvSpPr>
          <p:spPr bwMode="auto">
            <a:xfrm>
              <a:off x="2374900" y="2533650"/>
              <a:ext cx="631825" cy="692150"/>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tx1"/>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19" name="Group 12">
            <a:extLst>
              <a:ext uri="{FF2B5EF4-FFF2-40B4-BE49-F238E27FC236}">
                <a16:creationId xmlns:a16="http://schemas.microsoft.com/office/drawing/2014/main" id="{DFDB7EE7-4FB7-4CCE-BC92-AE053B2E966B}"/>
              </a:ext>
            </a:extLst>
          </p:cNvPr>
          <p:cNvGrpSpPr>
            <a:grpSpLocks noChangeAspect="1"/>
          </p:cNvGrpSpPr>
          <p:nvPr/>
        </p:nvGrpSpPr>
        <p:grpSpPr bwMode="auto">
          <a:xfrm>
            <a:off x="2939239" y="4040248"/>
            <a:ext cx="660445" cy="657316"/>
            <a:chOff x="1297" y="2230"/>
            <a:chExt cx="633" cy="630"/>
          </a:xfrm>
        </p:grpSpPr>
        <p:sp>
          <p:nvSpPr>
            <p:cNvPr id="21" name="Freeform 13">
              <a:extLst>
                <a:ext uri="{FF2B5EF4-FFF2-40B4-BE49-F238E27FC236}">
                  <a16:creationId xmlns:a16="http://schemas.microsoft.com/office/drawing/2014/main" id="{5639C982-94A8-4AB8-AB22-31847A8EA8E1}"/>
                </a:ext>
              </a:extLst>
            </p:cNvPr>
            <p:cNvSpPr>
              <a:spLocks/>
            </p:cNvSpPr>
            <p:nvPr/>
          </p:nvSpPr>
          <p:spPr bwMode="auto">
            <a:xfrm>
              <a:off x="1297" y="2230"/>
              <a:ext cx="633" cy="474"/>
            </a:xfrm>
            <a:custGeom>
              <a:avLst/>
              <a:gdLst>
                <a:gd name="T0" fmla="*/ 416 w 426"/>
                <a:gd name="T1" fmla="*/ 8 h 319"/>
                <a:gd name="T2" fmla="*/ 416 w 426"/>
                <a:gd name="T3" fmla="*/ 8 h 319"/>
                <a:gd name="T4" fmla="*/ 406 w 426"/>
                <a:gd name="T5" fmla="*/ 2 h 319"/>
                <a:gd name="T6" fmla="*/ 393 w 426"/>
                <a:gd name="T7" fmla="*/ 0 h 319"/>
                <a:gd name="T8" fmla="*/ 33 w 426"/>
                <a:gd name="T9" fmla="*/ 0 h 319"/>
                <a:gd name="T10" fmla="*/ 20 w 426"/>
                <a:gd name="T11" fmla="*/ 2 h 319"/>
                <a:gd name="T12" fmla="*/ 9 w 426"/>
                <a:gd name="T13" fmla="*/ 8 h 319"/>
                <a:gd name="T14" fmla="*/ 2 w 426"/>
                <a:gd name="T15" fmla="*/ 19 h 319"/>
                <a:gd name="T16" fmla="*/ 0 w 426"/>
                <a:gd name="T17" fmla="*/ 32 h 319"/>
                <a:gd name="T18" fmla="*/ 0 w 426"/>
                <a:gd name="T19" fmla="*/ 285 h 319"/>
                <a:gd name="T20" fmla="*/ 2 w 426"/>
                <a:gd name="T21" fmla="*/ 298 h 319"/>
                <a:gd name="T22" fmla="*/ 9 w 426"/>
                <a:gd name="T23" fmla="*/ 309 h 319"/>
                <a:gd name="T24" fmla="*/ 20 w 426"/>
                <a:gd name="T25" fmla="*/ 316 h 319"/>
                <a:gd name="T26" fmla="*/ 33 w 426"/>
                <a:gd name="T27" fmla="*/ 319 h 319"/>
                <a:gd name="T28" fmla="*/ 193 w 426"/>
                <a:gd name="T29" fmla="*/ 319 h 319"/>
                <a:gd name="T30" fmla="*/ 196 w 426"/>
                <a:gd name="T31" fmla="*/ 317 h 319"/>
                <a:gd name="T32" fmla="*/ 180 w 426"/>
                <a:gd name="T33" fmla="*/ 307 h 319"/>
                <a:gd name="T34" fmla="*/ 186 w 426"/>
                <a:gd name="T35" fmla="*/ 292 h 319"/>
                <a:gd name="T36" fmla="*/ 33 w 426"/>
                <a:gd name="T37" fmla="*/ 292 h 319"/>
                <a:gd name="T38" fmla="*/ 28 w 426"/>
                <a:gd name="T39" fmla="*/ 290 h 319"/>
                <a:gd name="T40" fmla="*/ 26 w 426"/>
                <a:gd name="T41" fmla="*/ 285 h 319"/>
                <a:gd name="T42" fmla="*/ 26 w 426"/>
                <a:gd name="T43" fmla="*/ 32 h 319"/>
                <a:gd name="T44" fmla="*/ 28 w 426"/>
                <a:gd name="T45" fmla="*/ 27 h 319"/>
                <a:gd name="T46" fmla="*/ 33 w 426"/>
                <a:gd name="T47" fmla="*/ 25 h 319"/>
                <a:gd name="T48" fmla="*/ 393 w 426"/>
                <a:gd name="T49" fmla="*/ 25 h 319"/>
                <a:gd name="T50" fmla="*/ 398 w 426"/>
                <a:gd name="T51" fmla="*/ 27 h 319"/>
                <a:gd name="T52" fmla="*/ 399 w 426"/>
                <a:gd name="T53" fmla="*/ 32 h 319"/>
                <a:gd name="T54" fmla="*/ 399 w 426"/>
                <a:gd name="T55" fmla="*/ 206 h 319"/>
                <a:gd name="T56" fmla="*/ 411 w 426"/>
                <a:gd name="T57" fmla="*/ 211 h 319"/>
                <a:gd name="T58" fmla="*/ 407 w 426"/>
                <a:gd name="T59" fmla="*/ 230 h 319"/>
                <a:gd name="T60" fmla="*/ 425 w 426"/>
                <a:gd name="T61" fmla="*/ 225 h 319"/>
                <a:gd name="T62" fmla="*/ 426 w 426"/>
                <a:gd name="T63" fmla="*/ 227 h 319"/>
                <a:gd name="T64" fmla="*/ 426 w 426"/>
                <a:gd name="T65" fmla="*/ 32 h 319"/>
                <a:gd name="T66" fmla="*/ 424 w 426"/>
                <a:gd name="T67" fmla="*/ 19 h 319"/>
                <a:gd name="T68" fmla="*/ 416 w 426"/>
                <a:gd name="T69" fmla="*/ 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6" h="319">
                  <a:moveTo>
                    <a:pt x="416" y="8"/>
                  </a:moveTo>
                  <a:lnTo>
                    <a:pt x="416" y="8"/>
                  </a:lnTo>
                  <a:cubicBezTo>
                    <a:pt x="413" y="5"/>
                    <a:pt x="410" y="3"/>
                    <a:pt x="406" y="2"/>
                  </a:cubicBezTo>
                  <a:cubicBezTo>
                    <a:pt x="402" y="0"/>
                    <a:pt x="397" y="0"/>
                    <a:pt x="393" y="0"/>
                  </a:cubicBezTo>
                  <a:lnTo>
                    <a:pt x="33" y="0"/>
                  </a:lnTo>
                  <a:cubicBezTo>
                    <a:pt x="28" y="0"/>
                    <a:pt x="24" y="0"/>
                    <a:pt x="20" y="2"/>
                  </a:cubicBezTo>
                  <a:cubicBezTo>
                    <a:pt x="16" y="3"/>
                    <a:pt x="12" y="5"/>
                    <a:pt x="9" y="8"/>
                  </a:cubicBezTo>
                  <a:cubicBezTo>
                    <a:pt x="6" y="11"/>
                    <a:pt x="4" y="15"/>
                    <a:pt x="2" y="19"/>
                  </a:cubicBezTo>
                  <a:cubicBezTo>
                    <a:pt x="0" y="23"/>
                    <a:pt x="0" y="27"/>
                    <a:pt x="0" y="32"/>
                  </a:cubicBezTo>
                  <a:lnTo>
                    <a:pt x="0" y="285"/>
                  </a:lnTo>
                  <a:cubicBezTo>
                    <a:pt x="0" y="290"/>
                    <a:pt x="0" y="294"/>
                    <a:pt x="2" y="298"/>
                  </a:cubicBezTo>
                  <a:cubicBezTo>
                    <a:pt x="4" y="302"/>
                    <a:pt x="6" y="306"/>
                    <a:pt x="9" y="309"/>
                  </a:cubicBezTo>
                  <a:cubicBezTo>
                    <a:pt x="12" y="312"/>
                    <a:pt x="16" y="314"/>
                    <a:pt x="20" y="316"/>
                  </a:cubicBezTo>
                  <a:cubicBezTo>
                    <a:pt x="24" y="318"/>
                    <a:pt x="28" y="319"/>
                    <a:pt x="33" y="319"/>
                  </a:cubicBezTo>
                  <a:lnTo>
                    <a:pt x="193" y="319"/>
                  </a:lnTo>
                  <a:lnTo>
                    <a:pt x="196" y="317"/>
                  </a:lnTo>
                  <a:lnTo>
                    <a:pt x="180" y="307"/>
                  </a:lnTo>
                  <a:lnTo>
                    <a:pt x="186" y="292"/>
                  </a:lnTo>
                  <a:lnTo>
                    <a:pt x="33" y="292"/>
                  </a:lnTo>
                  <a:cubicBezTo>
                    <a:pt x="31" y="292"/>
                    <a:pt x="29" y="291"/>
                    <a:pt x="28" y="290"/>
                  </a:cubicBezTo>
                  <a:cubicBezTo>
                    <a:pt x="27" y="289"/>
                    <a:pt x="26" y="287"/>
                    <a:pt x="26" y="285"/>
                  </a:cubicBezTo>
                  <a:lnTo>
                    <a:pt x="26" y="32"/>
                  </a:lnTo>
                  <a:cubicBezTo>
                    <a:pt x="26" y="30"/>
                    <a:pt x="27" y="28"/>
                    <a:pt x="28" y="27"/>
                  </a:cubicBezTo>
                  <a:cubicBezTo>
                    <a:pt x="29" y="26"/>
                    <a:pt x="31" y="25"/>
                    <a:pt x="33" y="25"/>
                  </a:cubicBezTo>
                  <a:lnTo>
                    <a:pt x="393" y="25"/>
                  </a:lnTo>
                  <a:cubicBezTo>
                    <a:pt x="395" y="25"/>
                    <a:pt x="396" y="26"/>
                    <a:pt x="398" y="27"/>
                  </a:cubicBezTo>
                  <a:cubicBezTo>
                    <a:pt x="399" y="28"/>
                    <a:pt x="399" y="30"/>
                    <a:pt x="399" y="32"/>
                  </a:cubicBezTo>
                  <a:lnTo>
                    <a:pt x="399" y="206"/>
                  </a:lnTo>
                  <a:lnTo>
                    <a:pt x="411" y="211"/>
                  </a:lnTo>
                  <a:lnTo>
                    <a:pt x="407" y="230"/>
                  </a:lnTo>
                  <a:lnTo>
                    <a:pt x="425" y="225"/>
                  </a:lnTo>
                  <a:lnTo>
                    <a:pt x="426" y="227"/>
                  </a:lnTo>
                  <a:lnTo>
                    <a:pt x="426" y="32"/>
                  </a:lnTo>
                  <a:cubicBezTo>
                    <a:pt x="426" y="27"/>
                    <a:pt x="425" y="23"/>
                    <a:pt x="424" y="19"/>
                  </a:cubicBezTo>
                  <a:cubicBezTo>
                    <a:pt x="422" y="15"/>
                    <a:pt x="419" y="11"/>
                    <a:pt x="416" y="8"/>
                  </a:cubicBez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2" name="Freeform 14">
              <a:extLst>
                <a:ext uri="{FF2B5EF4-FFF2-40B4-BE49-F238E27FC236}">
                  <a16:creationId xmlns:a16="http://schemas.microsoft.com/office/drawing/2014/main" id="{30E57CD9-5BC7-464F-B29E-10855B5560AA}"/>
                </a:ext>
              </a:extLst>
            </p:cNvPr>
            <p:cNvSpPr>
              <a:spLocks/>
            </p:cNvSpPr>
            <p:nvPr/>
          </p:nvSpPr>
          <p:spPr bwMode="auto">
            <a:xfrm>
              <a:off x="1533" y="2585"/>
              <a:ext cx="73" cy="38"/>
            </a:xfrm>
            <a:custGeom>
              <a:avLst/>
              <a:gdLst>
                <a:gd name="T0" fmla="*/ 0 w 49"/>
                <a:gd name="T1" fmla="*/ 0 h 26"/>
                <a:gd name="T2" fmla="*/ 0 w 49"/>
                <a:gd name="T3" fmla="*/ 0 h 26"/>
                <a:gd name="T4" fmla="*/ 0 w 49"/>
                <a:gd name="T5" fmla="*/ 26 h 26"/>
                <a:gd name="T6" fmla="*/ 27 w 49"/>
                <a:gd name="T7" fmla="*/ 26 h 26"/>
                <a:gd name="T8" fmla="*/ 38 w 49"/>
                <a:gd name="T9" fmla="*/ 26 h 26"/>
                <a:gd name="T10" fmla="*/ 49 w 49"/>
                <a:gd name="T11" fmla="*/ 0 h 26"/>
                <a:gd name="T12" fmla="*/ 27 w 49"/>
                <a:gd name="T13" fmla="*/ 0 h 26"/>
                <a:gd name="T14" fmla="*/ 0 w 49"/>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6">
                  <a:moveTo>
                    <a:pt x="0" y="0"/>
                  </a:moveTo>
                  <a:lnTo>
                    <a:pt x="0" y="0"/>
                  </a:lnTo>
                  <a:lnTo>
                    <a:pt x="0" y="26"/>
                  </a:lnTo>
                  <a:lnTo>
                    <a:pt x="27" y="26"/>
                  </a:lnTo>
                  <a:lnTo>
                    <a:pt x="38" y="26"/>
                  </a:lnTo>
                  <a:lnTo>
                    <a:pt x="49" y="0"/>
                  </a:lnTo>
                  <a:lnTo>
                    <a:pt x="27" y="0"/>
                  </a:lnTo>
                  <a:lnTo>
                    <a:pt x="0" y="0"/>
                  </a:ln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3" name="Freeform 15">
              <a:extLst>
                <a:ext uri="{FF2B5EF4-FFF2-40B4-BE49-F238E27FC236}">
                  <a16:creationId xmlns:a16="http://schemas.microsoft.com/office/drawing/2014/main" id="{621A59A3-5D0F-4FA0-B01F-EF15D282FE84}"/>
                </a:ext>
              </a:extLst>
            </p:cNvPr>
            <p:cNvSpPr>
              <a:spLocks/>
            </p:cNvSpPr>
            <p:nvPr/>
          </p:nvSpPr>
          <p:spPr bwMode="auto">
            <a:xfrm>
              <a:off x="1927" y="2667"/>
              <a:ext cx="3" cy="6"/>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solidFill>
              <a:srgbClr val="C1C1C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4" name="Freeform 16">
              <a:extLst>
                <a:ext uri="{FF2B5EF4-FFF2-40B4-BE49-F238E27FC236}">
                  <a16:creationId xmlns:a16="http://schemas.microsoft.com/office/drawing/2014/main" id="{5E1756DF-95A7-462F-B897-F04ABB87BCDD}"/>
                </a:ext>
              </a:extLst>
            </p:cNvPr>
            <p:cNvSpPr>
              <a:spLocks noEditPoints="1"/>
            </p:cNvSpPr>
            <p:nvPr/>
          </p:nvSpPr>
          <p:spPr bwMode="auto">
            <a:xfrm>
              <a:off x="1614" y="2543"/>
              <a:ext cx="316" cy="317"/>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tx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5" name="Freeform 17">
              <a:extLst>
                <a:ext uri="{FF2B5EF4-FFF2-40B4-BE49-F238E27FC236}">
                  <a16:creationId xmlns:a16="http://schemas.microsoft.com/office/drawing/2014/main" id="{EDB27DE5-9079-42B5-9A46-56DA2B837A40}"/>
                </a:ext>
              </a:extLst>
            </p:cNvPr>
            <p:cNvSpPr>
              <a:spLocks/>
            </p:cNvSpPr>
            <p:nvPr/>
          </p:nvSpPr>
          <p:spPr bwMode="auto">
            <a:xfrm>
              <a:off x="1753" y="2681"/>
              <a:ext cx="38" cy="39"/>
            </a:xfrm>
            <a:custGeom>
              <a:avLst/>
              <a:gdLst>
                <a:gd name="T0" fmla="*/ 21 w 25"/>
                <a:gd name="T1" fmla="*/ 4 h 26"/>
                <a:gd name="T2" fmla="*/ 21 w 25"/>
                <a:gd name="T3" fmla="*/ 4 h 26"/>
                <a:gd name="T4" fmla="*/ 17 w 25"/>
                <a:gd name="T5" fmla="*/ 1 h 26"/>
                <a:gd name="T6" fmla="*/ 12 w 25"/>
                <a:gd name="T7" fmla="*/ 0 h 26"/>
                <a:gd name="T8" fmla="*/ 8 w 25"/>
                <a:gd name="T9" fmla="*/ 1 h 26"/>
                <a:gd name="T10" fmla="*/ 3 w 25"/>
                <a:gd name="T11" fmla="*/ 4 h 26"/>
                <a:gd name="T12" fmla="*/ 1 w 25"/>
                <a:gd name="T13" fmla="*/ 8 h 26"/>
                <a:gd name="T14" fmla="*/ 0 w 25"/>
                <a:gd name="T15" fmla="*/ 13 h 26"/>
                <a:gd name="T16" fmla="*/ 0 w 25"/>
                <a:gd name="T17" fmla="*/ 15 h 26"/>
                <a:gd name="T18" fmla="*/ 1 w 25"/>
                <a:gd name="T19" fmla="*/ 18 h 26"/>
                <a:gd name="T20" fmla="*/ 3 w 25"/>
                <a:gd name="T21" fmla="*/ 22 h 26"/>
                <a:gd name="T22" fmla="*/ 8 w 25"/>
                <a:gd name="T23" fmla="*/ 25 h 26"/>
                <a:gd name="T24" fmla="*/ 12 w 25"/>
                <a:gd name="T25" fmla="*/ 26 h 26"/>
                <a:gd name="T26" fmla="*/ 17 w 25"/>
                <a:gd name="T27" fmla="*/ 25 h 26"/>
                <a:gd name="T28" fmla="*/ 21 w 25"/>
                <a:gd name="T29" fmla="*/ 22 h 26"/>
                <a:gd name="T30" fmla="*/ 24 w 25"/>
                <a:gd name="T31" fmla="*/ 18 h 26"/>
                <a:gd name="T32" fmla="*/ 25 w 25"/>
                <a:gd name="T33" fmla="*/ 15 h 26"/>
                <a:gd name="T34" fmla="*/ 25 w 25"/>
                <a:gd name="T35" fmla="*/ 13 h 26"/>
                <a:gd name="T36" fmla="*/ 24 w 25"/>
                <a:gd name="T37" fmla="*/ 8 h 26"/>
                <a:gd name="T38" fmla="*/ 21 w 25"/>
                <a:gd name="T3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6">
                  <a:moveTo>
                    <a:pt x="21" y="4"/>
                  </a:moveTo>
                  <a:lnTo>
                    <a:pt x="21" y="4"/>
                  </a:lnTo>
                  <a:cubicBezTo>
                    <a:pt x="20" y="3"/>
                    <a:pt x="19" y="2"/>
                    <a:pt x="17" y="1"/>
                  </a:cubicBezTo>
                  <a:cubicBezTo>
                    <a:pt x="16" y="1"/>
                    <a:pt x="14" y="0"/>
                    <a:pt x="12" y="0"/>
                  </a:cubicBezTo>
                  <a:cubicBezTo>
                    <a:pt x="11" y="0"/>
                    <a:pt x="9" y="1"/>
                    <a:pt x="8" y="1"/>
                  </a:cubicBezTo>
                  <a:cubicBezTo>
                    <a:pt x="6" y="2"/>
                    <a:pt x="5" y="3"/>
                    <a:pt x="3" y="4"/>
                  </a:cubicBezTo>
                  <a:cubicBezTo>
                    <a:pt x="2" y="5"/>
                    <a:pt x="1" y="7"/>
                    <a:pt x="1" y="8"/>
                  </a:cubicBezTo>
                  <a:cubicBezTo>
                    <a:pt x="0" y="10"/>
                    <a:pt x="0" y="11"/>
                    <a:pt x="0" y="13"/>
                  </a:cubicBezTo>
                  <a:cubicBezTo>
                    <a:pt x="0" y="14"/>
                    <a:pt x="0" y="14"/>
                    <a:pt x="0" y="15"/>
                  </a:cubicBezTo>
                  <a:cubicBezTo>
                    <a:pt x="0" y="16"/>
                    <a:pt x="0" y="17"/>
                    <a:pt x="1" y="18"/>
                  </a:cubicBezTo>
                  <a:cubicBezTo>
                    <a:pt x="1" y="20"/>
                    <a:pt x="2" y="21"/>
                    <a:pt x="3" y="22"/>
                  </a:cubicBezTo>
                  <a:cubicBezTo>
                    <a:pt x="5" y="23"/>
                    <a:pt x="6" y="24"/>
                    <a:pt x="8" y="25"/>
                  </a:cubicBezTo>
                  <a:cubicBezTo>
                    <a:pt x="9" y="26"/>
                    <a:pt x="11" y="26"/>
                    <a:pt x="12" y="26"/>
                  </a:cubicBezTo>
                  <a:cubicBezTo>
                    <a:pt x="14" y="26"/>
                    <a:pt x="16" y="26"/>
                    <a:pt x="17" y="25"/>
                  </a:cubicBezTo>
                  <a:cubicBezTo>
                    <a:pt x="19" y="24"/>
                    <a:pt x="20" y="23"/>
                    <a:pt x="21" y="22"/>
                  </a:cubicBezTo>
                  <a:cubicBezTo>
                    <a:pt x="23" y="21"/>
                    <a:pt x="24" y="20"/>
                    <a:pt x="24" y="18"/>
                  </a:cubicBezTo>
                  <a:cubicBezTo>
                    <a:pt x="25" y="17"/>
                    <a:pt x="25" y="16"/>
                    <a:pt x="25" y="15"/>
                  </a:cubicBezTo>
                  <a:cubicBezTo>
                    <a:pt x="25" y="14"/>
                    <a:pt x="25" y="14"/>
                    <a:pt x="25" y="13"/>
                  </a:cubicBezTo>
                  <a:cubicBezTo>
                    <a:pt x="25" y="11"/>
                    <a:pt x="25" y="10"/>
                    <a:pt x="24" y="8"/>
                  </a:cubicBezTo>
                  <a:cubicBezTo>
                    <a:pt x="24" y="7"/>
                    <a:pt x="23" y="5"/>
                    <a:pt x="21" y="4"/>
                  </a:cubicBezTo>
                  <a:close/>
                </a:path>
              </a:pathLst>
            </a:custGeom>
            <a:solidFill>
              <a:srgbClr val="0078D4"/>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26" name="Group 25">
            <a:extLst>
              <a:ext uri="{FF2B5EF4-FFF2-40B4-BE49-F238E27FC236}">
                <a16:creationId xmlns:a16="http://schemas.microsoft.com/office/drawing/2014/main" id="{2EE889BD-F530-4881-8050-B1611A26055C}"/>
              </a:ext>
            </a:extLst>
          </p:cNvPr>
          <p:cNvGrpSpPr/>
          <p:nvPr/>
        </p:nvGrpSpPr>
        <p:grpSpPr>
          <a:xfrm>
            <a:off x="2561731" y="4829061"/>
            <a:ext cx="1349411" cy="589642"/>
            <a:chOff x="1671603" y="4900917"/>
            <a:chExt cx="1323259" cy="578215"/>
          </a:xfrm>
        </p:grpSpPr>
        <p:grpSp>
          <p:nvGrpSpPr>
            <p:cNvPr id="27" name="Group 26">
              <a:extLst>
                <a:ext uri="{FF2B5EF4-FFF2-40B4-BE49-F238E27FC236}">
                  <a16:creationId xmlns:a16="http://schemas.microsoft.com/office/drawing/2014/main" id="{4F509B40-7AC1-459F-8721-026834B9E3BE}"/>
                </a:ext>
              </a:extLst>
            </p:cNvPr>
            <p:cNvGrpSpPr/>
            <p:nvPr/>
          </p:nvGrpSpPr>
          <p:grpSpPr>
            <a:xfrm>
              <a:off x="1671603" y="4900917"/>
              <a:ext cx="627183" cy="578215"/>
              <a:chOff x="2501959" y="5037105"/>
              <a:chExt cx="627183" cy="578215"/>
            </a:xfrm>
          </p:grpSpPr>
          <p:sp>
            <p:nvSpPr>
              <p:cNvPr id="34" name="Freeform 5">
                <a:extLst>
                  <a:ext uri="{FF2B5EF4-FFF2-40B4-BE49-F238E27FC236}">
                    <a16:creationId xmlns:a16="http://schemas.microsoft.com/office/drawing/2014/main" id="{106C5096-2551-4FF8-B4B8-589FE87B17E7}"/>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5" name="Picture 34">
                <a:extLst>
                  <a:ext uri="{FF2B5EF4-FFF2-40B4-BE49-F238E27FC236}">
                    <a16:creationId xmlns:a16="http://schemas.microsoft.com/office/drawing/2014/main" id="{4C4B7162-7B50-4C28-8A1F-6412FC862E3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29" name="Group 28">
              <a:extLst>
                <a:ext uri="{FF2B5EF4-FFF2-40B4-BE49-F238E27FC236}">
                  <a16:creationId xmlns:a16="http://schemas.microsoft.com/office/drawing/2014/main" id="{65AB3586-9AE9-461F-8289-D8A2B226EC08}"/>
                </a:ext>
              </a:extLst>
            </p:cNvPr>
            <p:cNvGrpSpPr/>
            <p:nvPr/>
          </p:nvGrpSpPr>
          <p:grpSpPr>
            <a:xfrm>
              <a:off x="2367679" y="4900917"/>
              <a:ext cx="627183" cy="578215"/>
              <a:chOff x="2501959" y="5037105"/>
              <a:chExt cx="627183" cy="578215"/>
            </a:xfrm>
          </p:grpSpPr>
          <p:sp>
            <p:nvSpPr>
              <p:cNvPr id="30" name="Freeform 5">
                <a:extLst>
                  <a:ext uri="{FF2B5EF4-FFF2-40B4-BE49-F238E27FC236}">
                    <a16:creationId xmlns:a16="http://schemas.microsoft.com/office/drawing/2014/main" id="{0580E11C-FEE3-4436-B666-F05B6F08398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1" name="Picture 30">
                <a:extLst>
                  <a:ext uri="{FF2B5EF4-FFF2-40B4-BE49-F238E27FC236}">
                    <a16:creationId xmlns:a16="http://schemas.microsoft.com/office/drawing/2014/main" id="{72A11EB0-80BF-46A5-8543-9D494ACF037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51" name="Text Placeholder 4">
            <a:extLst>
              <a:ext uri="{FF2B5EF4-FFF2-40B4-BE49-F238E27FC236}">
                <a16:creationId xmlns:a16="http://schemas.microsoft.com/office/drawing/2014/main" id="{CA1426B1-F541-43D0-B30C-00CB61A270EE}"/>
              </a:ext>
            </a:extLst>
          </p:cNvPr>
          <p:cNvSpPr txBox="1">
            <a:spLocks/>
          </p:cNvSpPr>
          <p:nvPr/>
        </p:nvSpPr>
        <p:spPr>
          <a:xfrm>
            <a:off x="7176588" y="1148668"/>
            <a:ext cx="4395781" cy="524772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18" eaLnBrk="0" fontAlgn="base" hangingPunct="0">
              <a:spcBef>
                <a:spcPct val="0"/>
              </a:spcBef>
              <a:spcAft>
                <a:spcPct val="0"/>
              </a:spcAft>
              <a:buSzTx/>
              <a:buNone/>
            </a:pPr>
            <a:r>
              <a:rPr lang="en-US" altLang="en-US" sz="2000" dirty="0">
                <a:solidFill>
                  <a:schemeClr val="tx2"/>
                </a:solidFill>
                <a:latin typeface="Segoe UI"/>
              </a:rPr>
              <a:t>Deploy and configure </a:t>
            </a:r>
            <a:r>
              <a:rPr lang="en-US" altLang="en-US" sz="2000" dirty="0">
                <a:gradFill>
                  <a:gsLst>
                    <a:gs pos="2917">
                      <a:srgbClr val="1A1A1A"/>
                    </a:gs>
                    <a:gs pos="30000">
                      <a:srgbClr val="1A1A1A"/>
                    </a:gs>
                  </a:gsLst>
                  <a:lin ang="5400000" scaled="0"/>
                </a:gradFill>
                <a:latin typeface="Segoe UI"/>
              </a:rPr>
              <a:t>the Azure Migrate appliance in the source environment (vCenter and server creds)</a:t>
            </a:r>
          </a:p>
          <a:p>
            <a:pPr marL="0" indent="0" defTabSz="932418" eaLnBrk="0" fontAlgn="base" hangingPunct="0">
              <a:spcBef>
                <a:spcPct val="0"/>
              </a:spcBef>
              <a:spcAft>
                <a:spcPct val="0"/>
              </a:spcAft>
              <a:buSzTx/>
              <a:buNone/>
            </a:pPr>
            <a:endParaRPr lang="en-US" altLang="en-US" sz="2000" dirty="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2000" dirty="0">
                <a:solidFill>
                  <a:schemeClr val="tx2"/>
                </a:solidFill>
                <a:latin typeface="Segoe UI"/>
              </a:rPr>
              <a:t>Appliance discovers servers and server configurations, applications and roles, and collects performance data </a:t>
            </a:r>
            <a:r>
              <a:rPr lang="en-US" altLang="en-US" sz="2000" dirty="0">
                <a:gradFill>
                  <a:gsLst>
                    <a:gs pos="2917">
                      <a:srgbClr val="1A1A1A"/>
                    </a:gs>
                    <a:gs pos="30000">
                      <a:srgbClr val="1A1A1A"/>
                    </a:gs>
                  </a:gsLst>
                  <a:lin ang="5400000" scaled="0"/>
                </a:gradFill>
                <a:latin typeface="Segoe UI"/>
              </a:rPr>
              <a:t>for Windows and Linux servers</a:t>
            </a:r>
          </a:p>
          <a:p>
            <a:pPr marL="0" indent="0" defTabSz="914191" fontAlgn="base">
              <a:spcBef>
                <a:spcPct val="0"/>
              </a:spcBef>
              <a:spcAft>
                <a:spcPct val="0"/>
              </a:spcAft>
              <a:buSzTx/>
              <a:buNone/>
            </a:pPr>
            <a:endParaRPr lang="en-US" altLang="en-US" sz="2000" dirty="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2000" dirty="0">
                <a:solidFill>
                  <a:schemeClr val="tx2"/>
                </a:solidFill>
                <a:latin typeface="Segoe UI"/>
              </a:rPr>
              <a:t>Enable dependency analysis </a:t>
            </a:r>
            <a:r>
              <a:rPr lang="en-US" altLang="en-US" sz="2000" dirty="0">
                <a:gradFill>
                  <a:gsLst>
                    <a:gs pos="2917">
                      <a:srgbClr val="1A1A1A"/>
                    </a:gs>
                    <a:gs pos="30000">
                      <a:srgbClr val="1A1A1A"/>
                    </a:gs>
                  </a:gsLst>
                  <a:lin ang="5400000" scaled="0"/>
                </a:gradFill>
                <a:latin typeface="Segoe UI"/>
              </a:rPr>
              <a:t>for eligible servers from Azure Portal </a:t>
            </a:r>
          </a:p>
          <a:p>
            <a:pPr marL="457112" indent="-457112" defTabSz="914191" fontAlgn="base">
              <a:spcBef>
                <a:spcPct val="0"/>
              </a:spcBef>
              <a:spcAft>
                <a:spcPct val="0"/>
              </a:spcAft>
              <a:buSzTx/>
              <a:buFont typeface="+mj-lt"/>
              <a:buAutoNum type="arabicPeriod"/>
            </a:pPr>
            <a:endParaRPr lang="en-US" altLang="en-US" sz="2000" dirty="0">
              <a:solidFill>
                <a:schemeClr val="tx2"/>
              </a:solidFill>
              <a:latin typeface="Segoe UI"/>
            </a:endParaRPr>
          </a:p>
          <a:p>
            <a:pPr marL="0" indent="0" defTabSz="914191" fontAlgn="base">
              <a:spcBef>
                <a:spcPct val="0"/>
              </a:spcBef>
              <a:spcAft>
                <a:spcPct val="0"/>
              </a:spcAft>
              <a:buSzTx/>
              <a:buNone/>
            </a:pPr>
            <a:r>
              <a:rPr lang="en-US" altLang="en-US" sz="2000" dirty="0">
                <a:solidFill>
                  <a:schemeClr val="tx2"/>
                </a:solidFill>
                <a:latin typeface="Segoe UI"/>
              </a:rPr>
              <a:t>View </a:t>
            </a:r>
            <a:r>
              <a:rPr lang="en-US" altLang="en-US" sz="2000" dirty="0">
                <a:gradFill>
                  <a:gsLst>
                    <a:gs pos="2917">
                      <a:srgbClr val="1A1A1A"/>
                    </a:gs>
                    <a:gs pos="30000">
                      <a:srgbClr val="1A1A1A"/>
                    </a:gs>
                  </a:gsLst>
                  <a:lin ang="5400000" scaled="0"/>
                </a:gradFill>
                <a:latin typeface="Segoe UI"/>
              </a:rPr>
              <a:t>application inventory, roles on servers, and dependencies across servers</a:t>
            </a:r>
          </a:p>
        </p:txBody>
      </p:sp>
      <p:sp>
        <p:nvSpPr>
          <p:cNvPr id="3" name="Title 1">
            <a:extLst>
              <a:ext uri="{FF2B5EF4-FFF2-40B4-BE49-F238E27FC236}">
                <a16:creationId xmlns:a16="http://schemas.microsoft.com/office/drawing/2014/main" id="{6E9B4347-37B4-42CB-9150-2F561058EBCA}"/>
              </a:ext>
            </a:extLst>
          </p:cNvPr>
          <p:cNvSpPr txBox="1">
            <a:spLocks/>
          </p:cNvSpPr>
          <p:nvPr/>
        </p:nvSpPr>
        <p:spPr>
          <a:xfrm>
            <a:off x="601652" y="407063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i="1" spc="-51">
              <a:solidFill>
                <a:prstClr val="black"/>
              </a:solidFill>
              <a:latin typeface="Segoe UI"/>
            </a:endParaRPr>
          </a:p>
        </p:txBody>
      </p:sp>
      <p:cxnSp>
        <p:nvCxnSpPr>
          <p:cNvPr id="36" name="Straight Connector 35">
            <a:extLst>
              <a:ext uri="{FF2B5EF4-FFF2-40B4-BE49-F238E27FC236}">
                <a16:creationId xmlns:a16="http://schemas.microsoft.com/office/drawing/2014/main" id="{529EAAEE-CD07-41B7-A147-1BDB464F829E}"/>
              </a:ext>
            </a:extLst>
          </p:cNvPr>
          <p:cNvCxnSpPr>
            <a:cxnSpLocks/>
          </p:cNvCxnSpPr>
          <p:nvPr/>
        </p:nvCxnSpPr>
        <p:spPr>
          <a:xfrm>
            <a:off x="7176588" y="2565103"/>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37" name="Straight Connector 36">
            <a:extLst>
              <a:ext uri="{FF2B5EF4-FFF2-40B4-BE49-F238E27FC236}">
                <a16:creationId xmlns:a16="http://schemas.microsoft.com/office/drawing/2014/main" id="{3EA52B32-733B-E643-A63C-3CABCBA364F2}"/>
              </a:ext>
            </a:extLst>
          </p:cNvPr>
          <p:cNvCxnSpPr>
            <a:cxnSpLocks/>
          </p:cNvCxnSpPr>
          <p:nvPr/>
        </p:nvCxnSpPr>
        <p:spPr>
          <a:xfrm>
            <a:off x="7176588" y="4108876"/>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33" name="Straight Connector 32">
            <a:extLst>
              <a:ext uri="{FF2B5EF4-FFF2-40B4-BE49-F238E27FC236}">
                <a16:creationId xmlns:a16="http://schemas.microsoft.com/office/drawing/2014/main" id="{4857CD28-3FF1-3D44-95AD-84CD1A8D5F87}"/>
              </a:ext>
            </a:extLst>
          </p:cNvPr>
          <p:cNvCxnSpPr>
            <a:cxnSpLocks/>
          </p:cNvCxnSpPr>
          <p:nvPr/>
        </p:nvCxnSpPr>
        <p:spPr>
          <a:xfrm>
            <a:off x="7176588" y="5011700"/>
            <a:ext cx="4684153" cy="0"/>
          </a:xfrm>
          <a:prstGeom prst="line">
            <a:avLst/>
          </a:prstGeom>
          <a:noFill/>
          <a:ln w="12700" cap="flat" cmpd="sng" algn="ctr">
            <a:solidFill>
              <a:schemeClr val="bg1">
                <a:lumMod val="75000"/>
              </a:schemeClr>
            </a:solidFill>
            <a:prstDash val="solid"/>
            <a:headEnd type="none"/>
            <a:tailEnd type="none"/>
          </a:ln>
          <a:effectLst/>
        </p:spPr>
      </p:cxnSp>
      <p:grpSp>
        <p:nvGrpSpPr>
          <p:cNvPr id="2" name="Graphic 37">
            <a:extLst>
              <a:ext uri="{FF2B5EF4-FFF2-40B4-BE49-F238E27FC236}">
                <a16:creationId xmlns:a16="http://schemas.microsoft.com/office/drawing/2014/main" id="{0F39F789-093E-9E46-8534-A5C4C8A1F698}"/>
              </a:ext>
            </a:extLst>
          </p:cNvPr>
          <p:cNvGrpSpPr/>
          <p:nvPr/>
        </p:nvGrpSpPr>
        <p:grpSpPr>
          <a:xfrm>
            <a:off x="3924955" y="2795581"/>
            <a:ext cx="940615" cy="863331"/>
            <a:chOff x="1726867" y="2839112"/>
            <a:chExt cx="940615" cy="863331"/>
          </a:xfrm>
        </p:grpSpPr>
        <p:sp>
          <p:nvSpPr>
            <p:cNvPr id="4" name="Freeform 3">
              <a:extLst>
                <a:ext uri="{FF2B5EF4-FFF2-40B4-BE49-F238E27FC236}">
                  <a16:creationId xmlns:a16="http://schemas.microsoft.com/office/drawing/2014/main" id="{F0BC73F8-FDFB-3345-8412-BCBEE0AA494D}"/>
                </a:ext>
              </a:extLst>
            </p:cNvPr>
            <p:cNvSpPr/>
            <p:nvPr/>
          </p:nvSpPr>
          <p:spPr>
            <a:xfrm>
              <a:off x="2093988" y="3233414"/>
              <a:ext cx="376866" cy="56417"/>
            </a:xfrm>
            <a:custGeom>
              <a:avLst/>
              <a:gdLst>
                <a:gd name="connsiteX0" fmla="*/ 376867 w 376866"/>
                <a:gd name="connsiteY0" fmla="*/ 0 h 56417"/>
                <a:gd name="connsiteX1" fmla="*/ 376867 w 376866"/>
                <a:gd name="connsiteY1" fmla="*/ 56418 h 56417"/>
                <a:gd name="connsiteX2" fmla="*/ 0 w 376866"/>
                <a:gd name="connsiteY2" fmla="*/ 56418 h 56417"/>
                <a:gd name="connsiteX3" fmla="*/ 0 w 376866"/>
                <a:gd name="connsiteY3" fmla="*/ 0 h 56417"/>
                <a:gd name="connsiteX4" fmla="*/ 376867 w 376866"/>
                <a:gd name="connsiteY4" fmla="*/ 0 h 56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866" h="56417">
                  <a:moveTo>
                    <a:pt x="376867" y="0"/>
                  </a:moveTo>
                  <a:lnTo>
                    <a:pt x="376867" y="56418"/>
                  </a:lnTo>
                  <a:lnTo>
                    <a:pt x="0" y="56418"/>
                  </a:lnTo>
                  <a:lnTo>
                    <a:pt x="0" y="0"/>
                  </a:lnTo>
                  <a:lnTo>
                    <a:pt x="376867" y="0"/>
                  </a:lnTo>
                  <a:close/>
                </a:path>
              </a:pathLst>
            </a:custGeom>
            <a:solidFill>
              <a:srgbClr val="A0A1A2"/>
            </a:solidFill>
            <a:ln w="18669"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BEAE53AE-F7A3-CD47-A873-971D3D9DE492}"/>
                </a:ext>
              </a:extLst>
            </p:cNvPr>
            <p:cNvSpPr/>
            <p:nvPr/>
          </p:nvSpPr>
          <p:spPr>
            <a:xfrm>
              <a:off x="2066165" y="2950326"/>
              <a:ext cx="320448" cy="301599"/>
            </a:xfrm>
            <a:custGeom>
              <a:avLst/>
              <a:gdLst>
                <a:gd name="connsiteX0" fmla="*/ 282749 w 320448"/>
                <a:gd name="connsiteY0" fmla="*/ 0 h 301599"/>
                <a:gd name="connsiteX1" fmla="*/ 320449 w 320448"/>
                <a:gd name="connsiteY1" fmla="*/ 0 h 301599"/>
                <a:gd name="connsiteX2" fmla="*/ 320449 w 320448"/>
                <a:gd name="connsiteY2" fmla="*/ 37700 h 301599"/>
                <a:gd name="connsiteX3" fmla="*/ 37700 w 320448"/>
                <a:gd name="connsiteY3" fmla="*/ 301599 h 301599"/>
                <a:gd name="connsiteX4" fmla="*/ 0 w 320448"/>
                <a:gd name="connsiteY4" fmla="*/ 301599 h 301599"/>
                <a:gd name="connsiteX5" fmla="*/ 0 w 320448"/>
                <a:gd name="connsiteY5" fmla="*/ 263899 h 301599"/>
                <a:gd name="connsiteX6" fmla="*/ 282749 w 320448"/>
                <a:gd name="connsiteY6" fmla="*/ 0 h 301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448" h="301599">
                  <a:moveTo>
                    <a:pt x="282749" y="0"/>
                  </a:moveTo>
                  <a:lnTo>
                    <a:pt x="320449" y="0"/>
                  </a:lnTo>
                  <a:lnTo>
                    <a:pt x="320449" y="37700"/>
                  </a:lnTo>
                  <a:lnTo>
                    <a:pt x="37700" y="301599"/>
                  </a:lnTo>
                  <a:lnTo>
                    <a:pt x="0" y="301599"/>
                  </a:lnTo>
                  <a:lnTo>
                    <a:pt x="0" y="263899"/>
                  </a:lnTo>
                  <a:lnTo>
                    <a:pt x="282749" y="0"/>
                  </a:lnTo>
                  <a:close/>
                </a:path>
              </a:pathLst>
            </a:custGeom>
            <a:solidFill>
              <a:srgbClr val="A0A1A2"/>
            </a:solidFill>
            <a:ln w="18669"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D4AE967D-6C48-4944-937C-44498E0131C0}"/>
                </a:ext>
              </a:extLst>
            </p:cNvPr>
            <p:cNvSpPr/>
            <p:nvPr/>
          </p:nvSpPr>
          <p:spPr>
            <a:xfrm>
              <a:off x="2066165" y="3270775"/>
              <a:ext cx="320448" cy="320448"/>
            </a:xfrm>
            <a:custGeom>
              <a:avLst/>
              <a:gdLst>
                <a:gd name="connsiteX0" fmla="*/ 282749 w 320448"/>
                <a:gd name="connsiteY0" fmla="*/ 320449 h 320448"/>
                <a:gd name="connsiteX1" fmla="*/ 320449 w 320448"/>
                <a:gd name="connsiteY1" fmla="*/ 320449 h 320448"/>
                <a:gd name="connsiteX2" fmla="*/ 320449 w 320448"/>
                <a:gd name="connsiteY2" fmla="*/ 282749 h 320448"/>
                <a:gd name="connsiteX3" fmla="*/ 37700 w 320448"/>
                <a:gd name="connsiteY3" fmla="*/ 0 h 320448"/>
                <a:gd name="connsiteX4" fmla="*/ 0 w 320448"/>
                <a:gd name="connsiteY4" fmla="*/ 0 h 320448"/>
                <a:gd name="connsiteX5" fmla="*/ 0 w 320448"/>
                <a:gd name="connsiteY5" fmla="*/ 37700 h 320448"/>
                <a:gd name="connsiteX6" fmla="*/ 282749 w 320448"/>
                <a:gd name="connsiteY6" fmla="*/ 320449 h 320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448" h="320448">
                  <a:moveTo>
                    <a:pt x="282749" y="320449"/>
                  </a:moveTo>
                  <a:lnTo>
                    <a:pt x="320449" y="320449"/>
                  </a:lnTo>
                  <a:lnTo>
                    <a:pt x="320449" y="282749"/>
                  </a:lnTo>
                  <a:lnTo>
                    <a:pt x="37700" y="0"/>
                  </a:lnTo>
                  <a:lnTo>
                    <a:pt x="0" y="0"/>
                  </a:lnTo>
                  <a:lnTo>
                    <a:pt x="0" y="37700"/>
                  </a:lnTo>
                  <a:lnTo>
                    <a:pt x="282749" y="320449"/>
                  </a:lnTo>
                  <a:close/>
                </a:path>
              </a:pathLst>
            </a:custGeom>
            <a:solidFill>
              <a:srgbClr val="A0A1A2"/>
            </a:solidFill>
            <a:ln w="18669"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6EA17B13-2EC4-6C45-B968-AF26F6BAD1A2}"/>
                </a:ext>
              </a:extLst>
            </p:cNvPr>
            <p:cNvSpPr/>
            <p:nvPr/>
          </p:nvSpPr>
          <p:spPr>
            <a:xfrm>
              <a:off x="1726867" y="3082558"/>
              <a:ext cx="113099" cy="358148"/>
            </a:xfrm>
            <a:custGeom>
              <a:avLst/>
              <a:gdLst>
                <a:gd name="connsiteX0" fmla="*/ 36795 w 113099"/>
                <a:gd name="connsiteY0" fmla="*/ 0 h 358148"/>
                <a:gd name="connsiteX1" fmla="*/ 113100 w 113099"/>
                <a:gd name="connsiteY1" fmla="*/ 0 h 358148"/>
                <a:gd name="connsiteX2" fmla="*/ 113100 w 113099"/>
                <a:gd name="connsiteY2" fmla="*/ 358149 h 358148"/>
                <a:gd name="connsiteX3" fmla="*/ 38190 w 113099"/>
                <a:gd name="connsiteY3" fmla="*/ 358149 h 358148"/>
                <a:gd name="connsiteX4" fmla="*/ 0 w 113099"/>
                <a:gd name="connsiteY4" fmla="*/ 319959 h 358148"/>
                <a:gd name="connsiteX5" fmla="*/ 0 w 113099"/>
                <a:gd name="connsiteY5" fmla="*/ 36795 h 358148"/>
                <a:gd name="connsiteX6" fmla="*/ 36795 w 113099"/>
                <a:gd name="connsiteY6" fmla="*/ 0 h 35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9" h="358148">
                  <a:moveTo>
                    <a:pt x="36795" y="0"/>
                  </a:moveTo>
                  <a:lnTo>
                    <a:pt x="113100" y="0"/>
                  </a:lnTo>
                  <a:lnTo>
                    <a:pt x="113100" y="358149"/>
                  </a:lnTo>
                  <a:lnTo>
                    <a:pt x="38190" y="358149"/>
                  </a:lnTo>
                  <a:cubicBezTo>
                    <a:pt x="17097" y="358149"/>
                    <a:pt x="0" y="341052"/>
                    <a:pt x="0" y="319959"/>
                  </a:cubicBezTo>
                  <a:lnTo>
                    <a:pt x="0" y="36795"/>
                  </a:lnTo>
                  <a:cubicBezTo>
                    <a:pt x="0" y="16475"/>
                    <a:pt x="16475" y="0"/>
                    <a:pt x="36795" y="0"/>
                  </a:cubicBezTo>
                  <a:close/>
                </a:path>
              </a:pathLst>
            </a:custGeom>
            <a:solidFill>
              <a:srgbClr val="3999C6"/>
            </a:solidFill>
            <a:ln w="18669"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E2D90295-2588-5A4D-A208-1527A0D2D6FD}"/>
                </a:ext>
              </a:extLst>
            </p:cNvPr>
            <p:cNvSpPr/>
            <p:nvPr/>
          </p:nvSpPr>
          <p:spPr>
            <a:xfrm>
              <a:off x="1726867" y="3082558"/>
              <a:ext cx="113099" cy="358148"/>
            </a:xfrm>
            <a:custGeom>
              <a:avLst/>
              <a:gdLst>
                <a:gd name="connsiteX0" fmla="*/ 36795 w 113099"/>
                <a:gd name="connsiteY0" fmla="*/ 0 h 358148"/>
                <a:gd name="connsiteX1" fmla="*/ 113100 w 113099"/>
                <a:gd name="connsiteY1" fmla="*/ 0 h 358148"/>
                <a:gd name="connsiteX2" fmla="*/ 113100 w 113099"/>
                <a:gd name="connsiteY2" fmla="*/ 358149 h 358148"/>
                <a:gd name="connsiteX3" fmla="*/ 38190 w 113099"/>
                <a:gd name="connsiteY3" fmla="*/ 358149 h 358148"/>
                <a:gd name="connsiteX4" fmla="*/ 0 w 113099"/>
                <a:gd name="connsiteY4" fmla="*/ 319959 h 358148"/>
                <a:gd name="connsiteX5" fmla="*/ 0 w 113099"/>
                <a:gd name="connsiteY5" fmla="*/ 36795 h 358148"/>
                <a:gd name="connsiteX6" fmla="*/ 36795 w 113099"/>
                <a:gd name="connsiteY6" fmla="*/ 0 h 35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9" h="358148">
                  <a:moveTo>
                    <a:pt x="36795" y="0"/>
                  </a:moveTo>
                  <a:lnTo>
                    <a:pt x="113100" y="0"/>
                  </a:lnTo>
                  <a:lnTo>
                    <a:pt x="113100" y="358149"/>
                  </a:lnTo>
                  <a:lnTo>
                    <a:pt x="38190" y="358149"/>
                  </a:lnTo>
                  <a:cubicBezTo>
                    <a:pt x="17097" y="358149"/>
                    <a:pt x="0" y="341052"/>
                    <a:pt x="0" y="319959"/>
                  </a:cubicBezTo>
                  <a:lnTo>
                    <a:pt x="0" y="36795"/>
                  </a:lnTo>
                  <a:cubicBezTo>
                    <a:pt x="0" y="16475"/>
                    <a:pt x="16475" y="0"/>
                    <a:pt x="36795" y="0"/>
                  </a:cubicBezTo>
                  <a:close/>
                </a:path>
              </a:pathLst>
            </a:custGeom>
            <a:solidFill>
              <a:srgbClr val="A0A1A2"/>
            </a:solidFill>
            <a:ln w="18669"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F3DBC8D8-396A-3241-932E-1D20D9291135}"/>
                </a:ext>
              </a:extLst>
            </p:cNvPr>
            <p:cNvSpPr/>
            <p:nvPr/>
          </p:nvSpPr>
          <p:spPr>
            <a:xfrm>
              <a:off x="1858816" y="3026009"/>
              <a:ext cx="245049" cy="471248"/>
            </a:xfrm>
            <a:custGeom>
              <a:avLst/>
              <a:gdLst>
                <a:gd name="connsiteX0" fmla="*/ 0 w 245049"/>
                <a:gd name="connsiteY0" fmla="*/ 433549 h 471248"/>
                <a:gd name="connsiteX1" fmla="*/ 0 w 245049"/>
                <a:gd name="connsiteY1" fmla="*/ 37700 h 471248"/>
                <a:gd name="connsiteX2" fmla="*/ 37700 w 245049"/>
                <a:gd name="connsiteY2" fmla="*/ 0 h 471248"/>
                <a:gd name="connsiteX3" fmla="*/ 207349 w 245049"/>
                <a:gd name="connsiteY3" fmla="*/ 0 h 471248"/>
                <a:gd name="connsiteX4" fmla="*/ 245049 w 245049"/>
                <a:gd name="connsiteY4" fmla="*/ 37700 h 471248"/>
                <a:gd name="connsiteX5" fmla="*/ 245049 w 245049"/>
                <a:gd name="connsiteY5" fmla="*/ 433549 h 471248"/>
                <a:gd name="connsiteX6" fmla="*/ 207349 w 245049"/>
                <a:gd name="connsiteY6" fmla="*/ 471248 h 471248"/>
                <a:gd name="connsiteX7" fmla="*/ 37700 w 245049"/>
                <a:gd name="connsiteY7" fmla="*/ 471248 h 471248"/>
                <a:gd name="connsiteX8" fmla="*/ 0 w 245049"/>
                <a:gd name="connsiteY8" fmla="*/ 433549 h 47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049" h="471248">
                  <a:moveTo>
                    <a:pt x="0" y="433549"/>
                  </a:moveTo>
                  <a:lnTo>
                    <a:pt x="0" y="37700"/>
                  </a:lnTo>
                  <a:cubicBezTo>
                    <a:pt x="0" y="16871"/>
                    <a:pt x="16871" y="0"/>
                    <a:pt x="37700" y="0"/>
                  </a:cubicBezTo>
                  <a:lnTo>
                    <a:pt x="207349" y="0"/>
                  </a:lnTo>
                  <a:cubicBezTo>
                    <a:pt x="228179" y="0"/>
                    <a:pt x="245049" y="16871"/>
                    <a:pt x="245049" y="37700"/>
                  </a:cubicBezTo>
                  <a:lnTo>
                    <a:pt x="245049" y="433549"/>
                  </a:lnTo>
                  <a:cubicBezTo>
                    <a:pt x="245049" y="454378"/>
                    <a:pt x="228179" y="471248"/>
                    <a:pt x="207349" y="471248"/>
                  </a:cubicBezTo>
                  <a:lnTo>
                    <a:pt x="37700" y="471248"/>
                  </a:lnTo>
                  <a:cubicBezTo>
                    <a:pt x="16871" y="471248"/>
                    <a:pt x="0" y="454378"/>
                    <a:pt x="0" y="433549"/>
                  </a:cubicBezTo>
                  <a:close/>
                </a:path>
              </a:pathLst>
            </a:custGeom>
            <a:solidFill>
              <a:srgbClr val="7A7A7A"/>
            </a:solidFill>
            <a:ln w="18669"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07BADF69-78CA-3B40-A098-6F41454678E6}"/>
                </a:ext>
              </a:extLst>
            </p:cNvPr>
            <p:cNvSpPr/>
            <p:nvPr/>
          </p:nvSpPr>
          <p:spPr>
            <a:xfrm>
              <a:off x="1896516" y="3063426"/>
              <a:ext cx="160224" cy="320448"/>
            </a:xfrm>
            <a:custGeom>
              <a:avLst/>
              <a:gdLst>
                <a:gd name="connsiteX0" fmla="*/ 0 w 160224"/>
                <a:gd name="connsiteY0" fmla="*/ 320449 h 320448"/>
                <a:gd name="connsiteX1" fmla="*/ 0 w 160224"/>
                <a:gd name="connsiteY1" fmla="*/ 21074 h 320448"/>
                <a:gd name="connsiteX2" fmla="*/ 21093 w 160224"/>
                <a:gd name="connsiteY2" fmla="*/ 0 h 320448"/>
                <a:gd name="connsiteX3" fmla="*/ 160224 w 160224"/>
                <a:gd name="connsiteY3" fmla="*/ 0 h 320448"/>
                <a:gd name="connsiteX4" fmla="*/ 0 w 160224"/>
                <a:gd name="connsiteY4" fmla="*/ 320449 h 32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224" h="320448">
                  <a:moveTo>
                    <a:pt x="0" y="320449"/>
                  </a:moveTo>
                  <a:lnTo>
                    <a:pt x="0" y="21074"/>
                  </a:lnTo>
                  <a:cubicBezTo>
                    <a:pt x="0" y="9444"/>
                    <a:pt x="9444" y="0"/>
                    <a:pt x="21093" y="0"/>
                  </a:cubicBezTo>
                  <a:lnTo>
                    <a:pt x="160224" y="0"/>
                  </a:lnTo>
                  <a:lnTo>
                    <a:pt x="0" y="320449"/>
                  </a:lnTo>
                  <a:close/>
                </a:path>
              </a:pathLst>
            </a:custGeom>
            <a:solidFill>
              <a:srgbClr val="FFFFFF">
                <a:alpha val="15000"/>
              </a:srgbClr>
            </a:solidFill>
            <a:ln w="18669"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60E486E7-3FCE-084C-AA69-27EB69ECEBFE}"/>
                </a:ext>
              </a:extLst>
            </p:cNvPr>
            <p:cNvSpPr/>
            <p:nvPr/>
          </p:nvSpPr>
          <p:spPr>
            <a:xfrm>
              <a:off x="2256550" y="2839126"/>
              <a:ext cx="241283" cy="241269"/>
            </a:xfrm>
            <a:custGeom>
              <a:avLst/>
              <a:gdLst>
                <a:gd name="connsiteX0" fmla="*/ 35344 w 241283"/>
                <a:gd name="connsiteY0" fmla="*/ 35330 h 241269"/>
                <a:gd name="connsiteX1" fmla="*/ 205954 w 241283"/>
                <a:gd name="connsiteY1" fmla="*/ 35330 h 241269"/>
                <a:gd name="connsiteX2" fmla="*/ 205954 w 241283"/>
                <a:gd name="connsiteY2" fmla="*/ 205940 h 241269"/>
                <a:gd name="connsiteX3" fmla="*/ 35344 w 241283"/>
                <a:gd name="connsiteY3" fmla="*/ 205940 h 241269"/>
                <a:gd name="connsiteX4" fmla="*/ 35344 w 241283"/>
                <a:gd name="connsiteY4" fmla="*/ 35330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30"/>
                  </a:moveTo>
                  <a:cubicBezTo>
                    <a:pt x="82450" y="-11777"/>
                    <a:pt x="158848" y="-11777"/>
                    <a:pt x="205954" y="35330"/>
                  </a:cubicBezTo>
                  <a:cubicBezTo>
                    <a:pt x="253060" y="82436"/>
                    <a:pt x="253060" y="158834"/>
                    <a:pt x="205954" y="205940"/>
                  </a:cubicBezTo>
                  <a:cubicBezTo>
                    <a:pt x="158848" y="253046"/>
                    <a:pt x="82450" y="253046"/>
                    <a:pt x="35344" y="205940"/>
                  </a:cubicBezTo>
                  <a:cubicBezTo>
                    <a:pt x="-11781" y="158815"/>
                    <a:pt x="-11781" y="82436"/>
                    <a:pt x="35344" y="35330"/>
                  </a:cubicBezTo>
                  <a:close/>
                </a:path>
              </a:pathLst>
            </a:custGeom>
            <a:solidFill>
              <a:schemeClr val="accent5"/>
            </a:solidFill>
            <a:ln w="18669"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2E6BC147-291C-A942-A972-65E89F6CB403}"/>
                </a:ext>
              </a:extLst>
            </p:cNvPr>
            <p:cNvSpPr/>
            <p:nvPr/>
          </p:nvSpPr>
          <p:spPr>
            <a:xfrm>
              <a:off x="2256550" y="2839112"/>
              <a:ext cx="173739" cy="229007"/>
            </a:xfrm>
            <a:custGeom>
              <a:avLst/>
              <a:gdLst>
                <a:gd name="connsiteX0" fmla="*/ 12327 w 173739"/>
                <a:gd name="connsiteY0" fmla="*/ 67595 h 229007"/>
                <a:gd name="connsiteX1" fmla="*/ 173740 w 173739"/>
                <a:gd name="connsiteY1" fmla="*/ 12327 h 229007"/>
                <a:gd name="connsiteX2" fmla="*/ 67595 w 173739"/>
                <a:gd name="connsiteY2" fmla="*/ 229007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40" y="12327"/>
                  </a:cubicBezTo>
                  <a:lnTo>
                    <a:pt x="67595" y="229007"/>
                  </a:lnTo>
                  <a:cubicBezTo>
                    <a:pt x="7766" y="199696"/>
                    <a:pt x="-16984" y="127425"/>
                    <a:pt x="12327" y="67595"/>
                  </a:cubicBezTo>
                  <a:close/>
                </a:path>
              </a:pathLst>
            </a:custGeom>
            <a:solidFill>
              <a:schemeClr val="tx2">
                <a:alpha val="20000"/>
              </a:schemeClr>
            </a:solidFill>
            <a:ln w="18669"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D14FA3BD-90D9-734F-887F-977079BAC5A7}"/>
                </a:ext>
              </a:extLst>
            </p:cNvPr>
            <p:cNvSpPr/>
            <p:nvPr/>
          </p:nvSpPr>
          <p:spPr>
            <a:xfrm>
              <a:off x="2426199" y="3140725"/>
              <a:ext cx="241283" cy="241269"/>
            </a:xfrm>
            <a:custGeom>
              <a:avLst/>
              <a:gdLst>
                <a:gd name="connsiteX0" fmla="*/ 35344 w 241283"/>
                <a:gd name="connsiteY0" fmla="*/ 35330 h 241269"/>
                <a:gd name="connsiteX1" fmla="*/ 205954 w 241283"/>
                <a:gd name="connsiteY1" fmla="*/ 35330 h 241269"/>
                <a:gd name="connsiteX2" fmla="*/ 205954 w 241283"/>
                <a:gd name="connsiteY2" fmla="*/ 205940 h 241269"/>
                <a:gd name="connsiteX3" fmla="*/ 35344 w 241283"/>
                <a:gd name="connsiteY3" fmla="*/ 205940 h 241269"/>
                <a:gd name="connsiteX4" fmla="*/ 35344 w 241283"/>
                <a:gd name="connsiteY4" fmla="*/ 35330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30"/>
                  </a:moveTo>
                  <a:cubicBezTo>
                    <a:pt x="82450" y="-11777"/>
                    <a:pt x="158848" y="-11777"/>
                    <a:pt x="205954" y="35330"/>
                  </a:cubicBezTo>
                  <a:cubicBezTo>
                    <a:pt x="253061" y="82436"/>
                    <a:pt x="253061" y="158834"/>
                    <a:pt x="205954" y="205940"/>
                  </a:cubicBezTo>
                  <a:cubicBezTo>
                    <a:pt x="158848" y="253046"/>
                    <a:pt x="82450" y="253046"/>
                    <a:pt x="35344" y="205940"/>
                  </a:cubicBezTo>
                  <a:cubicBezTo>
                    <a:pt x="-11781" y="158815"/>
                    <a:pt x="-11781" y="82436"/>
                    <a:pt x="35344" y="35330"/>
                  </a:cubicBezTo>
                  <a:close/>
                </a:path>
              </a:pathLst>
            </a:custGeom>
            <a:solidFill>
              <a:schemeClr val="accent5"/>
            </a:solidFill>
            <a:ln w="18669"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915C36B7-01AE-F64C-9889-EE11ACF7FF23}"/>
                </a:ext>
              </a:extLst>
            </p:cNvPr>
            <p:cNvSpPr/>
            <p:nvPr/>
          </p:nvSpPr>
          <p:spPr>
            <a:xfrm>
              <a:off x="2426200" y="3140711"/>
              <a:ext cx="173739" cy="229007"/>
            </a:xfrm>
            <a:custGeom>
              <a:avLst/>
              <a:gdLst>
                <a:gd name="connsiteX0" fmla="*/ 12327 w 173739"/>
                <a:gd name="connsiteY0" fmla="*/ 67595 h 229007"/>
                <a:gd name="connsiteX1" fmla="*/ 173739 w 173739"/>
                <a:gd name="connsiteY1" fmla="*/ 12327 h 229007"/>
                <a:gd name="connsiteX2" fmla="*/ 67595 w 173739"/>
                <a:gd name="connsiteY2" fmla="*/ 229008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39" y="12327"/>
                  </a:cubicBezTo>
                  <a:lnTo>
                    <a:pt x="67595" y="229008"/>
                  </a:lnTo>
                  <a:cubicBezTo>
                    <a:pt x="7766" y="199696"/>
                    <a:pt x="-16984" y="127425"/>
                    <a:pt x="12327" y="67595"/>
                  </a:cubicBezTo>
                  <a:close/>
                </a:path>
              </a:pathLst>
            </a:custGeom>
            <a:solidFill>
              <a:srgbClr val="FFFFFF">
                <a:alpha val="20000"/>
              </a:srgbClr>
            </a:solidFill>
            <a:ln w="18669"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F41F0136-78CA-9046-ACB3-F27D09F6124E}"/>
                </a:ext>
              </a:extLst>
            </p:cNvPr>
            <p:cNvSpPr/>
            <p:nvPr/>
          </p:nvSpPr>
          <p:spPr>
            <a:xfrm>
              <a:off x="2256550" y="3461174"/>
              <a:ext cx="241283" cy="241269"/>
            </a:xfrm>
            <a:custGeom>
              <a:avLst/>
              <a:gdLst>
                <a:gd name="connsiteX0" fmla="*/ 35344 w 241283"/>
                <a:gd name="connsiteY0" fmla="*/ 35329 h 241269"/>
                <a:gd name="connsiteX1" fmla="*/ 205954 w 241283"/>
                <a:gd name="connsiteY1" fmla="*/ 35329 h 241269"/>
                <a:gd name="connsiteX2" fmla="*/ 205954 w 241283"/>
                <a:gd name="connsiteY2" fmla="*/ 205940 h 241269"/>
                <a:gd name="connsiteX3" fmla="*/ 35344 w 241283"/>
                <a:gd name="connsiteY3" fmla="*/ 205940 h 241269"/>
                <a:gd name="connsiteX4" fmla="*/ 35344 w 241283"/>
                <a:gd name="connsiteY4" fmla="*/ 35329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29"/>
                  </a:moveTo>
                  <a:cubicBezTo>
                    <a:pt x="82450" y="-11776"/>
                    <a:pt x="158848" y="-11776"/>
                    <a:pt x="205954" y="35329"/>
                  </a:cubicBezTo>
                  <a:cubicBezTo>
                    <a:pt x="253060" y="82435"/>
                    <a:pt x="253060" y="158834"/>
                    <a:pt x="205954" y="205940"/>
                  </a:cubicBezTo>
                  <a:cubicBezTo>
                    <a:pt x="158848" y="253046"/>
                    <a:pt x="82450" y="253046"/>
                    <a:pt x="35344" y="205940"/>
                  </a:cubicBezTo>
                  <a:cubicBezTo>
                    <a:pt x="-11781" y="158815"/>
                    <a:pt x="-11781" y="82435"/>
                    <a:pt x="35344" y="35329"/>
                  </a:cubicBezTo>
                  <a:close/>
                </a:path>
              </a:pathLst>
            </a:custGeom>
            <a:solidFill>
              <a:schemeClr val="accent5"/>
            </a:solidFill>
            <a:ln w="18669"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A167391F-FC34-704E-AE1D-6345210F99B0}"/>
                </a:ext>
              </a:extLst>
            </p:cNvPr>
            <p:cNvSpPr/>
            <p:nvPr/>
          </p:nvSpPr>
          <p:spPr>
            <a:xfrm>
              <a:off x="2256550" y="3461160"/>
              <a:ext cx="173739" cy="229007"/>
            </a:xfrm>
            <a:custGeom>
              <a:avLst/>
              <a:gdLst>
                <a:gd name="connsiteX0" fmla="*/ 12327 w 173739"/>
                <a:gd name="connsiteY0" fmla="*/ 67595 h 229007"/>
                <a:gd name="connsiteX1" fmla="*/ 173740 w 173739"/>
                <a:gd name="connsiteY1" fmla="*/ 12327 h 229007"/>
                <a:gd name="connsiteX2" fmla="*/ 67595 w 173739"/>
                <a:gd name="connsiteY2" fmla="*/ 229007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40" y="12327"/>
                  </a:cubicBezTo>
                  <a:lnTo>
                    <a:pt x="67595" y="229007"/>
                  </a:lnTo>
                  <a:cubicBezTo>
                    <a:pt x="7766" y="199696"/>
                    <a:pt x="-16984" y="127425"/>
                    <a:pt x="12327" y="67595"/>
                  </a:cubicBezTo>
                  <a:close/>
                </a:path>
              </a:pathLst>
            </a:custGeom>
            <a:solidFill>
              <a:srgbClr val="FFFFFF">
                <a:alpha val="20000"/>
              </a:srgbClr>
            </a:solidFill>
            <a:ln w="18669" cap="flat">
              <a:noFill/>
              <a:prstDash val="solid"/>
              <a:miter/>
            </a:ln>
          </p:spPr>
          <p:txBody>
            <a:bodyPr rtlCol="0" anchor="ctr"/>
            <a:lstStyle/>
            <a:p>
              <a:endParaRPr lang="en-US"/>
            </a:p>
          </p:txBody>
        </p:sp>
      </p:grpSp>
      <p:grpSp>
        <p:nvGrpSpPr>
          <p:cNvPr id="46" name="Group 45">
            <a:extLst>
              <a:ext uri="{FF2B5EF4-FFF2-40B4-BE49-F238E27FC236}">
                <a16:creationId xmlns:a16="http://schemas.microsoft.com/office/drawing/2014/main" id="{4D0E76EE-DCB7-8540-BF4F-D1C1D7E7A9ED}"/>
              </a:ext>
            </a:extLst>
          </p:cNvPr>
          <p:cNvGrpSpPr/>
          <p:nvPr/>
        </p:nvGrpSpPr>
        <p:grpSpPr>
          <a:xfrm>
            <a:off x="1164137" y="2807132"/>
            <a:ext cx="1235009" cy="851554"/>
            <a:chOff x="788200" y="3909788"/>
            <a:chExt cx="1075411" cy="741509"/>
          </a:xfrm>
        </p:grpSpPr>
        <p:pic>
          <p:nvPicPr>
            <p:cNvPr id="57" name="Graphic 56">
              <a:extLst>
                <a:ext uri="{FF2B5EF4-FFF2-40B4-BE49-F238E27FC236}">
                  <a16:creationId xmlns:a16="http://schemas.microsoft.com/office/drawing/2014/main" id="{2B89FE4A-1F89-064F-BA31-0570B117B667}"/>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2102" y="3909788"/>
              <a:ext cx="741509" cy="741509"/>
            </a:xfrm>
            <a:prstGeom prst="rect">
              <a:avLst/>
            </a:prstGeom>
          </p:spPr>
        </p:pic>
        <p:pic>
          <p:nvPicPr>
            <p:cNvPr id="42" name="Picture 8">
              <a:extLst>
                <a:ext uri="{FF2B5EF4-FFF2-40B4-BE49-F238E27FC236}">
                  <a16:creationId xmlns:a16="http://schemas.microsoft.com/office/drawing/2014/main" id="{0CB7C1F6-FD83-0A46-825B-68FB9B0D080B}"/>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88200" y="4164235"/>
              <a:ext cx="532872" cy="483749"/>
            </a:xfrm>
            <a:prstGeom prst="rect">
              <a:avLst/>
            </a:prstGeom>
            <a:noFill/>
            <a:extLst>
              <a:ext uri="{909E8E84-426E-40DD-AFC4-6F175D3DCCD1}">
                <a14:hiddenFill xmlns:a14="http://schemas.microsoft.com/office/drawing/2010/main">
                  <a:solidFill>
                    <a:srgbClr val="FFFFFF"/>
                  </a:solidFill>
                </a14:hiddenFill>
              </a:ext>
            </a:extLst>
          </p:spPr>
        </p:pic>
      </p:grpSp>
      <p:pic>
        <p:nvPicPr>
          <p:cNvPr id="58" name="Picture 4" descr="Image result for vmware icon transparent">
            <a:extLst>
              <a:ext uri="{FF2B5EF4-FFF2-40B4-BE49-F238E27FC236}">
                <a16:creationId xmlns:a16="http://schemas.microsoft.com/office/drawing/2014/main" id="{DC89C028-972E-A549-B6D3-46EB1813A8A4}"/>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2464592" y="5763927"/>
            <a:ext cx="1560987" cy="254474"/>
          </a:xfrm>
          <a:prstGeom prst="rect">
            <a:avLst/>
          </a:prstGeom>
          <a:noFill/>
          <a:extLst>
            <a:ext uri="{909E8E84-426E-40DD-AFC4-6F175D3DCCD1}">
              <a14:hiddenFill xmlns:a14="http://schemas.microsoft.com/office/drawing/2010/main">
                <a:solidFill>
                  <a:srgbClr val="FFFFFF"/>
                </a:solidFill>
              </a14:hiddenFill>
            </a:ext>
          </a:extLst>
        </p:spPr>
      </p:pic>
      <p:sp>
        <p:nvSpPr>
          <p:cNvPr id="41" name="Text Placeholder 40">
            <a:extLst>
              <a:ext uri="{FF2B5EF4-FFF2-40B4-BE49-F238E27FC236}">
                <a16:creationId xmlns:a16="http://schemas.microsoft.com/office/drawing/2014/main" id="{6E043EB1-2701-504E-906A-0185AE2E30D7}"/>
              </a:ext>
            </a:extLst>
          </p:cNvPr>
          <p:cNvSpPr>
            <a:spLocks noGrp="1"/>
          </p:cNvSpPr>
          <p:nvPr>
            <p:ph type="body" sz="quarter" idx="10"/>
          </p:nvPr>
        </p:nvSpPr>
        <p:spPr>
          <a:xfrm>
            <a:off x="465138" y="898382"/>
            <a:ext cx="11887195" cy="492443"/>
          </a:xfrm>
        </p:spPr>
        <p:txBody>
          <a:bodyPr/>
          <a:lstStyle/>
          <a:p>
            <a:r>
              <a:rPr lang="en-US"/>
              <a:t>Agentless for VMware VMs</a:t>
            </a:r>
          </a:p>
        </p:txBody>
      </p:sp>
      <p:sp>
        <p:nvSpPr>
          <p:cNvPr id="40" name="Title 39">
            <a:extLst>
              <a:ext uri="{FF2B5EF4-FFF2-40B4-BE49-F238E27FC236}">
                <a16:creationId xmlns:a16="http://schemas.microsoft.com/office/drawing/2014/main" id="{20D8C399-52EF-D94A-A762-11E374A64F14}"/>
              </a:ext>
            </a:extLst>
          </p:cNvPr>
          <p:cNvSpPr>
            <a:spLocks noGrp="1"/>
          </p:cNvSpPr>
          <p:nvPr>
            <p:ph type="title"/>
          </p:nvPr>
        </p:nvSpPr>
        <p:spPr>
          <a:xfrm>
            <a:off x="465138" y="441332"/>
            <a:ext cx="11530584" cy="830020"/>
          </a:xfrm>
        </p:spPr>
        <p:txBody>
          <a:bodyPr/>
          <a:lstStyle/>
          <a:p>
            <a:r>
              <a:rPr lang="en-US"/>
              <a:t>Dependency analysis: Process</a:t>
            </a:r>
          </a:p>
        </p:txBody>
      </p:sp>
    </p:spTree>
    <p:extLst>
      <p:ext uri="{BB962C8B-B14F-4D97-AF65-F5344CB8AC3E}">
        <p14:creationId xmlns:p14="http://schemas.microsoft.com/office/powerpoint/2010/main" val="405382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anim calcmode="lin" valueType="num">
                                      <p:cBhvr additive="base">
                                        <p:cTn id="11"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1">
                                            <p:txEl>
                                              <p:pRg st="2" end="2"/>
                                            </p:txEl>
                                          </p:spTgt>
                                        </p:tgtEl>
                                        <p:attrNameLst>
                                          <p:attrName>style.visibility</p:attrName>
                                        </p:attrNameLst>
                                      </p:cBhvr>
                                      <p:to>
                                        <p:strVal val="visible"/>
                                      </p:to>
                                    </p:set>
                                    <p:anim calcmode="lin" valueType="num">
                                      <p:cBhvr additive="base">
                                        <p:cTn id="21" dur="500" fill="hold"/>
                                        <p:tgtEl>
                                          <p:spTgt spid="51">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1">
                                            <p:txEl>
                                              <p:pRg st="4" end="4"/>
                                            </p:txEl>
                                          </p:spTgt>
                                        </p:tgtEl>
                                        <p:attrNameLst>
                                          <p:attrName>style.visibility</p:attrName>
                                        </p:attrNameLst>
                                      </p:cBhvr>
                                      <p:to>
                                        <p:strVal val="visible"/>
                                      </p:to>
                                    </p:set>
                                    <p:anim calcmode="lin" valueType="num">
                                      <p:cBhvr additive="base">
                                        <p:cTn id="27" dur="500" fill="hold"/>
                                        <p:tgtEl>
                                          <p:spTgt spid="51">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1">
                                            <p:txEl>
                                              <p:pRg st="4" end="4"/>
                                            </p:txEl>
                                          </p:spTgt>
                                        </p:tgtEl>
                                        <p:attrNameLst>
                                          <p:attrName>ppt_y</p:attrName>
                                        </p:attrNameLst>
                                      </p:cBhvr>
                                      <p:tavLst>
                                        <p:tav tm="0">
                                          <p:val>
                                            <p:strVal val="1+#ppt_h/2"/>
                                          </p:val>
                                        </p:tav>
                                        <p:tav tm="100000">
                                          <p:val>
                                            <p:strVal val="#ppt_y"/>
                                          </p:val>
                                        </p:tav>
                                      </p:tavLst>
                                    </p:anim>
                                  </p:childTnLst>
                                </p:cTn>
                              </p:par>
                              <p:par>
                                <p:cTn id="29" presetID="26" presetClass="emph" presetSubtype="0" fill="hold" nodeType="withEffect">
                                  <p:stCondLst>
                                    <p:cond delay="0"/>
                                  </p:stCondLst>
                                  <p:childTnLst>
                                    <p:animEffect transition="out" filter="fade">
                                      <p:cBhvr>
                                        <p:cTn id="30" dur="500" tmFilter="0, 0; .2, .5; .8, .5; 1, 0"/>
                                        <p:tgtEl>
                                          <p:spTgt spid="14"/>
                                        </p:tgtEl>
                                      </p:cBhvr>
                                    </p:animEffect>
                                    <p:animScale>
                                      <p:cBhvr>
                                        <p:cTn id="31" dur="250" autoRev="1" fill="hold"/>
                                        <p:tgtEl>
                                          <p:spTgt spid="14"/>
                                        </p:tgtEl>
                                      </p:cBhvr>
                                      <p:by x="105000" y="105000"/>
                                    </p:animScale>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51">
                                            <p:txEl>
                                              <p:pRg st="6" end="6"/>
                                            </p:txEl>
                                          </p:spTgt>
                                        </p:tgtEl>
                                        <p:attrNameLst>
                                          <p:attrName>style.visibility</p:attrName>
                                        </p:attrNameLst>
                                      </p:cBhvr>
                                      <p:to>
                                        <p:strVal val="visible"/>
                                      </p:to>
                                    </p:set>
                                    <p:anim calcmode="lin" valueType="num">
                                      <p:cBhvr additive="base">
                                        <p:cTn id="36" dur="500" fill="hold"/>
                                        <p:tgtEl>
                                          <p:spTgt spid="51">
                                            <p:txEl>
                                              <p:pRg st="6" end="6"/>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51">
                                            <p:txEl>
                                              <p:pRg st="6" end="6"/>
                                            </p:txEl>
                                          </p:spTgt>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46"/>
                                        </p:tgtEl>
                                        <p:attrNameLst>
                                          <p:attrName>style.visibility</p:attrName>
                                        </p:attrNameLst>
                                      </p:cBhvr>
                                      <p:to>
                                        <p:strVal val="visible"/>
                                      </p:to>
                                    </p:set>
                                    <p:anim calcmode="lin" valueType="num">
                                      <p:cBhvr additive="base">
                                        <p:cTn id="40" dur="500" fill="hold"/>
                                        <p:tgtEl>
                                          <p:spTgt spid="46"/>
                                        </p:tgtEl>
                                        <p:attrNameLst>
                                          <p:attrName>ppt_x</p:attrName>
                                        </p:attrNameLst>
                                      </p:cBhvr>
                                      <p:tavLst>
                                        <p:tav tm="0">
                                          <p:val>
                                            <p:strVal val="#ppt_x"/>
                                          </p:val>
                                        </p:tav>
                                        <p:tav tm="100000">
                                          <p:val>
                                            <p:strVal val="#ppt_x"/>
                                          </p:val>
                                        </p:tav>
                                      </p:tavLst>
                                    </p:anim>
                                    <p:anim calcmode="lin" valueType="num">
                                      <p:cBhvr additive="base">
                                        <p:cTn id="41" dur="500" fill="hold"/>
                                        <p:tgtEl>
                                          <p:spTgt spid="46"/>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2"/>
                                        </p:tgtEl>
                                        <p:attrNameLst>
                                          <p:attrName>style.visibility</p:attrName>
                                        </p:attrNameLst>
                                      </p:cBhvr>
                                      <p:to>
                                        <p:strVal val="visible"/>
                                      </p:to>
                                    </p:set>
                                    <p:anim calcmode="lin" valueType="num">
                                      <p:cBhvr additive="base">
                                        <p:cTn id="44" dur="500" fill="hold"/>
                                        <p:tgtEl>
                                          <p:spTgt spid="2"/>
                                        </p:tgtEl>
                                        <p:attrNameLst>
                                          <p:attrName>ppt_x</p:attrName>
                                        </p:attrNameLst>
                                      </p:cBhvr>
                                      <p:tavLst>
                                        <p:tav tm="0">
                                          <p:val>
                                            <p:strVal val="#ppt_x"/>
                                          </p:val>
                                        </p:tav>
                                        <p:tav tm="100000">
                                          <p:val>
                                            <p:strVal val="#ppt_x"/>
                                          </p:val>
                                        </p:tav>
                                      </p:tavLst>
                                    </p:anim>
                                    <p:anim calcmode="lin" valueType="num">
                                      <p:cBhvr additive="base">
                                        <p:cTn id="4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D85EA2A9-C08F-8A41-8C70-4DF9F00F259D}"/>
              </a:ext>
            </a:extLst>
          </p:cNvPr>
          <p:cNvSpPr/>
          <p:nvPr/>
        </p:nvSpPr>
        <p:spPr bwMode="auto">
          <a:xfrm>
            <a:off x="0" y="1"/>
            <a:ext cx="12436475" cy="3959004"/>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riangle 23">
            <a:extLst>
              <a:ext uri="{FF2B5EF4-FFF2-40B4-BE49-F238E27FC236}">
                <a16:creationId xmlns:a16="http://schemas.microsoft.com/office/drawing/2014/main" id="{636246F2-EBE6-5448-B071-DD61AB19589C}"/>
              </a:ext>
            </a:extLst>
          </p:cNvPr>
          <p:cNvSpPr/>
          <p:nvPr/>
        </p:nvSpPr>
        <p:spPr bwMode="auto">
          <a:xfrm>
            <a:off x="1408239" y="3773843"/>
            <a:ext cx="841965" cy="33381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11">
            <a:extLst>
              <a:ext uri="{FF2B5EF4-FFF2-40B4-BE49-F238E27FC236}">
                <a16:creationId xmlns:a16="http://schemas.microsoft.com/office/drawing/2014/main" id="{D911F238-0052-3C4E-8F62-9722F5460D30}"/>
              </a:ext>
            </a:extLst>
          </p:cNvPr>
          <p:cNvSpPr>
            <a:spLocks noGrp="1"/>
          </p:cNvSpPr>
          <p:nvPr>
            <p:ph type="body" sz="quarter" idx="10"/>
          </p:nvPr>
        </p:nvSpPr>
        <p:spPr>
          <a:xfrm>
            <a:off x="465138" y="898382"/>
            <a:ext cx="11887195" cy="492443"/>
          </a:xfrm>
        </p:spPr>
        <p:txBody>
          <a:bodyPr/>
          <a:lstStyle/>
          <a:p>
            <a:r>
              <a:rPr lang="en-US"/>
              <a:t>For VMware VMs</a:t>
            </a:r>
          </a:p>
        </p:txBody>
      </p:sp>
      <p:sp>
        <p:nvSpPr>
          <p:cNvPr id="10" name="Title 9">
            <a:extLst>
              <a:ext uri="{FF2B5EF4-FFF2-40B4-BE49-F238E27FC236}">
                <a16:creationId xmlns:a16="http://schemas.microsoft.com/office/drawing/2014/main" id="{A1A65F6F-9626-C741-82B1-B68DA1C2AB4C}"/>
              </a:ext>
            </a:extLst>
          </p:cNvPr>
          <p:cNvSpPr>
            <a:spLocks noGrp="1"/>
          </p:cNvSpPr>
          <p:nvPr>
            <p:ph type="title"/>
          </p:nvPr>
        </p:nvSpPr>
        <p:spPr>
          <a:xfrm>
            <a:off x="465138" y="441332"/>
            <a:ext cx="11530584" cy="830020"/>
          </a:xfrm>
        </p:spPr>
        <p:txBody>
          <a:bodyPr/>
          <a:lstStyle/>
          <a:p>
            <a:r>
              <a:rPr lang="en-US"/>
              <a:t>Dependency analysis: Architecture</a:t>
            </a:r>
          </a:p>
        </p:txBody>
      </p:sp>
      <p:grpSp>
        <p:nvGrpSpPr>
          <p:cNvPr id="74" name="Group 14">
            <a:extLst>
              <a:ext uri="{FF2B5EF4-FFF2-40B4-BE49-F238E27FC236}">
                <a16:creationId xmlns:a16="http://schemas.microsoft.com/office/drawing/2014/main" id="{9EEF0949-1DBB-D94B-A856-05305A0E9461}"/>
              </a:ext>
            </a:extLst>
          </p:cNvPr>
          <p:cNvGrpSpPr/>
          <p:nvPr/>
        </p:nvGrpSpPr>
        <p:grpSpPr>
          <a:xfrm>
            <a:off x="9341364" y="2036421"/>
            <a:ext cx="1266170" cy="1008968"/>
            <a:chOff x="6820486" y="2149436"/>
            <a:chExt cx="1228086" cy="1076484"/>
          </a:xfrm>
        </p:grpSpPr>
        <p:sp>
          <p:nvSpPr>
            <p:cNvPr id="77" name="Freeform 119">
              <a:extLst>
                <a:ext uri="{FF2B5EF4-FFF2-40B4-BE49-F238E27FC236}">
                  <a16:creationId xmlns:a16="http://schemas.microsoft.com/office/drawing/2014/main" id="{265025C2-2AA5-1E49-97EF-92C69727B6B3}"/>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pic>
          <p:nvPicPr>
            <p:cNvPr id="76" name="Graphic 6">
              <a:extLst>
                <a:ext uri="{FF2B5EF4-FFF2-40B4-BE49-F238E27FC236}">
                  <a16:creationId xmlns:a16="http://schemas.microsoft.com/office/drawing/2014/main" id="{3B2FF15F-5E23-D942-AE4C-A5237A3B1291}"/>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159863" y="2337211"/>
              <a:ext cx="888709" cy="888709"/>
            </a:xfrm>
            <a:prstGeom prst="rect">
              <a:avLst/>
            </a:prstGeom>
          </p:spPr>
        </p:pic>
      </p:grpSp>
      <p:grpSp>
        <p:nvGrpSpPr>
          <p:cNvPr id="23" name="Group 22">
            <a:extLst>
              <a:ext uri="{FF2B5EF4-FFF2-40B4-BE49-F238E27FC236}">
                <a16:creationId xmlns:a16="http://schemas.microsoft.com/office/drawing/2014/main" id="{4C79FF1C-F05C-B747-A077-4DC825720691}"/>
              </a:ext>
            </a:extLst>
          </p:cNvPr>
          <p:cNvGrpSpPr/>
          <p:nvPr/>
        </p:nvGrpSpPr>
        <p:grpSpPr>
          <a:xfrm>
            <a:off x="619747" y="4715915"/>
            <a:ext cx="2475854" cy="1322993"/>
            <a:chOff x="735163" y="4350220"/>
            <a:chExt cx="2257441" cy="1206282"/>
          </a:xfrm>
        </p:grpSpPr>
        <p:pic>
          <p:nvPicPr>
            <p:cNvPr id="84" name="Picture 83">
              <a:extLst>
                <a:ext uri="{FF2B5EF4-FFF2-40B4-BE49-F238E27FC236}">
                  <a16:creationId xmlns:a16="http://schemas.microsoft.com/office/drawing/2014/main" id="{19234428-7E53-F747-AC2A-C7BBB233F121}"/>
                </a:ext>
              </a:extLst>
            </p:cNvPr>
            <p:cNvPicPr>
              <a:picLocks noChangeAspect="1"/>
            </p:cNvPicPr>
            <p:nvPr/>
          </p:nvPicPr>
          <p:blipFill>
            <a:blip r:embed="rId5"/>
            <a:stretch>
              <a:fillRect/>
            </a:stretch>
          </p:blipFill>
          <p:spPr>
            <a:xfrm>
              <a:off x="735163" y="4362850"/>
              <a:ext cx="365865" cy="1193652"/>
            </a:xfrm>
            <a:prstGeom prst="rect">
              <a:avLst/>
            </a:prstGeom>
          </p:spPr>
        </p:pic>
        <p:pic>
          <p:nvPicPr>
            <p:cNvPr id="85" name="Picture 84">
              <a:extLst>
                <a:ext uri="{FF2B5EF4-FFF2-40B4-BE49-F238E27FC236}">
                  <a16:creationId xmlns:a16="http://schemas.microsoft.com/office/drawing/2014/main" id="{0F5106D4-E78F-044E-A21A-618863CF701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27647" y="5284771"/>
              <a:ext cx="263850" cy="233202"/>
            </a:xfrm>
            <a:prstGeom prst="rect">
              <a:avLst/>
            </a:prstGeom>
          </p:spPr>
        </p:pic>
        <p:pic>
          <p:nvPicPr>
            <p:cNvPr id="86" name="Picture 85">
              <a:extLst>
                <a:ext uri="{FF2B5EF4-FFF2-40B4-BE49-F238E27FC236}">
                  <a16:creationId xmlns:a16="http://schemas.microsoft.com/office/drawing/2014/main" id="{13D99216-84ED-CC4F-BD94-2B22778574A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3460" y="4989690"/>
              <a:ext cx="263850" cy="233202"/>
            </a:xfrm>
            <a:prstGeom prst="rect">
              <a:avLst/>
            </a:prstGeom>
          </p:spPr>
        </p:pic>
        <p:pic>
          <p:nvPicPr>
            <p:cNvPr id="87" name="Picture 86">
              <a:extLst>
                <a:ext uri="{FF2B5EF4-FFF2-40B4-BE49-F238E27FC236}">
                  <a16:creationId xmlns:a16="http://schemas.microsoft.com/office/drawing/2014/main" id="{C3AA5A79-D0F7-2543-A972-ECDA3E6719B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6626" y="4700848"/>
              <a:ext cx="263850" cy="233202"/>
            </a:xfrm>
            <a:prstGeom prst="rect">
              <a:avLst/>
            </a:prstGeom>
          </p:spPr>
        </p:pic>
        <p:pic>
          <p:nvPicPr>
            <p:cNvPr id="88" name="Picture 87">
              <a:extLst>
                <a:ext uri="{FF2B5EF4-FFF2-40B4-BE49-F238E27FC236}">
                  <a16:creationId xmlns:a16="http://schemas.microsoft.com/office/drawing/2014/main" id="{B7CA4CFD-ED9A-184F-B4A1-52701EF4333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8712" y="4403106"/>
              <a:ext cx="263850" cy="233202"/>
            </a:xfrm>
            <a:prstGeom prst="rect">
              <a:avLst/>
            </a:prstGeom>
          </p:spPr>
        </p:pic>
        <p:pic>
          <p:nvPicPr>
            <p:cNvPr id="91" name="Picture 90">
              <a:extLst>
                <a:ext uri="{FF2B5EF4-FFF2-40B4-BE49-F238E27FC236}">
                  <a16:creationId xmlns:a16="http://schemas.microsoft.com/office/drawing/2014/main" id="{E1659344-6E28-964A-AC6F-41DB0DE31D87}"/>
                </a:ext>
              </a:extLst>
            </p:cNvPr>
            <p:cNvPicPr>
              <a:picLocks noChangeAspect="1"/>
            </p:cNvPicPr>
            <p:nvPr/>
          </p:nvPicPr>
          <p:blipFill>
            <a:blip r:embed="rId5"/>
            <a:stretch>
              <a:fillRect/>
            </a:stretch>
          </p:blipFill>
          <p:spPr>
            <a:xfrm>
              <a:off x="1509755" y="4353811"/>
              <a:ext cx="365865" cy="1193652"/>
            </a:xfrm>
            <a:prstGeom prst="rect">
              <a:avLst/>
            </a:prstGeom>
          </p:spPr>
        </p:pic>
        <p:pic>
          <p:nvPicPr>
            <p:cNvPr id="92" name="Picture 91">
              <a:extLst>
                <a:ext uri="{FF2B5EF4-FFF2-40B4-BE49-F238E27FC236}">
                  <a16:creationId xmlns:a16="http://schemas.microsoft.com/office/drawing/2014/main" id="{EC4BC1ED-87FD-0442-BAC2-A71128DFC4A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02240" y="5275733"/>
              <a:ext cx="263850" cy="233202"/>
            </a:xfrm>
            <a:prstGeom prst="rect">
              <a:avLst/>
            </a:prstGeom>
          </p:spPr>
        </p:pic>
        <p:pic>
          <p:nvPicPr>
            <p:cNvPr id="93" name="Picture 92">
              <a:extLst>
                <a:ext uri="{FF2B5EF4-FFF2-40B4-BE49-F238E27FC236}">
                  <a16:creationId xmlns:a16="http://schemas.microsoft.com/office/drawing/2014/main" id="{577385A6-CB97-4C42-B868-E89CB31014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08052" y="4980651"/>
              <a:ext cx="263850" cy="233202"/>
            </a:xfrm>
            <a:prstGeom prst="rect">
              <a:avLst/>
            </a:prstGeom>
          </p:spPr>
        </p:pic>
        <p:pic>
          <p:nvPicPr>
            <p:cNvPr id="94" name="Picture 93">
              <a:extLst>
                <a:ext uri="{FF2B5EF4-FFF2-40B4-BE49-F238E27FC236}">
                  <a16:creationId xmlns:a16="http://schemas.microsoft.com/office/drawing/2014/main" id="{5B3DC6E3-1340-5246-BFAE-9A393D4BA13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11218" y="4691809"/>
              <a:ext cx="263850" cy="233202"/>
            </a:xfrm>
            <a:prstGeom prst="rect">
              <a:avLst/>
            </a:prstGeom>
          </p:spPr>
        </p:pic>
        <p:pic>
          <p:nvPicPr>
            <p:cNvPr id="95" name="Picture 94">
              <a:extLst>
                <a:ext uri="{FF2B5EF4-FFF2-40B4-BE49-F238E27FC236}">
                  <a16:creationId xmlns:a16="http://schemas.microsoft.com/office/drawing/2014/main" id="{31D9C098-A263-3145-BCA0-5B99B2ADBA3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13305" y="4394067"/>
              <a:ext cx="263850" cy="233202"/>
            </a:xfrm>
            <a:prstGeom prst="rect">
              <a:avLst/>
            </a:prstGeom>
          </p:spPr>
        </p:pic>
        <p:pic>
          <p:nvPicPr>
            <p:cNvPr id="96" name="Picture 95">
              <a:extLst>
                <a:ext uri="{FF2B5EF4-FFF2-40B4-BE49-F238E27FC236}">
                  <a16:creationId xmlns:a16="http://schemas.microsoft.com/office/drawing/2014/main" id="{42988A08-C977-544E-94E7-4F632994E53E}"/>
                </a:ext>
              </a:extLst>
            </p:cNvPr>
            <p:cNvPicPr>
              <a:picLocks noChangeAspect="1"/>
            </p:cNvPicPr>
            <p:nvPr/>
          </p:nvPicPr>
          <p:blipFill>
            <a:blip r:embed="rId5"/>
            <a:stretch>
              <a:fillRect/>
            </a:stretch>
          </p:blipFill>
          <p:spPr>
            <a:xfrm>
              <a:off x="2325204" y="4350220"/>
              <a:ext cx="365865" cy="1193652"/>
            </a:xfrm>
            <a:prstGeom prst="rect">
              <a:avLst/>
            </a:prstGeom>
          </p:spPr>
        </p:pic>
        <p:pic>
          <p:nvPicPr>
            <p:cNvPr id="97" name="Picture 96">
              <a:extLst>
                <a:ext uri="{FF2B5EF4-FFF2-40B4-BE49-F238E27FC236}">
                  <a16:creationId xmlns:a16="http://schemas.microsoft.com/office/drawing/2014/main" id="{D0B96162-2356-1A4B-9EA1-17685D1B8BE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17689" y="5272140"/>
              <a:ext cx="263850" cy="233202"/>
            </a:xfrm>
            <a:prstGeom prst="rect">
              <a:avLst/>
            </a:prstGeom>
          </p:spPr>
        </p:pic>
        <p:pic>
          <p:nvPicPr>
            <p:cNvPr id="98" name="Picture 97">
              <a:extLst>
                <a:ext uri="{FF2B5EF4-FFF2-40B4-BE49-F238E27FC236}">
                  <a16:creationId xmlns:a16="http://schemas.microsoft.com/office/drawing/2014/main" id="{652EB07F-7804-A840-B8C4-FD24863C575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23502" y="4977059"/>
              <a:ext cx="263850" cy="233202"/>
            </a:xfrm>
            <a:prstGeom prst="rect">
              <a:avLst/>
            </a:prstGeom>
          </p:spPr>
        </p:pic>
        <p:pic>
          <p:nvPicPr>
            <p:cNvPr id="99" name="Picture 98">
              <a:extLst>
                <a:ext uri="{FF2B5EF4-FFF2-40B4-BE49-F238E27FC236}">
                  <a16:creationId xmlns:a16="http://schemas.microsoft.com/office/drawing/2014/main" id="{AC16D5DB-0D4B-614C-A014-16ADF98F923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26667" y="4688217"/>
              <a:ext cx="263850" cy="233202"/>
            </a:xfrm>
            <a:prstGeom prst="rect">
              <a:avLst/>
            </a:prstGeom>
          </p:spPr>
        </p:pic>
        <p:pic>
          <p:nvPicPr>
            <p:cNvPr id="100" name="Picture 99">
              <a:extLst>
                <a:ext uri="{FF2B5EF4-FFF2-40B4-BE49-F238E27FC236}">
                  <a16:creationId xmlns:a16="http://schemas.microsoft.com/office/drawing/2014/main" id="{166AAA65-0FE8-044F-AAB1-E8E040526F8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28754" y="4390474"/>
              <a:ext cx="263850" cy="233202"/>
            </a:xfrm>
            <a:prstGeom prst="rect">
              <a:avLst/>
            </a:prstGeom>
          </p:spPr>
        </p:pic>
      </p:grpSp>
      <p:sp>
        <p:nvSpPr>
          <p:cNvPr id="101" name="Left Brace 100">
            <a:extLst>
              <a:ext uri="{FF2B5EF4-FFF2-40B4-BE49-F238E27FC236}">
                <a16:creationId xmlns:a16="http://schemas.microsoft.com/office/drawing/2014/main" id="{BB278C84-BB67-524E-93EE-6022A52935AF}"/>
              </a:ext>
            </a:extLst>
          </p:cNvPr>
          <p:cNvSpPr/>
          <p:nvPr/>
        </p:nvSpPr>
        <p:spPr>
          <a:xfrm rot="5400000">
            <a:off x="1662448" y="2957825"/>
            <a:ext cx="333545" cy="2357374"/>
          </a:xfrm>
          <a:prstGeom prst="leftBrace">
            <a:avLst>
              <a:gd name="adj1" fmla="val 72325"/>
              <a:gd name="adj2" fmla="val 50000"/>
            </a:avLst>
          </a:prstGeom>
          <a:noFill/>
          <a:ln w="12700" cap="flat" cmpd="sng" algn="ctr">
            <a:solidFill>
              <a:schemeClr val="accent5"/>
            </a:solidFill>
            <a:prstDash val="solid"/>
          </a:ln>
          <a:effectLst/>
        </p:spPr>
        <p:txBody>
          <a:bodyPr rtlCol="0" anchor="ctr"/>
          <a:lstStyle/>
          <a:p>
            <a:pPr algn="ctr" defTabSz="932418">
              <a:defRPr/>
            </a:pPr>
            <a:endParaRPr lang="en-US" sz="1836" kern="0">
              <a:solidFill>
                <a:prstClr val="black"/>
              </a:solidFill>
              <a:latin typeface="+mj-lt"/>
            </a:endParaRPr>
          </a:p>
        </p:txBody>
      </p:sp>
      <p:sp>
        <p:nvSpPr>
          <p:cNvPr id="83" name="TextBox 82">
            <a:extLst>
              <a:ext uri="{FF2B5EF4-FFF2-40B4-BE49-F238E27FC236}">
                <a16:creationId xmlns:a16="http://schemas.microsoft.com/office/drawing/2014/main" id="{6D36CCC6-5E5C-4346-92ED-87D683426F7D}"/>
              </a:ext>
            </a:extLst>
          </p:cNvPr>
          <p:cNvSpPr txBox="1"/>
          <p:nvPr/>
        </p:nvSpPr>
        <p:spPr>
          <a:xfrm>
            <a:off x="1036822" y="4268860"/>
            <a:ext cx="1564043" cy="292645"/>
          </a:xfrm>
          <a:prstGeom prst="rect">
            <a:avLst/>
          </a:prstGeom>
          <a:noFill/>
        </p:spPr>
        <p:txBody>
          <a:bodyPr wrap="square" rtlCol="0">
            <a:spAutoFit/>
          </a:bodyPr>
          <a:lstStyle/>
          <a:p>
            <a:pPr algn="ctr" defTabSz="932418">
              <a:defRPr/>
            </a:pPr>
            <a:r>
              <a:rPr lang="en-US" sz="1122" kern="0" err="1">
                <a:solidFill>
                  <a:prstClr val="black"/>
                </a:solidFill>
                <a:latin typeface="+mj-lt"/>
              </a:rPr>
              <a:t>ESXi</a:t>
            </a:r>
            <a:r>
              <a:rPr lang="en-US" sz="1122" kern="0">
                <a:solidFill>
                  <a:prstClr val="black"/>
                </a:solidFill>
                <a:latin typeface="+mj-lt"/>
              </a:rPr>
              <a:t> hosts</a:t>
            </a:r>
          </a:p>
        </p:txBody>
      </p:sp>
      <p:pic>
        <p:nvPicPr>
          <p:cNvPr id="81" name="Picture 4" descr="Image result for vmware icon transparent">
            <a:extLst>
              <a:ext uri="{FF2B5EF4-FFF2-40B4-BE49-F238E27FC236}">
                <a16:creationId xmlns:a16="http://schemas.microsoft.com/office/drawing/2014/main" id="{7B113B1E-6CC3-564D-8C0C-2C14B81A9C19}"/>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095230" y="6294262"/>
            <a:ext cx="1353343" cy="200567"/>
          </a:xfrm>
          <a:prstGeom prst="rect">
            <a:avLst/>
          </a:prstGeom>
          <a:noFill/>
          <a:extLst>
            <a:ext uri="{909E8E84-426E-40DD-AFC4-6F175D3DCCD1}">
              <a14:hiddenFill xmlns:a14="http://schemas.microsoft.com/office/drawing/2010/main">
                <a:solidFill>
                  <a:srgbClr val="FFFFFF"/>
                </a:solidFill>
              </a14:hiddenFill>
            </a:ext>
          </a:extLst>
        </p:spPr>
      </p:pic>
      <p:sp>
        <p:nvSpPr>
          <p:cNvPr id="141" name="Oval 140">
            <a:extLst>
              <a:ext uri="{FF2B5EF4-FFF2-40B4-BE49-F238E27FC236}">
                <a16:creationId xmlns:a16="http://schemas.microsoft.com/office/drawing/2014/main" id="{1DA672C5-772A-5643-9C02-BF6A29AE5310}"/>
              </a:ext>
            </a:extLst>
          </p:cNvPr>
          <p:cNvSpPr/>
          <p:nvPr/>
        </p:nvSpPr>
        <p:spPr bwMode="auto">
          <a:xfrm>
            <a:off x="11038832" y="2154829"/>
            <a:ext cx="750548" cy="750548"/>
          </a:xfrm>
          <a:prstGeom prst="ellipse">
            <a:avLst/>
          </a:prstGeom>
          <a:solidFill>
            <a:schemeClr val="bg1"/>
          </a:solidFill>
          <a:ln w="0">
            <a:noFill/>
            <a:prstDash val="solid"/>
            <a:round/>
            <a:headEnd/>
            <a:tailEnd/>
          </a:ln>
          <a:effectLst>
            <a:outerShdw blurRad="203200" sx="102000" sy="102000" algn="ctr" rotWithShape="0">
              <a:prstClr val="black">
                <a:alpha val="23000"/>
              </a:prstClr>
            </a:outerShdw>
          </a:effectLst>
        </p:spPr>
        <p:txBody>
          <a:bodyPr vert="horz" wrap="square" lIns="93247" tIns="46623" rIns="93247" bIns="46623" numCol="1" anchor="t" anchorCtr="0" compatLnSpc="1">
            <a:prstTxWarp prst="textNoShape">
              <a:avLst/>
            </a:prstTxWarp>
          </a:bodyPr>
          <a:lstStyle/>
          <a:p>
            <a:pPr defTabSz="932384"/>
            <a:endParaRPr lang="en-US" err="1">
              <a:solidFill>
                <a:srgbClr val="1A1A1A"/>
              </a:solidFill>
              <a:latin typeface="Segoe UI"/>
            </a:endParaRPr>
          </a:p>
        </p:txBody>
      </p:sp>
      <p:sp>
        <p:nvSpPr>
          <p:cNvPr id="103" name="TextBox 102">
            <a:extLst>
              <a:ext uri="{FF2B5EF4-FFF2-40B4-BE49-F238E27FC236}">
                <a16:creationId xmlns:a16="http://schemas.microsoft.com/office/drawing/2014/main" id="{461EA6BD-BE6B-4A42-94DC-46F804C1843B}"/>
              </a:ext>
            </a:extLst>
          </p:cNvPr>
          <p:cNvSpPr txBox="1"/>
          <p:nvPr/>
        </p:nvSpPr>
        <p:spPr>
          <a:xfrm>
            <a:off x="10801416" y="2934316"/>
            <a:ext cx="1225380" cy="265009"/>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r>
              <a:rPr lang="en-US"/>
              <a:t>Dependencies</a:t>
            </a:r>
          </a:p>
        </p:txBody>
      </p:sp>
      <p:pic>
        <p:nvPicPr>
          <p:cNvPr id="104" name="Picture 103">
            <a:extLst>
              <a:ext uri="{FF2B5EF4-FFF2-40B4-BE49-F238E27FC236}">
                <a16:creationId xmlns:a16="http://schemas.microsoft.com/office/drawing/2014/main" id="{EC4B2919-E7E8-3E4B-8304-88D80971997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304831" y="2220566"/>
            <a:ext cx="594360" cy="558010"/>
          </a:xfrm>
          <a:prstGeom prst="rect">
            <a:avLst/>
          </a:prstGeom>
        </p:spPr>
      </p:pic>
      <p:grpSp>
        <p:nvGrpSpPr>
          <p:cNvPr id="16" name="Group 15">
            <a:extLst>
              <a:ext uri="{FF2B5EF4-FFF2-40B4-BE49-F238E27FC236}">
                <a16:creationId xmlns:a16="http://schemas.microsoft.com/office/drawing/2014/main" id="{9819BDD2-63E2-964A-A284-0B198405ED13}"/>
              </a:ext>
            </a:extLst>
          </p:cNvPr>
          <p:cNvGrpSpPr/>
          <p:nvPr/>
        </p:nvGrpSpPr>
        <p:grpSpPr>
          <a:xfrm>
            <a:off x="5418629" y="2287099"/>
            <a:ext cx="639578" cy="589642"/>
            <a:chOff x="2561731" y="4829061"/>
            <a:chExt cx="639578" cy="589642"/>
          </a:xfrm>
        </p:grpSpPr>
        <p:sp>
          <p:nvSpPr>
            <p:cNvPr id="106" name="Freeform 5">
              <a:extLst>
                <a:ext uri="{FF2B5EF4-FFF2-40B4-BE49-F238E27FC236}">
                  <a16:creationId xmlns:a16="http://schemas.microsoft.com/office/drawing/2014/main" id="{F0ABAFE5-B26A-3042-99DF-B05F2CD04FB9}"/>
                </a:ext>
              </a:extLst>
            </p:cNvPr>
            <p:cNvSpPr>
              <a:spLocks/>
            </p:cNvSpPr>
            <p:nvPr/>
          </p:nvSpPr>
          <p:spPr bwMode="auto">
            <a:xfrm>
              <a:off x="2561731" y="4829061"/>
              <a:ext cx="639578" cy="58964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105" name="Picture 104">
              <a:extLst>
                <a:ext uri="{FF2B5EF4-FFF2-40B4-BE49-F238E27FC236}">
                  <a16:creationId xmlns:a16="http://schemas.microsoft.com/office/drawing/2014/main" id="{7867C624-F015-5741-83F2-E38197E7FAB5}"/>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84340" y="4847847"/>
              <a:ext cx="594360" cy="428710"/>
            </a:xfrm>
            <a:prstGeom prst="rect">
              <a:avLst/>
            </a:prstGeom>
          </p:spPr>
        </p:pic>
      </p:grpSp>
      <p:sp>
        <p:nvSpPr>
          <p:cNvPr id="107" name="TextBox 106">
            <a:extLst>
              <a:ext uri="{FF2B5EF4-FFF2-40B4-BE49-F238E27FC236}">
                <a16:creationId xmlns:a16="http://schemas.microsoft.com/office/drawing/2014/main" id="{D05A7CCD-0D38-AC4A-BE0A-C5B119691632}"/>
              </a:ext>
            </a:extLst>
          </p:cNvPr>
          <p:cNvSpPr txBox="1"/>
          <p:nvPr/>
        </p:nvSpPr>
        <p:spPr>
          <a:xfrm>
            <a:off x="4867655" y="1788115"/>
            <a:ext cx="1741527" cy="437684"/>
          </a:xfrm>
          <a:prstGeom prst="rect">
            <a:avLst/>
          </a:prstGeom>
          <a:noFill/>
        </p:spPr>
        <p:txBody>
          <a:bodyPr wrap="square" rtlCol="0">
            <a:spAutoFit/>
          </a:bodyPr>
          <a:lstStyle/>
          <a:p>
            <a:pPr algn="ctr" defTabSz="932418">
              <a:defRPr/>
            </a:pPr>
            <a:r>
              <a:rPr lang="en-US" sz="1122" kern="0">
                <a:solidFill>
                  <a:prstClr val="black"/>
                </a:solidFill>
                <a:latin typeface="+mj-lt"/>
              </a:rPr>
              <a:t>Azure Migrate appliance for VMware</a:t>
            </a:r>
          </a:p>
        </p:txBody>
      </p:sp>
      <p:grpSp>
        <p:nvGrpSpPr>
          <p:cNvPr id="20" name="Group 19">
            <a:extLst>
              <a:ext uri="{FF2B5EF4-FFF2-40B4-BE49-F238E27FC236}">
                <a16:creationId xmlns:a16="http://schemas.microsoft.com/office/drawing/2014/main" id="{62B3BB74-1AA7-7148-B5F7-D3365867F59C}"/>
              </a:ext>
            </a:extLst>
          </p:cNvPr>
          <p:cNvGrpSpPr/>
          <p:nvPr/>
        </p:nvGrpSpPr>
        <p:grpSpPr>
          <a:xfrm>
            <a:off x="1968077" y="2395304"/>
            <a:ext cx="3309529" cy="307008"/>
            <a:chOff x="2277061" y="2644461"/>
            <a:chExt cx="1796694" cy="286268"/>
          </a:xfrm>
        </p:grpSpPr>
        <p:cxnSp>
          <p:nvCxnSpPr>
            <p:cNvPr id="110" name="Straight Arrow Connector 109">
              <a:extLst>
                <a:ext uri="{FF2B5EF4-FFF2-40B4-BE49-F238E27FC236}">
                  <a16:creationId xmlns:a16="http://schemas.microsoft.com/office/drawing/2014/main" id="{1FA145A7-3BA2-1F46-9E3F-E0F80BF8354A}"/>
                </a:ext>
              </a:extLst>
            </p:cNvPr>
            <p:cNvCxnSpPr>
              <a:cxnSpLocks/>
            </p:cNvCxnSpPr>
            <p:nvPr/>
          </p:nvCxnSpPr>
          <p:spPr>
            <a:xfrm>
              <a:off x="2277061" y="2930729"/>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11" name="Straight Arrow Connector 110">
              <a:extLst>
                <a:ext uri="{FF2B5EF4-FFF2-40B4-BE49-F238E27FC236}">
                  <a16:creationId xmlns:a16="http://schemas.microsoft.com/office/drawing/2014/main" id="{B4D257ED-379B-394F-B9A0-9EFE19798370}"/>
                </a:ext>
              </a:extLst>
            </p:cNvPr>
            <p:cNvCxnSpPr>
              <a:cxnSpLocks/>
            </p:cNvCxnSpPr>
            <p:nvPr/>
          </p:nvCxnSpPr>
          <p:spPr>
            <a:xfrm flipH="1">
              <a:off x="2277061" y="2644461"/>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sp>
        <p:nvSpPr>
          <p:cNvPr id="112" name="TextBox 111">
            <a:extLst>
              <a:ext uri="{FF2B5EF4-FFF2-40B4-BE49-F238E27FC236}">
                <a16:creationId xmlns:a16="http://schemas.microsoft.com/office/drawing/2014/main" id="{17EDD419-25E1-8444-A933-C401B8A404B0}"/>
              </a:ext>
            </a:extLst>
          </p:cNvPr>
          <p:cNvSpPr txBox="1"/>
          <p:nvPr/>
        </p:nvSpPr>
        <p:spPr>
          <a:xfrm>
            <a:off x="1999811" y="2407827"/>
            <a:ext cx="1693138" cy="265009"/>
          </a:xfrm>
          <a:prstGeom prst="rect">
            <a:avLst/>
          </a:prstGeom>
          <a:noFill/>
        </p:spPr>
        <p:txBody>
          <a:bodyPr wrap="square" rtlCol="0">
            <a:spAutoFit/>
          </a:bodyPr>
          <a:lstStyle/>
          <a:p>
            <a:pPr defTabSz="932418">
              <a:defRPr/>
            </a:pPr>
            <a:r>
              <a:rPr lang="en-US" sz="1122" i="1" kern="0">
                <a:solidFill>
                  <a:schemeClr val="accent4"/>
                </a:solidFill>
              </a:rPr>
              <a:t>Server discovery</a:t>
            </a:r>
          </a:p>
        </p:txBody>
      </p:sp>
      <p:sp>
        <p:nvSpPr>
          <p:cNvPr id="123" name="Oval 122">
            <a:extLst>
              <a:ext uri="{FF2B5EF4-FFF2-40B4-BE49-F238E27FC236}">
                <a16:creationId xmlns:a16="http://schemas.microsoft.com/office/drawing/2014/main" id="{A8568B41-A75B-824C-86F1-1498C34DDB90}"/>
              </a:ext>
            </a:extLst>
          </p:cNvPr>
          <p:cNvSpPr/>
          <p:nvPr/>
        </p:nvSpPr>
        <p:spPr bwMode="auto">
          <a:xfrm>
            <a:off x="5638482" y="2976445"/>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2</a:t>
            </a:r>
          </a:p>
        </p:txBody>
      </p:sp>
      <p:sp>
        <p:nvSpPr>
          <p:cNvPr id="124" name="TextBox 123">
            <a:extLst>
              <a:ext uri="{FF2B5EF4-FFF2-40B4-BE49-F238E27FC236}">
                <a16:creationId xmlns:a16="http://schemas.microsoft.com/office/drawing/2014/main" id="{E9E246CC-6DAA-FA45-8180-F45EA85A7F76}"/>
              </a:ext>
            </a:extLst>
          </p:cNvPr>
          <p:cNvSpPr txBox="1"/>
          <p:nvPr/>
        </p:nvSpPr>
        <p:spPr>
          <a:xfrm>
            <a:off x="9146492" y="2944627"/>
            <a:ext cx="1741527" cy="265009"/>
          </a:xfrm>
          <a:prstGeom prst="rect">
            <a:avLst/>
          </a:prstGeom>
          <a:noFill/>
        </p:spPr>
        <p:txBody>
          <a:bodyPr wrap="square" rtlCol="0">
            <a:spAutoFit/>
          </a:bodyPr>
          <a:lstStyle/>
          <a:p>
            <a:pPr algn="ctr" defTabSz="932418">
              <a:defRPr/>
            </a:pPr>
            <a:r>
              <a:rPr lang="en-US" sz="1122" kern="0">
                <a:solidFill>
                  <a:prstClr val="black"/>
                </a:solidFill>
                <a:latin typeface="+mj-lt"/>
              </a:rPr>
              <a:t>Azure Migrate Portal</a:t>
            </a:r>
          </a:p>
        </p:txBody>
      </p:sp>
      <p:grpSp>
        <p:nvGrpSpPr>
          <p:cNvPr id="130" name="Group 129">
            <a:extLst>
              <a:ext uri="{FF2B5EF4-FFF2-40B4-BE49-F238E27FC236}">
                <a16:creationId xmlns:a16="http://schemas.microsoft.com/office/drawing/2014/main" id="{9E3A8D6B-CE6A-5D47-B0AC-E99CC0AF2E83}"/>
              </a:ext>
            </a:extLst>
          </p:cNvPr>
          <p:cNvGrpSpPr/>
          <p:nvPr/>
        </p:nvGrpSpPr>
        <p:grpSpPr>
          <a:xfrm>
            <a:off x="6217587" y="2395307"/>
            <a:ext cx="3012586" cy="307006"/>
            <a:chOff x="2277061" y="2644463"/>
            <a:chExt cx="1796694" cy="286266"/>
          </a:xfrm>
        </p:grpSpPr>
        <p:cxnSp>
          <p:nvCxnSpPr>
            <p:cNvPr id="131" name="Straight Arrow Connector 130">
              <a:extLst>
                <a:ext uri="{FF2B5EF4-FFF2-40B4-BE49-F238E27FC236}">
                  <a16:creationId xmlns:a16="http://schemas.microsoft.com/office/drawing/2014/main" id="{28105B07-3C8E-1544-A41C-284E730C45B7}"/>
                </a:ext>
              </a:extLst>
            </p:cNvPr>
            <p:cNvCxnSpPr>
              <a:cxnSpLocks/>
            </p:cNvCxnSpPr>
            <p:nvPr/>
          </p:nvCxnSpPr>
          <p:spPr>
            <a:xfrm>
              <a:off x="2277061" y="2930729"/>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32" name="Straight Arrow Connector 131">
              <a:extLst>
                <a:ext uri="{FF2B5EF4-FFF2-40B4-BE49-F238E27FC236}">
                  <a16:creationId xmlns:a16="http://schemas.microsoft.com/office/drawing/2014/main" id="{B444440B-8CCB-3F45-AF62-4D268815F7D5}"/>
                </a:ext>
              </a:extLst>
            </p:cNvPr>
            <p:cNvCxnSpPr>
              <a:cxnSpLocks/>
            </p:cNvCxnSpPr>
            <p:nvPr/>
          </p:nvCxnSpPr>
          <p:spPr>
            <a:xfrm flipH="1">
              <a:off x="2277061" y="2644463"/>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sp>
        <p:nvSpPr>
          <p:cNvPr id="133" name="TextBox 132">
            <a:extLst>
              <a:ext uri="{FF2B5EF4-FFF2-40B4-BE49-F238E27FC236}">
                <a16:creationId xmlns:a16="http://schemas.microsoft.com/office/drawing/2014/main" id="{CB742047-F59B-1D48-B149-439CD32851B0}"/>
              </a:ext>
            </a:extLst>
          </p:cNvPr>
          <p:cNvSpPr txBox="1"/>
          <p:nvPr/>
        </p:nvSpPr>
        <p:spPr>
          <a:xfrm>
            <a:off x="7317693" y="2728929"/>
            <a:ext cx="1946415" cy="246221"/>
          </a:xfrm>
          <a:prstGeom prst="rect">
            <a:avLst/>
          </a:prstGeom>
          <a:noFill/>
        </p:spPr>
        <p:txBody>
          <a:bodyPr wrap="square" rtlCol="0">
            <a:spAutoFit/>
          </a:bodyPr>
          <a:lstStyle/>
          <a:p>
            <a:pPr algn="r" defTabSz="932418">
              <a:defRPr/>
            </a:pPr>
            <a:r>
              <a:rPr lang="en-US" sz="1000" i="1">
                <a:solidFill>
                  <a:schemeClr val="accent2"/>
                </a:solidFill>
              </a:rPr>
              <a:t>Installed apps (24 hrs.)</a:t>
            </a:r>
          </a:p>
        </p:txBody>
      </p:sp>
      <p:sp>
        <p:nvSpPr>
          <p:cNvPr id="134" name="TextBox 133">
            <a:extLst>
              <a:ext uri="{FF2B5EF4-FFF2-40B4-BE49-F238E27FC236}">
                <a16:creationId xmlns:a16="http://schemas.microsoft.com/office/drawing/2014/main" id="{DBE111A8-6E63-1146-B471-E570750A17FD}"/>
              </a:ext>
            </a:extLst>
          </p:cNvPr>
          <p:cNvSpPr txBox="1"/>
          <p:nvPr/>
        </p:nvSpPr>
        <p:spPr>
          <a:xfrm>
            <a:off x="6935311" y="2926163"/>
            <a:ext cx="2343790" cy="246221"/>
          </a:xfrm>
          <a:prstGeom prst="rect">
            <a:avLst/>
          </a:prstGeom>
          <a:noFill/>
        </p:spPr>
        <p:txBody>
          <a:bodyPr wrap="square" rtlCol="0">
            <a:spAutoFit/>
          </a:bodyPr>
          <a:lstStyle/>
          <a:p>
            <a:pPr algn="r" defTabSz="932418">
              <a:defRPr/>
            </a:pPr>
            <a:r>
              <a:rPr lang="en-US" sz="1000" i="1">
                <a:solidFill>
                  <a:schemeClr val="accent2"/>
                </a:solidFill>
              </a:rPr>
              <a:t>App dependencies (6 hrs.)</a:t>
            </a:r>
          </a:p>
        </p:txBody>
      </p:sp>
      <p:sp>
        <p:nvSpPr>
          <p:cNvPr id="135" name="TextBox 134">
            <a:extLst>
              <a:ext uri="{FF2B5EF4-FFF2-40B4-BE49-F238E27FC236}">
                <a16:creationId xmlns:a16="http://schemas.microsoft.com/office/drawing/2014/main" id="{20416A1C-DC29-454F-9077-0211A5FA26B5}"/>
              </a:ext>
            </a:extLst>
          </p:cNvPr>
          <p:cNvSpPr txBox="1"/>
          <p:nvPr/>
        </p:nvSpPr>
        <p:spPr>
          <a:xfrm>
            <a:off x="5957443" y="2454040"/>
            <a:ext cx="1087863" cy="265009"/>
          </a:xfrm>
          <a:prstGeom prst="rect">
            <a:avLst/>
          </a:prstGeom>
          <a:noFill/>
        </p:spPr>
        <p:txBody>
          <a:bodyPr wrap="square" rtlCol="0">
            <a:spAutoFit/>
          </a:bodyPr>
          <a:lstStyle/>
          <a:p>
            <a:pPr algn="r" defTabSz="932418">
              <a:defRPr/>
            </a:pPr>
            <a:r>
              <a:rPr lang="en-US" sz="1122" i="1" kern="0" dirty="0">
                <a:solidFill>
                  <a:schemeClr val="accent4"/>
                </a:solidFill>
              </a:rPr>
              <a:t>HTTPS 443</a:t>
            </a:r>
          </a:p>
        </p:txBody>
      </p:sp>
      <p:sp>
        <p:nvSpPr>
          <p:cNvPr id="138" name="Oval 137">
            <a:extLst>
              <a:ext uri="{FF2B5EF4-FFF2-40B4-BE49-F238E27FC236}">
                <a16:creationId xmlns:a16="http://schemas.microsoft.com/office/drawing/2014/main" id="{9E2E47E5-12FB-4549-BBA9-B8061A41283F}"/>
              </a:ext>
            </a:extLst>
          </p:cNvPr>
          <p:cNvSpPr/>
          <p:nvPr/>
        </p:nvSpPr>
        <p:spPr bwMode="auto">
          <a:xfrm>
            <a:off x="9001270" y="2448872"/>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3</a:t>
            </a:r>
          </a:p>
        </p:txBody>
      </p:sp>
      <p:sp>
        <p:nvSpPr>
          <p:cNvPr id="142" name="TextBox 141">
            <a:extLst>
              <a:ext uri="{FF2B5EF4-FFF2-40B4-BE49-F238E27FC236}">
                <a16:creationId xmlns:a16="http://schemas.microsoft.com/office/drawing/2014/main" id="{2C1B8E7B-E8DB-EE46-AF9F-3FADBA52382B}"/>
              </a:ext>
            </a:extLst>
          </p:cNvPr>
          <p:cNvSpPr txBox="1"/>
          <p:nvPr/>
        </p:nvSpPr>
        <p:spPr>
          <a:xfrm>
            <a:off x="733889" y="2836158"/>
            <a:ext cx="1736244" cy="292645"/>
          </a:xfrm>
          <a:prstGeom prst="rect">
            <a:avLst/>
          </a:prstGeom>
          <a:noFill/>
        </p:spPr>
        <p:txBody>
          <a:bodyPr wrap="square" rtlCol="0">
            <a:spAutoFit/>
          </a:bodyPr>
          <a:lstStyle/>
          <a:p>
            <a:pPr algn="ctr" defTabSz="932418">
              <a:defRPr/>
            </a:pPr>
            <a:r>
              <a:rPr lang="en-US" sz="1122" kern="0">
                <a:solidFill>
                  <a:prstClr val="black"/>
                </a:solidFill>
                <a:latin typeface="+mj-lt"/>
              </a:rPr>
              <a:t>vCenter Server</a:t>
            </a:r>
          </a:p>
        </p:txBody>
      </p:sp>
      <p:graphicFrame>
        <p:nvGraphicFramePr>
          <p:cNvPr id="55" name="Table 4">
            <a:extLst>
              <a:ext uri="{FF2B5EF4-FFF2-40B4-BE49-F238E27FC236}">
                <a16:creationId xmlns:a16="http://schemas.microsoft.com/office/drawing/2014/main" id="{DDD3117C-F09F-864A-BCB1-99DCCC41BD3D}"/>
              </a:ext>
            </a:extLst>
          </p:cNvPr>
          <p:cNvGraphicFramePr>
            <a:graphicFrameLocks noGrp="1"/>
          </p:cNvGraphicFramePr>
          <p:nvPr/>
        </p:nvGraphicFramePr>
        <p:xfrm>
          <a:off x="5329260" y="4776881"/>
          <a:ext cx="6576521" cy="1091887"/>
        </p:xfrm>
        <a:graphic>
          <a:graphicData uri="http://schemas.openxmlformats.org/drawingml/2006/table">
            <a:tbl>
              <a:tblPr firstRow="1" bandRow="1">
                <a:tableStyleId>{FABFCF23-3B69-468F-B69F-88F6DE6A72F2}</a:tableStyleId>
              </a:tblPr>
              <a:tblGrid>
                <a:gridCol w="6576521">
                  <a:extLst>
                    <a:ext uri="{9D8B030D-6E8A-4147-A177-3AD203B41FA5}">
                      <a16:colId xmlns:a16="http://schemas.microsoft.com/office/drawing/2014/main" val="2875081745"/>
                    </a:ext>
                  </a:extLst>
                </a:gridCol>
              </a:tblGrid>
              <a:tr h="340675">
                <a:tc>
                  <a:txBody>
                    <a:bodyPr/>
                    <a:lstStyle/>
                    <a:p>
                      <a:pPr marL="0" marR="0" algn="l" defTabSz="914400" rtl="0" eaLnBrk="1" fontAlgn="b" latinLnBrk="0" hangingPunct="1">
                        <a:lnSpc>
                          <a:spcPct val="107000"/>
                        </a:lnSpc>
                        <a:spcBef>
                          <a:spcPts val="0"/>
                        </a:spcBef>
                        <a:spcAft>
                          <a:spcPts val="0"/>
                        </a:spcAft>
                      </a:pPr>
                      <a:r>
                        <a:rPr kumimoji="0" lang="en-US" sz="1200" b="0" i="0" u="none" strike="noStrike" kern="0" cap="none" spc="0" normalizeH="0" baseline="0">
                          <a:ln>
                            <a:noFill/>
                          </a:ln>
                          <a:solidFill>
                            <a:schemeClr val="tx1"/>
                          </a:solidFill>
                          <a:effectLst/>
                          <a:uLnTx/>
                          <a:uFillTx/>
                          <a:latin typeface="+mj-lt"/>
                          <a:ea typeface="+mn-ea"/>
                          <a:cs typeface="Segoe UI" panose="020B0502040204020203" pitchFamily="34" charset="0"/>
                        </a:rPr>
                        <a:t>Use a non-root account for Linux server dependency analysis</a:t>
                      </a:r>
                    </a:p>
                  </a:txBody>
                  <a:tcPr marL="97146" marR="0" marT="0" marB="0" anchor="ctr">
                    <a:lnL w="12700" cmpd="sng">
                      <a:noFill/>
                    </a:lnL>
                    <a:lnR w="19050" cap="flat" cmpd="sng" algn="ctr">
                      <a:noFill/>
                      <a:prstDash val="solid"/>
                      <a:round/>
                      <a:headEnd type="none" w="med" len="med"/>
                      <a:tailEnd type="none" w="med" len="med"/>
                    </a:lnR>
                    <a:lnT w="12700" cmpd="sng">
                      <a:noFill/>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250404">
                <a:tc>
                  <a:txBody>
                    <a:bodyPr/>
                    <a:lstStyle/>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Ensure the required capabilities are set using the following commands:</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5577428"/>
                  </a:ext>
                </a:extLst>
              </a:tr>
              <a:tr h="250404">
                <a:tc>
                  <a:txBody>
                    <a:bodyPr/>
                    <a:lstStyle/>
                    <a:p>
                      <a:pPr marL="0" marR="0" algn="l" defTabSz="932742" rtl="0" eaLnBrk="1" latinLnBrk="0" hangingPunct="1">
                        <a:lnSpc>
                          <a:spcPct val="107000"/>
                        </a:lnSpc>
                        <a:spcBef>
                          <a:spcPts val="0"/>
                        </a:spcBef>
                        <a:spcAft>
                          <a:spcPts val="0"/>
                        </a:spcAft>
                      </a:pP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sudo</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setcap</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CAP_DAC_READ_SEARCH,CAP_SYS_PTRACE=ep /bin/ls</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250404">
                <a:tc>
                  <a:txBody>
                    <a:bodyPr/>
                    <a:lstStyle/>
                    <a:p>
                      <a:pPr marL="0" marR="0" lvl="0" indent="0" algn="l" defTabSz="932742" rtl="0" eaLnBrk="1" latinLnBrk="0" hangingPunct="1">
                        <a:lnSpc>
                          <a:spcPct val="107000"/>
                        </a:lnSpc>
                        <a:spcBef>
                          <a:spcPts val="0"/>
                        </a:spcBef>
                        <a:spcAft>
                          <a:spcPts val="0"/>
                        </a:spcAft>
                        <a:buFont typeface="Arial" panose="020B0604020202020204" pitchFamily="34" charset="0"/>
                        <a:buNone/>
                        <a:tabLst>
                          <a:tab pos="457200" algn="l"/>
                        </a:tabLst>
                      </a:pP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sudo</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setcap</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CAP_DAC_READ_SEARCH,CAP_SYS_PTRACE=ep /bin/netstat</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8280408"/>
                  </a:ext>
                </a:extLst>
              </a:tr>
            </a:tbl>
          </a:graphicData>
        </a:graphic>
      </p:graphicFrame>
      <p:grpSp>
        <p:nvGrpSpPr>
          <p:cNvPr id="57" name="Graphic 37">
            <a:extLst>
              <a:ext uri="{FF2B5EF4-FFF2-40B4-BE49-F238E27FC236}">
                <a16:creationId xmlns:a16="http://schemas.microsoft.com/office/drawing/2014/main" id="{8D1F2CC7-975C-C245-8D72-49A3F11E277C}"/>
              </a:ext>
            </a:extLst>
          </p:cNvPr>
          <p:cNvGrpSpPr/>
          <p:nvPr/>
        </p:nvGrpSpPr>
        <p:grpSpPr>
          <a:xfrm>
            <a:off x="11201917" y="2345180"/>
            <a:ext cx="424378" cy="389510"/>
            <a:chOff x="1726867" y="2839112"/>
            <a:chExt cx="940615" cy="863331"/>
          </a:xfrm>
        </p:grpSpPr>
        <p:sp>
          <p:nvSpPr>
            <p:cNvPr id="58" name="Freeform 57">
              <a:extLst>
                <a:ext uri="{FF2B5EF4-FFF2-40B4-BE49-F238E27FC236}">
                  <a16:creationId xmlns:a16="http://schemas.microsoft.com/office/drawing/2014/main" id="{A8B24337-80EF-BD44-AB52-6969DF379823}"/>
                </a:ext>
              </a:extLst>
            </p:cNvPr>
            <p:cNvSpPr/>
            <p:nvPr/>
          </p:nvSpPr>
          <p:spPr>
            <a:xfrm>
              <a:off x="2093988" y="3233414"/>
              <a:ext cx="376866" cy="56417"/>
            </a:xfrm>
            <a:custGeom>
              <a:avLst/>
              <a:gdLst>
                <a:gd name="connsiteX0" fmla="*/ 376867 w 376866"/>
                <a:gd name="connsiteY0" fmla="*/ 0 h 56417"/>
                <a:gd name="connsiteX1" fmla="*/ 376867 w 376866"/>
                <a:gd name="connsiteY1" fmla="*/ 56418 h 56417"/>
                <a:gd name="connsiteX2" fmla="*/ 0 w 376866"/>
                <a:gd name="connsiteY2" fmla="*/ 56418 h 56417"/>
                <a:gd name="connsiteX3" fmla="*/ 0 w 376866"/>
                <a:gd name="connsiteY3" fmla="*/ 0 h 56417"/>
                <a:gd name="connsiteX4" fmla="*/ 376867 w 376866"/>
                <a:gd name="connsiteY4" fmla="*/ 0 h 56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866" h="56417">
                  <a:moveTo>
                    <a:pt x="376867" y="0"/>
                  </a:moveTo>
                  <a:lnTo>
                    <a:pt x="376867" y="56418"/>
                  </a:lnTo>
                  <a:lnTo>
                    <a:pt x="0" y="56418"/>
                  </a:lnTo>
                  <a:lnTo>
                    <a:pt x="0" y="0"/>
                  </a:lnTo>
                  <a:lnTo>
                    <a:pt x="376867" y="0"/>
                  </a:lnTo>
                  <a:close/>
                </a:path>
              </a:pathLst>
            </a:custGeom>
            <a:solidFill>
              <a:srgbClr val="A0A1A2"/>
            </a:solidFill>
            <a:ln w="18669"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36D99630-A5E6-0A48-861B-DA117C0E2E1E}"/>
                </a:ext>
              </a:extLst>
            </p:cNvPr>
            <p:cNvSpPr/>
            <p:nvPr/>
          </p:nvSpPr>
          <p:spPr>
            <a:xfrm>
              <a:off x="2066165" y="2950326"/>
              <a:ext cx="320448" cy="301599"/>
            </a:xfrm>
            <a:custGeom>
              <a:avLst/>
              <a:gdLst>
                <a:gd name="connsiteX0" fmla="*/ 282749 w 320448"/>
                <a:gd name="connsiteY0" fmla="*/ 0 h 301599"/>
                <a:gd name="connsiteX1" fmla="*/ 320449 w 320448"/>
                <a:gd name="connsiteY1" fmla="*/ 0 h 301599"/>
                <a:gd name="connsiteX2" fmla="*/ 320449 w 320448"/>
                <a:gd name="connsiteY2" fmla="*/ 37700 h 301599"/>
                <a:gd name="connsiteX3" fmla="*/ 37700 w 320448"/>
                <a:gd name="connsiteY3" fmla="*/ 301599 h 301599"/>
                <a:gd name="connsiteX4" fmla="*/ 0 w 320448"/>
                <a:gd name="connsiteY4" fmla="*/ 301599 h 301599"/>
                <a:gd name="connsiteX5" fmla="*/ 0 w 320448"/>
                <a:gd name="connsiteY5" fmla="*/ 263899 h 301599"/>
                <a:gd name="connsiteX6" fmla="*/ 282749 w 320448"/>
                <a:gd name="connsiteY6" fmla="*/ 0 h 301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448" h="301599">
                  <a:moveTo>
                    <a:pt x="282749" y="0"/>
                  </a:moveTo>
                  <a:lnTo>
                    <a:pt x="320449" y="0"/>
                  </a:lnTo>
                  <a:lnTo>
                    <a:pt x="320449" y="37700"/>
                  </a:lnTo>
                  <a:lnTo>
                    <a:pt x="37700" y="301599"/>
                  </a:lnTo>
                  <a:lnTo>
                    <a:pt x="0" y="301599"/>
                  </a:lnTo>
                  <a:lnTo>
                    <a:pt x="0" y="263899"/>
                  </a:lnTo>
                  <a:lnTo>
                    <a:pt x="282749" y="0"/>
                  </a:lnTo>
                  <a:close/>
                </a:path>
              </a:pathLst>
            </a:custGeom>
            <a:solidFill>
              <a:srgbClr val="A0A1A2"/>
            </a:solidFill>
            <a:ln w="18669"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1C6C3350-E2F0-1243-B21F-1C41DB698D96}"/>
                </a:ext>
              </a:extLst>
            </p:cNvPr>
            <p:cNvSpPr/>
            <p:nvPr/>
          </p:nvSpPr>
          <p:spPr>
            <a:xfrm>
              <a:off x="2066165" y="3270775"/>
              <a:ext cx="320448" cy="320448"/>
            </a:xfrm>
            <a:custGeom>
              <a:avLst/>
              <a:gdLst>
                <a:gd name="connsiteX0" fmla="*/ 282749 w 320448"/>
                <a:gd name="connsiteY0" fmla="*/ 320449 h 320448"/>
                <a:gd name="connsiteX1" fmla="*/ 320449 w 320448"/>
                <a:gd name="connsiteY1" fmla="*/ 320449 h 320448"/>
                <a:gd name="connsiteX2" fmla="*/ 320449 w 320448"/>
                <a:gd name="connsiteY2" fmla="*/ 282749 h 320448"/>
                <a:gd name="connsiteX3" fmla="*/ 37700 w 320448"/>
                <a:gd name="connsiteY3" fmla="*/ 0 h 320448"/>
                <a:gd name="connsiteX4" fmla="*/ 0 w 320448"/>
                <a:gd name="connsiteY4" fmla="*/ 0 h 320448"/>
                <a:gd name="connsiteX5" fmla="*/ 0 w 320448"/>
                <a:gd name="connsiteY5" fmla="*/ 37700 h 320448"/>
                <a:gd name="connsiteX6" fmla="*/ 282749 w 320448"/>
                <a:gd name="connsiteY6" fmla="*/ 320449 h 320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448" h="320448">
                  <a:moveTo>
                    <a:pt x="282749" y="320449"/>
                  </a:moveTo>
                  <a:lnTo>
                    <a:pt x="320449" y="320449"/>
                  </a:lnTo>
                  <a:lnTo>
                    <a:pt x="320449" y="282749"/>
                  </a:lnTo>
                  <a:lnTo>
                    <a:pt x="37700" y="0"/>
                  </a:lnTo>
                  <a:lnTo>
                    <a:pt x="0" y="0"/>
                  </a:lnTo>
                  <a:lnTo>
                    <a:pt x="0" y="37700"/>
                  </a:lnTo>
                  <a:lnTo>
                    <a:pt x="282749" y="320449"/>
                  </a:lnTo>
                  <a:close/>
                </a:path>
              </a:pathLst>
            </a:custGeom>
            <a:solidFill>
              <a:srgbClr val="A0A1A2"/>
            </a:solidFill>
            <a:ln w="18669"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B6C17302-4C1B-994D-9764-180124AFB308}"/>
                </a:ext>
              </a:extLst>
            </p:cNvPr>
            <p:cNvSpPr/>
            <p:nvPr/>
          </p:nvSpPr>
          <p:spPr>
            <a:xfrm>
              <a:off x="1726867" y="3082558"/>
              <a:ext cx="113099" cy="358148"/>
            </a:xfrm>
            <a:custGeom>
              <a:avLst/>
              <a:gdLst>
                <a:gd name="connsiteX0" fmla="*/ 36795 w 113099"/>
                <a:gd name="connsiteY0" fmla="*/ 0 h 358148"/>
                <a:gd name="connsiteX1" fmla="*/ 113100 w 113099"/>
                <a:gd name="connsiteY1" fmla="*/ 0 h 358148"/>
                <a:gd name="connsiteX2" fmla="*/ 113100 w 113099"/>
                <a:gd name="connsiteY2" fmla="*/ 358149 h 358148"/>
                <a:gd name="connsiteX3" fmla="*/ 38190 w 113099"/>
                <a:gd name="connsiteY3" fmla="*/ 358149 h 358148"/>
                <a:gd name="connsiteX4" fmla="*/ 0 w 113099"/>
                <a:gd name="connsiteY4" fmla="*/ 319959 h 358148"/>
                <a:gd name="connsiteX5" fmla="*/ 0 w 113099"/>
                <a:gd name="connsiteY5" fmla="*/ 36795 h 358148"/>
                <a:gd name="connsiteX6" fmla="*/ 36795 w 113099"/>
                <a:gd name="connsiteY6" fmla="*/ 0 h 35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9" h="358148">
                  <a:moveTo>
                    <a:pt x="36795" y="0"/>
                  </a:moveTo>
                  <a:lnTo>
                    <a:pt x="113100" y="0"/>
                  </a:lnTo>
                  <a:lnTo>
                    <a:pt x="113100" y="358149"/>
                  </a:lnTo>
                  <a:lnTo>
                    <a:pt x="38190" y="358149"/>
                  </a:lnTo>
                  <a:cubicBezTo>
                    <a:pt x="17097" y="358149"/>
                    <a:pt x="0" y="341052"/>
                    <a:pt x="0" y="319959"/>
                  </a:cubicBezTo>
                  <a:lnTo>
                    <a:pt x="0" y="36795"/>
                  </a:lnTo>
                  <a:cubicBezTo>
                    <a:pt x="0" y="16475"/>
                    <a:pt x="16475" y="0"/>
                    <a:pt x="36795" y="0"/>
                  </a:cubicBezTo>
                  <a:close/>
                </a:path>
              </a:pathLst>
            </a:custGeom>
            <a:solidFill>
              <a:srgbClr val="3999C6"/>
            </a:solidFill>
            <a:ln w="18669"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89897D5C-667D-8546-BE9F-700CD092946F}"/>
                </a:ext>
              </a:extLst>
            </p:cNvPr>
            <p:cNvSpPr/>
            <p:nvPr/>
          </p:nvSpPr>
          <p:spPr>
            <a:xfrm>
              <a:off x="1726867" y="3082558"/>
              <a:ext cx="113099" cy="358148"/>
            </a:xfrm>
            <a:custGeom>
              <a:avLst/>
              <a:gdLst>
                <a:gd name="connsiteX0" fmla="*/ 36795 w 113099"/>
                <a:gd name="connsiteY0" fmla="*/ 0 h 358148"/>
                <a:gd name="connsiteX1" fmla="*/ 113100 w 113099"/>
                <a:gd name="connsiteY1" fmla="*/ 0 h 358148"/>
                <a:gd name="connsiteX2" fmla="*/ 113100 w 113099"/>
                <a:gd name="connsiteY2" fmla="*/ 358149 h 358148"/>
                <a:gd name="connsiteX3" fmla="*/ 38190 w 113099"/>
                <a:gd name="connsiteY3" fmla="*/ 358149 h 358148"/>
                <a:gd name="connsiteX4" fmla="*/ 0 w 113099"/>
                <a:gd name="connsiteY4" fmla="*/ 319959 h 358148"/>
                <a:gd name="connsiteX5" fmla="*/ 0 w 113099"/>
                <a:gd name="connsiteY5" fmla="*/ 36795 h 358148"/>
                <a:gd name="connsiteX6" fmla="*/ 36795 w 113099"/>
                <a:gd name="connsiteY6" fmla="*/ 0 h 35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9" h="358148">
                  <a:moveTo>
                    <a:pt x="36795" y="0"/>
                  </a:moveTo>
                  <a:lnTo>
                    <a:pt x="113100" y="0"/>
                  </a:lnTo>
                  <a:lnTo>
                    <a:pt x="113100" y="358149"/>
                  </a:lnTo>
                  <a:lnTo>
                    <a:pt x="38190" y="358149"/>
                  </a:lnTo>
                  <a:cubicBezTo>
                    <a:pt x="17097" y="358149"/>
                    <a:pt x="0" y="341052"/>
                    <a:pt x="0" y="319959"/>
                  </a:cubicBezTo>
                  <a:lnTo>
                    <a:pt x="0" y="36795"/>
                  </a:lnTo>
                  <a:cubicBezTo>
                    <a:pt x="0" y="16475"/>
                    <a:pt x="16475" y="0"/>
                    <a:pt x="36795" y="0"/>
                  </a:cubicBezTo>
                  <a:close/>
                </a:path>
              </a:pathLst>
            </a:custGeom>
            <a:solidFill>
              <a:srgbClr val="A0A1A2"/>
            </a:solidFill>
            <a:ln w="18669"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4F2A22A3-9E57-CF45-A3C3-7491021FBC80}"/>
                </a:ext>
              </a:extLst>
            </p:cNvPr>
            <p:cNvSpPr/>
            <p:nvPr/>
          </p:nvSpPr>
          <p:spPr>
            <a:xfrm>
              <a:off x="1858816" y="3026009"/>
              <a:ext cx="245049" cy="471248"/>
            </a:xfrm>
            <a:custGeom>
              <a:avLst/>
              <a:gdLst>
                <a:gd name="connsiteX0" fmla="*/ 0 w 245049"/>
                <a:gd name="connsiteY0" fmla="*/ 433549 h 471248"/>
                <a:gd name="connsiteX1" fmla="*/ 0 w 245049"/>
                <a:gd name="connsiteY1" fmla="*/ 37700 h 471248"/>
                <a:gd name="connsiteX2" fmla="*/ 37700 w 245049"/>
                <a:gd name="connsiteY2" fmla="*/ 0 h 471248"/>
                <a:gd name="connsiteX3" fmla="*/ 207349 w 245049"/>
                <a:gd name="connsiteY3" fmla="*/ 0 h 471248"/>
                <a:gd name="connsiteX4" fmla="*/ 245049 w 245049"/>
                <a:gd name="connsiteY4" fmla="*/ 37700 h 471248"/>
                <a:gd name="connsiteX5" fmla="*/ 245049 w 245049"/>
                <a:gd name="connsiteY5" fmla="*/ 433549 h 471248"/>
                <a:gd name="connsiteX6" fmla="*/ 207349 w 245049"/>
                <a:gd name="connsiteY6" fmla="*/ 471248 h 471248"/>
                <a:gd name="connsiteX7" fmla="*/ 37700 w 245049"/>
                <a:gd name="connsiteY7" fmla="*/ 471248 h 471248"/>
                <a:gd name="connsiteX8" fmla="*/ 0 w 245049"/>
                <a:gd name="connsiteY8" fmla="*/ 433549 h 47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049" h="471248">
                  <a:moveTo>
                    <a:pt x="0" y="433549"/>
                  </a:moveTo>
                  <a:lnTo>
                    <a:pt x="0" y="37700"/>
                  </a:lnTo>
                  <a:cubicBezTo>
                    <a:pt x="0" y="16871"/>
                    <a:pt x="16871" y="0"/>
                    <a:pt x="37700" y="0"/>
                  </a:cubicBezTo>
                  <a:lnTo>
                    <a:pt x="207349" y="0"/>
                  </a:lnTo>
                  <a:cubicBezTo>
                    <a:pt x="228179" y="0"/>
                    <a:pt x="245049" y="16871"/>
                    <a:pt x="245049" y="37700"/>
                  </a:cubicBezTo>
                  <a:lnTo>
                    <a:pt x="245049" y="433549"/>
                  </a:lnTo>
                  <a:cubicBezTo>
                    <a:pt x="245049" y="454378"/>
                    <a:pt x="228179" y="471248"/>
                    <a:pt x="207349" y="471248"/>
                  </a:cubicBezTo>
                  <a:lnTo>
                    <a:pt x="37700" y="471248"/>
                  </a:lnTo>
                  <a:cubicBezTo>
                    <a:pt x="16871" y="471248"/>
                    <a:pt x="0" y="454378"/>
                    <a:pt x="0" y="433549"/>
                  </a:cubicBezTo>
                  <a:close/>
                </a:path>
              </a:pathLst>
            </a:custGeom>
            <a:solidFill>
              <a:srgbClr val="7A7A7A"/>
            </a:solidFill>
            <a:ln w="18669"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5169FC60-2797-3644-A89B-C83B29B6A02C}"/>
                </a:ext>
              </a:extLst>
            </p:cNvPr>
            <p:cNvSpPr/>
            <p:nvPr/>
          </p:nvSpPr>
          <p:spPr>
            <a:xfrm>
              <a:off x="1896516" y="3063426"/>
              <a:ext cx="160224" cy="320448"/>
            </a:xfrm>
            <a:custGeom>
              <a:avLst/>
              <a:gdLst>
                <a:gd name="connsiteX0" fmla="*/ 0 w 160224"/>
                <a:gd name="connsiteY0" fmla="*/ 320449 h 320448"/>
                <a:gd name="connsiteX1" fmla="*/ 0 w 160224"/>
                <a:gd name="connsiteY1" fmla="*/ 21074 h 320448"/>
                <a:gd name="connsiteX2" fmla="*/ 21093 w 160224"/>
                <a:gd name="connsiteY2" fmla="*/ 0 h 320448"/>
                <a:gd name="connsiteX3" fmla="*/ 160224 w 160224"/>
                <a:gd name="connsiteY3" fmla="*/ 0 h 320448"/>
                <a:gd name="connsiteX4" fmla="*/ 0 w 160224"/>
                <a:gd name="connsiteY4" fmla="*/ 320449 h 32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224" h="320448">
                  <a:moveTo>
                    <a:pt x="0" y="320449"/>
                  </a:moveTo>
                  <a:lnTo>
                    <a:pt x="0" y="21074"/>
                  </a:lnTo>
                  <a:cubicBezTo>
                    <a:pt x="0" y="9444"/>
                    <a:pt x="9444" y="0"/>
                    <a:pt x="21093" y="0"/>
                  </a:cubicBezTo>
                  <a:lnTo>
                    <a:pt x="160224" y="0"/>
                  </a:lnTo>
                  <a:lnTo>
                    <a:pt x="0" y="320449"/>
                  </a:lnTo>
                  <a:close/>
                </a:path>
              </a:pathLst>
            </a:custGeom>
            <a:solidFill>
              <a:srgbClr val="FFFFFF">
                <a:alpha val="15000"/>
              </a:srgbClr>
            </a:solidFill>
            <a:ln w="18669"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56F45F8A-B374-5D4D-9374-A1047D73A0A4}"/>
                </a:ext>
              </a:extLst>
            </p:cNvPr>
            <p:cNvSpPr/>
            <p:nvPr/>
          </p:nvSpPr>
          <p:spPr>
            <a:xfrm>
              <a:off x="2256550" y="2839126"/>
              <a:ext cx="241283" cy="241269"/>
            </a:xfrm>
            <a:custGeom>
              <a:avLst/>
              <a:gdLst>
                <a:gd name="connsiteX0" fmla="*/ 35344 w 241283"/>
                <a:gd name="connsiteY0" fmla="*/ 35330 h 241269"/>
                <a:gd name="connsiteX1" fmla="*/ 205954 w 241283"/>
                <a:gd name="connsiteY1" fmla="*/ 35330 h 241269"/>
                <a:gd name="connsiteX2" fmla="*/ 205954 w 241283"/>
                <a:gd name="connsiteY2" fmla="*/ 205940 h 241269"/>
                <a:gd name="connsiteX3" fmla="*/ 35344 w 241283"/>
                <a:gd name="connsiteY3" fmla="*/ 205940 h 241269"/>
                <a:gd name="connsiteX4" fmla="*/ 35344 w 241283"/>
                <a:gd name="connsiteY4" fmla="*/ 35330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30"/>
                  </a:moveTo>
                  <a:cubicBezTo>
                    <a:pt x="82450" y="-11777"/>
                    <a:pt x="158848" y="-11777"/>
                    <a:pt x="205954" y="35330"/>
                  </a:cubicBezTo>
                  <a:cubicBezTo>
                    <a:pt x="253060" y="82436"/>
                    <a:pt x="253060" y="158834"/>
                    <a:pt x="205954" y="205940"/>
                  </a:cubicBezTo>
                  <a:cubicBezTo>
                    <a:pt x="158848" y="253046"/>
                    <a:pt x="82450" y="253046"/>
                    <a:pt x="35344" y="205940"/>
                  </a:cubicBezTo>
                  <a:cubicBezTo>
                    <a:pt x="-11781" y="158815"/>
                    <a:pt x="-11781" y="82436"/>
                    <a:pt x="35344" y="35330"/>
                  </a:cubicBezTo>
                  <a:close/>
                </a:path>
              </a:pathLst>
            </a:custGeom>
            <a:solidFill>
              <a:schemeClr val="accent5"/>
            </a:solidFill>
            <a:ln w="18669"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22A13092-4A1F-0C46-8C51-68DEF813A0DC}"/>
                </a:ext>
              </a:extLst>
            </p:cNvPr>
            <p:cNvSpPr/>
            <p:nvPr/>
          </p:nvSpPr>
          <p:spPr>
            <a:xfrm>
              <a:off x="2256550" y="2839112"/>
              <a:ext cx="173739" cy="229007"/>
            </a:xfrm>
            <a:custGeom>
              <a:avLst/>
              <a:gdLst>
                <a:gd name="connsiteX0" fmla="*/ 12327 w 173739"/>
                <a:gd name="connsiteY0" fmla="*/ 67595 h 229007"/>
                <a:gd name="connsiteX1" fmla="*/ 173740 w 173739"/>
                <a:gd name="connsiteY1" fmla="*/ 12327 h 229007"/>
                <a:gd name="connsiteX2" fmla="*/ 67595 w 173739"/>
                <a:gd name="connsiteY2" fmla="*/ 229007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40" y="12327"/>
                  </a:cubicBezTo>
                  <a:lnTo>
                    <a:pt x="67595" y="229007"/>
                  </a:lnTo>
                  <a:cubicBezTo>
                    <a:pt x="7766" y="199696"/>
                    <a:pt x="-16984" y="127425"/>
                    <a:pt x="12327" y="67595"/>
                  </a:cubicBezTo>
                  <a:close/>
                </a:path>
              </a:pathLst>
            </a:custGeom>
            <a:solidFill>
              <a:schemeClr val="tx2">
                <a:alpha val="20000"/>
              </a:schemeClr>
            </a:solidFill>
            <a:ln w="18669"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E46C4CC9-AB99-7B47-B211-C29803B84E7F}"/>
                </a:ext>
              </a:extLst>
            </p:cNvPr>
            <p:cNvSpPr/>
            <p:nvPr/>
          </p:nvSpPr>
          <p:spPr>
            <a:xfrm>
              <a:off x="2426199" y="3140725"/>
              <a:ext cx="241283" cy="241269"/>
            </a:xfrm>
            <a:custGeom>
              <a:avLst/>
              <a:gdLst>
                <a:gd name="connsiteX0" fmla="*/ 35344 w 241283"/>
                <a:gd name="connsiteY0" fmla="*/ 35330 h 241269"/>
                <a:gd name="connsiteX1" fmla="*/ 205954 w 241283"/>
                <a:gd name="connsiteY1" fmla="*/ 35330 h 241269"/>
                <a:gd name="connsiteX2" fmla="*/ 205954 w 241283"/>
                <a:gd name="connsiteY2" fmla="*/ 205940 h 241269"/>
                <a:gd name="connsiteX3" fmla="*/ 35344 w 241283"/>
                <a:gd name="connsiteY3" fmla="*/ 205940 h 241269"/>
                <a:gd name="connsiteX4" fmla="*/ 35344 w 241283"/>
                <a:gd name="connsiteY4" fmla="*/ 35330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30"/>
                  </a:moveTo>
                  <a:cubicBezTo>
                    <a:pt x="82450" y="-11777"/>
                    <a:pt x="158848" y="-11777"/>
                    <a:pt x="205954" y="35330"/>
                  </a:cubicBezTo>
                  <a:cubicBezTo>
                    <a:pt x="253061" y="82436"/>
                    <a:pt x="253061" y="158834"/>
                    <a:pt x="205954" y="205940"/>
                  </a:cubicBezTo>
                  <a:cubicBezTo>
                    <a:pt x="158848" y="253046"/>
                    <a:pt x="82450" y="253046"/>
                    <a:pt x="35344" y="205940"/>
                  </a:cubicBezTo>
                  <a:cubicBezTo>
                    <a:pt x="-11781" y="158815"/>
                    <a:pt x="-11781" y="82436"/>
                    <a:pt x="35344" y="35330"/>
                  </a:cubicBezTo>
                  <a:close/>
                </a:path>
              </a:pathLst>
            </a:custGeom>
            <a:solidFill>
              <a:schemeClr val="accent5"/>
            </a:solidFill>
            <a:ln w="18669"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309DB356-7270-514D-8A00-9C454E379E01}"/>
                </a:ext>
              </a:extLst>
            </p:cNvPr>
            <p:cNvSpPr/>
            <p:nvPr/>
          </p:nvSpPr>
          <p:spPr>
            <a:xfrm>
              <a:off x="2426200" y="3140711"/>
              <a:ext cx="173739" cy="229007"/>
            </a:xfrm>
            <a:custGeom>
              <a:avLst/>
              <a:gdLst>
                <a:gd name="connsiteX0" fmla="*/ 12327 w 173739"/>
                <a:gd name="connsiteY0" fmla="*/ 67595 h 229007"/>
                <a:gd name="connsiteX1" fmla="*/ 173739 w 173739"/>
                <a:gd name="connsiteY1" fmla="*/ 12327 h 229007"/>
                <a:gd name="connsiteX2" fmla="*/ 67595 w 173739"/>
                <a:gd name="connsiteY2" fmla="*/ 229008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39" y="12327"/>
                  </a:cubicBezTo>
                  <a:lnTo>
                    <a:pt x="67595" y="229008"/>
                  </a:lnTo>
                  <a:cubicBezTo>
                    <a:pt x="7766" y="199696"/>
                    <a:pt x="-16984" y="127425"/>
                    <a:pt x="12327" y="67595"/>
                  </a:cubicBezTo>
                  <a:close/>
                </a:path>
              </a:pathLst>
            </a:custGeom>
            <a:solidFill>
              <a:srgbClr val="FFFFFF">
                <a:alpha val="20000"/>
              </a:srgbClr>
            </a:solidFill>
            <a:ln w="18669"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35B3219A-C951-144E-8FDF-2A0E771E95BC}"/>
                </a:ext>
              </a:extLst>
            </p:cNvPr>
            <p:cNvSpPr/>
            <p:nvPr/>
          </p:nvSpPr>
          <p:spPr>
            <a:xfrm>
              <a:off x="2256550" y="3461174"/>
              <a:ext cx="241283" cy="241269"/>
            </a:xfrm>
            <a:custGeom>
              <a:avLst/>
              <a:gdLst>
                <a:gd name="connsiteX0" fmla="*/ 35344 w 241283"/>
                <a:gd name="connsiteY0" fmla="*/ 35329 h 241269"/>
                <a:gd name="connsiteX1" fmla="*/ 205954 w 241283"/>
                <a:gd name="connsiteY1" fmla="*/ 35329 h 241269"/>
                <a:gd name="connsiteX2" fmla="*/ 205954 w 241283"/>
                <a:gd name="connsiteY2" fmla="*/ 205940 h 241269"/>
                <a:gd name="connsiteX3" fmla="*/ 35344 w 241283"/>
                <a:gd name="connsiteY3" fmla="*/ 205940 h 241269"/>
                <a:gd name="connsiteX4" fmla="*/ 35344 w 241283"/>
                <a:gd name="connsiteY4" fmla="*/ 35329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29"/>
                  </a:moveTo>
                  <a:cubicBezTo>
                    <a:pt x="82450" y="-11776"/>
                    <a:pt x="158848" y="-11776"/>
                    <a:pt x="205954" y="35329"/>
                  </a:cubicBezTo>
                  <a:cubicBezTo>
                    <a:pt x="253060" y="82435"/>
                    <a:pt x="253060" y="158834"/>
                    <a:pt x="205954" y="205940"/>
                  </a:cubicBezTo>
                  <a:cubicBezTo>
                    <a:pt x="158848" y="253046"/>
                    <a:pt x="82450" y="253046"/>
                    <a:pt x="35344" y="205940"/>
                  </a:cubicBezTo>
                  <a:cubicBezTo>
                    <a:pt x="-11781" y="158815"/>
                    <a:pt x="-11781" y="82435"/>
                    <a:pt x="35344" y="35329"/>
                  </a:cubicBezTo>
                  <a:close/>
                </a:path>
              </a:pathLst>
            </a:custGeom>
            <a:solidFill>
              <a:schemeClr val="accent5"/>
            </a:solidFill>
            <a:ln w="18669"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9C95A958-5AE4-2745-BE7D-21ED15F5FC58}"/>
                </a:ext>
              </a:extLst>
            </p:cNvPr>
            <p:cNvSpPr/>
            <p:nvPr/>
          </p:nvSpPr>
          <p:spPr>
            <a:xfrm>
              <a:off x="2256550" y="3461160"/>
              <a:ext cx="173739" cy="229007"/>
            </a:xfrm>
            <a:custGeom>
              <a:avLst/>
              <a:gdLst>
                <a:gd name="connsiteX0" fmla="*/ 12327 w 173739"/>
                <a:gd name="connsiteY0" fmla="*/ 67595 h 229007"/>
                <a:gd name="connsiteX1" fmla="*/ 173740 w 173739"/>
                <a:gd name="connsiteY1" fmla="*/ 12327 h 229007"/>
                <a:gd name="connsiteX2" fmla="*/ 67595 w 173739"/>
                <a:gd name="connsiteY2" fmla="*/ 229007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40" y="12327"/>
                  </a:cubicBezTo>
                  <a:lnTo>
                    <a:pt x="67595" y="229007"/>
                  </a:lnTo>
                  <a:cubicBezTo>
                    <a:pt x="7766" y="199696"/>
                    <a:pt x="-16984" y="127425"/>
                    <a:pt x="12327" y="67595"/>
                  </a:cubicBezTo>
                  <a:close/>
                </a:path>
              </a:pathLst>
            </a:custGeom>
            <a:solidFill>
              <a:srgbClr val="FFFFFF">
                <a:alpha val="20000"/>
              </a:srgbClr>
            </a:solidFill>
            <a:ln w="18669" cap="flat">
              <a:noFill/>
              <a:prstDash val="solid"/>
              <a:miter/>
            </a:ln>
          </p:spPr>
          <p:txBody>
            <a:bodyPr rtlCol="0" anchor="ctr"/>
            <a:lstStyle/>
            <a:p>
              <a:endParaRPr lang="en-US"/>
            </a:p>
          </p:txBody>
        </p:sp>
      </p:grpSp>
      <p:sp>
        <p:nvSpPr>
          <p:cNvPr id="2" name="Rectangle 1">
            <a:extLst>
              <a:ext uri="{FF2B5EF4-FFF2-40B4-BE49-F238E27FC236}">
                <a16:creationId xmlns:a16="http://schemas.microsoft.com/office/drawing/2014/main" id="{38AC1698-5418-F94A-BFBF-B8EC22ACDC80}"/>
              </a:ext>
            </a:extLst>
          </p:cNvPr>
          <p:cNvSpPr/>
          <p:nvPr/>
        </p:nvSpPr>
        <p:spPr>
          <a:xfrm>
            <a:off x="628803" y="3082737"/>
            <a:ext cx="1946416" cy="610360"/>
          </a:xfrm>
          <a:prstGeom prst="rect">
            <a:avLst/>
          </a:prstGeom>
          <a:noFill/>
        </p:spPr>
        <p:txBody>
          <a:bodyPr wrap="square" rtlCol="0">
            <a:spAutoFit/>
          </a:bodyPr>
          <a:lstStyle/>
          <a:p>
            <a:pPr algn="ctr" defTabSz="932418"/>
            <a:r>
              <a:rPr lang="en-US" sz="1122" i="1" kern="0">
                <a:solidFill>
                  <a:schemeClr val="accent4"/>
                </a:solidFill>
                <a:latin typeface="Segoe UI"/>
              </a:rPr>
              <a:t>vCenter account with Virtual Machines -&gt; Guest Operations privilege  </a:t>
            </a:r>
          </a:p>
        </p:txBody>
      </p:sp>
      <p:grpSp>
        <p:nvGrpSpPr>
          <p:cNvPr id="72" name="Group 71">
            <a:extLst>
              <a:ext uri="{FF2B5EF4-FFF2-40B4-BE49-F238E27FC236}">
                <a16:creationId xmlns:a16="http://schemas.microsoft.com/office/drawing/2014/main" id="{7229BE93-716A-8742-9001-B22AC54D8D73}"/>
              </a:ext>
            </a:extLst>
          </p:cNvPr>
          <p:cNvGrpSpPr/>
          <p:nvPr/>
        </p:nvGrpSpPr>
        <p:grpSpPr>
          <a:xfrm rot="19470619">
            <a:off x="2902603" y="3716169"/>
            <a:ext cx="2796805" cy="95707"/>
            <a:chOff x="2277061" y="2866157"/>
            <a:chExt cx="1796694" cy="64572"/>
          </a:xfrm>
        </p:grpSpPr>
        <p:cxnSp>
          <p:nvCxnSpPr>
            <p:cNvPr id="73" name="Straight Arrow Connector 72">
              <a:extLst>
                <a:ext uri="{FF2B5EF4-FFF2-40B4-BE49-F238E27FC236}">
                  <a16:creationId xmlns:a16="http://schemas.microsoft.com/office/drawing/2014/main" id="{9661F7CA-B1AB-0343-80D0-434320F9878F}"/>
                </a:ext>
              </a:extLst>
            </p:cNvPr>
            <p:cNvCxnSpPr>
              <a:cxnSpLocks/>
            </p:cNvCxnSpPr>
            <p:nvPr/>
          </p:nvCxnSpPr>
          <p:spPr>
            <a:xfrm>
              <a:off x="2277061" y="2930729"/>
              <a:ext cx="1796694" cy="0"/>
            </a:xfrm>
            <a:prstGeom prst="straightConnector1">
              <a:avLst/>
            </a:prstGeom>
            <a:noFill/>
            <a:ln w="19050" cap="flat" cmpd="sng" algn="ctr">
              <a:solidFill>
                <a:schemeClr val="accent5">
                  <a:alpha val="50000"/>
                </a:schemeClr>
              </a:solidFill>
              <a:prstDash val="solid"/>
              <a:headEnd type="none"/>
              <a:tailEnd type="triangle"/>
            </a:ln>
            <a:effectLst/>
          </p:spPr>
        </p:cxnSp>
        <p:cxnSp>
          <p:nvCxnSpPr>
            <p:cNvPr id="75" name="Straight Arrow Connector 74">
              <a:extLst>
                <a:ext uri="{FF2B5EF4-FFF2-40B4-BE49-F238E27FC236}">
                  <a16:creationId xmlns:a16="http://schemas.microsoft.com/office/drawing/2014/main" id="{95721292-F31E-4A45-8E53-D69EBBE12CD8}"/>
                </a:ext>
              </a:extLst>
            </p:cNvPr>
            <p:cNvCxnSpPr>
              <a:cxnSpLocks/>
            </p:cNvCxnSpPr>
            <p:nvPr/>
          </p:nvCxnSpPr>
          <p:spPr>
            <a:xfrm flipH="1">
              <a:off x="2277061" y="2866157"/>
              <a:ext cx="1796694" cy="0"/>
            </a:xfrm>
            <a:prstGeom prst="straightConnector1">
              <a:avLst/>
            </a:prstGeom>
            <a:noFill/>
            <a:ln w="19050" cap="flat" cmpd="sng" algn="ctr">
              <a:solidFill>
                <a:schemeClr val="accent5">
                  <a:alpha val="50000"/>
                </a:schemeClr>
              </a:solidFill>
              <a:prstDash val="solid"/>
              <a:headEnd type="none"/>
              <a:tailEnd type="triangle"/>
            </a:ln>
            <a:effectLst/>
          </p:spPr>
        </p:cxnSp>
      </p:grpSp>
      <p:sp>
        <p:nvSpPr>
          <p:cNvPr id="11" name="Rectangle 10">
            <a:extLst>
              <a:ext uri="{FF2B5EF4-FFF2-40B4-BE49-F238E27FC236}">
                <a16:creationId xmlns:a16="http://schemas.microsoft.com/office/drawing/2014/main" id="{E642876A-0542-8343-972F-0FF9F056D5E5}"/>
              </a:ext>
            </a:extLst>
          </p:cNvPr>
          <p:cNvSpPr/>
          <p:nvPr/>
        </p:nvSpPr>
        <p:spPr>
          <a:xfrm rot="19457583">
            <a:off x="3066859" y="4003883"/>
            <a:ext cx="705642" cy="265009"/>
          </a:xfrm>
          <a:prstGeom prst="rect">
            <a:avLst/>
          </a:prstGeom>
          <a:noFill/>
        </p:spPr>
        <p:txBody>
          <a:bodyPr wrap="square" rtlCol="0">
            <a:spAutoFit/>
          </a:bodyPr>
          <a:lstStyle/>
          <a:p>
            <a:pPr algn="r" defTabSz="932418"/>
            <a:r>
              <a:rPr lang="en-US" sz="1122" i="1" kern="0" dirty="0">
                <a:solidFill>
                  <a:schemeClr val="accent4"/>
                </a:solidFill>
              </a:rPr>
              <a:t>TCP 443</a:t>
            </a:r>
          </a:p>
        </p:txBody>
      </p:sp>
      <p:sp>
        <p:nvSpPr>
          <p:cNvPr id="108" name="Rectangle 107">
            <a:extLst>
              <a:ext uri="{FF2B5EF4-FFF2-40B4-BE49-F238E27FC236}">
                <a16:creationId xmlns:a16="http://schemas.microsoft.com/office/drawing/2014/main" id="{E0A9EFEC-45CA-A047-8867-C6F2B5DD873A}"/>
              </a:ext>
            </a:extLst>
          </p:cNvPr>
          <p:cNvSpPr/>
          <p:nvPr/>
        </p:nvSpPr>
        <p:spPr>
          <a:xfrm rot="19457583">
            <a:off x="4162522" y="3573894"/>
            <a:ext cx="1756712" cy="246221"/>
          </a:xfrm>
          <a:prstGeom prst="rect">
            <a:avLst/>
          </a:prstGeom>
          <a:noFill/>
        </p:spPr>
        <p:txBody>
          <a:bodyPr wrap="square" rtlCol="0">
            <a:spAutoFit/>
          </a:bodyPr>
          <a:lstStyle/>
          <a:p>
            <a:pPr defTabSz="932418"/>
            <a:r>
              <a:rPr lang="en-US" sz="1000" i="1" dirty="0">
                <a:solidFill>
                  <a:schemeClr val="accent2"/>
                </a:solidFill>
                <a:latin typeface="Segoe UI"/>
              </a:rPr>
              <a:t>App dependencies (5 mins)</a:t>
            </a:r>
          </a:p>
        </p:txBody>
      </p:sp>
      <p:sp>
        <p:nvSpPr>
          <p:cNvPr id="113" name="Rectangle 112">
            <a:extLst>
              <a:ext uri="{FF2B5EF4-FFF2-40B4-BE49-F238E27FC236}">
                <a16:creationId xmlns:a16="http://schemas.microsoft.com/office/drawing/2014/main" id="{941C03E6-2476-1242-A97F-01E13245D5AB}"/>
              </a:ext>
            </a:extLst>
          </p:cNvPr>
          <p:cNvSpPr/>
          <p:nvPr/>
        </p:nvSpPr>
        <p:spPr>
          <a:xfrm rot="19457583">
            <a:off x="3984901" y="3471979"/>
            <a:ext cx="1756712" cy="246221"/>
          </a:xfrm>
          <a:prstGeom prst="rect">
            <a:avLst/>
          </a:prstGeom>
          <a:noFill/>
        </p:spPr>
        <p:txBody>
          <a:bodyPr wrap="square" rtlCol="0">
            <a:spAutoFit/>
          </a:bodyPr>
          <a:lstStyle/>
          <a:p>
            <a:pPr algn="r" defTabSz="932418"/>
            <a:r>
              <a:rPr lang="en-US" sz="1000" i="1">
                <a:solidFill>
                  <a:schemeClr val="accent2"/>
                </a:solidFill>
              </a:rPr>
              <a:t>Installed apps (24 hrs.)</a:t>
            </a:r>
          </a:p>
        </p:txBody>
      </p:sp>
      <p:sp>
        <p:nvSpPr>
          <p:cNvPr id="115" name="TextBox 114">
            <a:extLst>
              <a:ext uri="{FF2B5EF4-FFF2-40B4-BE49-F238E27FC236}">
                <a16:creationId xmlns:a16="http://schemas.microsoft.com/office/drawing/2014/main" id="{3E41B47A-4758-2942-8C80-F6F521A45FF8}"/>
              </a:ext>
            </a:extLst>
          </p:cNvPr>
          <p:cNvSpPr txBox="1"/>
          <p:nvPr/>
        </p:nvSpPr>
        <p:spPr>
          <a:xfrm>
            <a:off x="10423599" y="1509438"/>
            <a:ext cx="1225380" cy="437684"/>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pPr algn="l"/>
            <a:r>
              <a:rPr lang="en-US"/>
              <a:t>Application inventory</a:t>
            </a:r>
          </a:p>
        </p:txBody>
      </p:sp>
      <p:pic>
        <p:nvPicPr>
          <p:cNvPr id="116" name="Picture 115">
            <a:extLst>
              <a:ext uri="{FF2B5EF4-FFF2-40B4-BE49-F238E27FC236}">
                <a16:creationId xmlns:a16="http://schemas.microsoft.com/office/drawing/2014/main" id="{587429D9-4E4A-C446-9156-B0E623006FBE}"/>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082117" y="1540432"/>
            <a:ext cx="370308" cy="370308"/>
          </a:xfrm>
          <a:prstGeom prst="rect">
            <a:avLst/>
          </a:prstGeom>
        </p:spPr>
      </p:pic>
      <p:sp>
        <p:nvSpPr>
          <p:cNvPr id="3" name="TextBox 2">
            <a:extLst>
              <a:ext uri="{FF2B5EF4-FFF2-40B4-BE49-F238E27FC236}">
                <a16:creationId xmlns:a16="http://schemas.microsoft.com/office/drawing/2014/main" id="{F69A9645-76B8-4601-AF20-52F7C605D617}"/>
              </a:ext>
            </a:extLst>
          </p:cNvPr>
          <p:cNvSpPr txBox="1"/>
          <p:nvPr/>
        </p:nvSpPr>
        <p:spPr>
          <a:xfrm>
            <a:off x="7851386" y="6443412"/>
            <a:ext cx="4409271" cy="246221"/>
          </a:xfrm>
          <a:prstGeom prst="rect">
            <a:avLst/>
          </a:prstGeom>
          <a:noFill/>
        </p:spPr>
        <p:txBody>
          <a:bodyPr wrap="square" rtlCol="0">
            <a:spAutoFit/>
          </a:bodyPr>
          <a:lstStyle/>
          <a:p>
            <a:pPr defTabSz="932418">
              <a:defRPr/>
            </a:pPr>
            <a:r>
              <a:rPr lang="en-US" sz="1000" b="1" i="1" dirty="0">
                <a:solidFill>
                  <a:schemeClr val="accent2"/>
                </a:solidFill>
              </a:rPr>
              <a:t>* </a:t>
            </a:r>
            <a:r>
              <a:rPr lang="en-US" sz="1000" i="1" dirty="0">
                <a:solidFill>
                  <a:schemeClr val="accent2"/>
                </a:solidFill>
              </a:rPr>
              <a:t>Dependency analysis can only be enabled on successfully validated servers</a:t>
            </a:r>
          </a:p>
        </p:txBody>
      </p:sp>
      <p:sp>
        <p:nvSpPr>
          <p:cNvPr id="4" name="TextBox 3">
            <a:extLst>
              <a:ext uri="{FF2B5EF4-FFF2-40B4-BE49-F238E27FC236}">
                <a16:creationId xmlns:a16="http://schemas.microsoft.com/office/drawing/2014/main" id="{462C3DCE-9E57-4713-B54B-6C2DF4364396}"/>
              </a:ext>
            </a:extLst>
          </p:cNvPr>
          <p:cNvSpPr txBox="1"/>
          <p:nvPr/>
        </p:nvSpPr>
        <p:spPr>
          <a:xfrm>
            <a:off x="7851386" y="6686644"/>
            <a:ext cx="3986772" cy="246221"/>
          </a:xfrm>
          <a:prstGeom prst="rect">
            <a:avLst/>
          </a:prstGeom>
          <a:noFill/>
        </p:spPr>
        <p:txBody>
          <a:bodyPr wrap="square" rtlCol="0">
            <a:spAutoFit/>
          </a:bodyPr>
          <a:lstStyle/>
          <a:p>
            <a:pPr defTabSz="932418">
              <a:defRPr/>
            </a:pPr>
            <a:r>
              <a:rPr lang="en-US" sz="1000" b="1" i="1" dirty="0"/>
              <a:t>*</a:t>
            </a:r>
            <a:r>
              <a:rPr lang="en-US" sz="1000" i="1" dirty="0"/>
              <a:t> </a:t>
            </a:r>
            <a:r>
              <a:rPr lang="en-US" sz="1000" i="1" dirty="0">
                <a:solidFill>
                  <a:schemeClr val="accent2"/>
                </a:solidFill>
              </a:rPr>
              <a:t>Required for software inventory and agentless dependency analysis</a:t>
            </a:r>
          </a:p>
        </p:txBody>
      </p:sp>
    </p:spTree>
    <p:extLst>
      <p:ext uri="{BB962C8B-B14F-4D97-AF65-F5344CB8AC3E}">
        <p14:creationId xmlns:p14="http://schemas.microsoft.com/office/powerpoint/2010/main" val="2260152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1AA77D91-89FA-4BBE-9914-51B92D2CA618}"/>
              </a:ext>
            </a:extLst>
          </p:cNvPr>
          <p:cNvSpPr/>
          <p:nvPr/>
        </p:nvSpPr>
        <p:spPr bwMode="auto">
          <a:xfrm>
            <a:off x="6451037" y="0"/>
            <a:ext cx="5985438" cy="69945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431264D5-5BED-4428-AFE5-682B453B1775}"/>
              </a:ext>
            </a:extLst>
          </p:cNvPr>
          <p:cNvGrpSpPr/>
          <p:nvPr/>
        </p:nvGrpSpPr>
        <p:grpSpPr>
          <a:xfrm>
            <a:off x="2190390" y="1651688"/>
            <a:ext cx="2112630" cy="2111010"/>
            <a:chOff x="1622425" y="1333500"/>
            <a:chExt cx="2071688" cy="2070100"/>
          </a:xfrm>
          <a:effectLst>
            <a:outerShdw blurRad="381000" sx="81000" sy="81000" algn="ctr" rotWithShape="0">
              <a:prstClr val="black">
                <a:alpha val="16000"/>
              </a:prstClr>
            </a:outerShdw>
          </a:effectLst>
        </p:grpSpPr>
        <p:grpSp>
          <p:nvGrpSpPr>
            <p:cNvPr id="15" name="Group 14">
              <a:extLst>
                <a:ext uri="{FF2B5EF4-FFF2-40B4-BE49-F238E27FC236}">
                  <a16:creationId xmlns:a16="http://schemas.microsoft.com/office/drawing/2014/main" id="{0BF1F10B-6802-4187-AEBB-00BB0D2A2DA9}"/>
                </a:ext>
              </a:extLst>
            </p:cNvPr>
            <p:cNvGrpSpPr/>
            <p:nvPr/>
          </p:nvGrpSpPr>
          <p:grpSpPr>
            <a:xfrm>
              <a:off x="1622425" y="1333500"/>
              <a:ext cx="2071688" cy="2070100"/>
              <a:chOff x="1622425" y="1333500"/>
              <a:chExt cx="2071688" cy="2070100"/>
            </a:xfrm>
          </p:grpSpPr>
          <p:sp>
            <p:nvSpPr>
              <p:cNvPr id="17" name="AutoShape 6">
                <a:extLst>
                  <a:ext uri="{FF2B5EF4-FFF2-40B4-BE49-F238E27FC236}">
                    <a16:creationId xmlns:a16="http://schemas.microsoft.com/office/drawing/2014/main" id="{ED0AA760-CA8B-4741-B5BC-93C1A756DC09}"/>
                  </a:ext>
                </a:extLst>
              </p:cNvPr>
              <p:cNvSpPr>
                <a:spLocks noChangeAspect="1" noChangeArrowheads="1" noTextEdit="1"/>
              </p:cNvSpPr>
              <p:nvPr/>
            </p:nvSpPr>
            <p:spPr bwMode="auto">
              <a:xfrm>
                <a:off x="1622425" y="1333500"/>
                <a:ext cx="2068513"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18" name="Freeform 8">
                <a:extLst>
                  <a:ext uri="{FF2B5EF4-FFF2-40B4-BE49-F238E27FC236}">
                    <a16:creationId xmlns:a16="http://schemas.microsoft.com/office/drawing/2014/main" id="{261D00AC-DD83-4A37-B91F-0796ECA4A4F8}"/>
                  </a:ext>
                </a:extLst>
              </p:cNvPr>
              <p:cNvSpPr>
                <a:spLocks/>
              </p:cNvSpPr>
              <p:nvPr/>
            </p:nvSpPr>
            <p:spPr bwMode="auto">
              <a:xfrm>
                <a:off x="1687513" y="1528763"/>
                <a:ext cx="2006600" cy="1255713"/>
              </a:xfrm>
              <a:custGeom>
                <a:avLst/>
                <a:gdLst>
                  <a:gd name="T0" fmla="*/ 100 w 400"/>
                  <a:gd name="T1" fmla="*/ 50 h 250"/>
                  <a:gd name="T2" fmla="*/ 100 w 400"/>
                  <a:gd name="T3" fmla="*/ 50 h 250"/>
                  <a:gd name="T4" fmla="*/ 61 w 400"/>
                  <a:gd name="T5" fmla="*/ 58 h 250"/>
                  <a:gd name="T6" fmla="*/ 29 w 400"/>
                  <a:gd name="T7" fmla="*/ 79 h 250"/>
                  <a:gd name="T8" fmla="*/ 8 w 400"/>
                  <a:gd name="T9" fmla="*/ 111 h 250"/>
                  <a:gd name="T10" fmla="*/ 0 w 400"/>
                  <a:gd name="T11" fmla="*/ 150 h 250"/>
                  <a:gd name="T12" fmla="*/ 8 w 400"/>
                  <a:gd name="T13" fmla="*/ 189 h 250"/>
                  <a:gd name="T14" fmla="*/ 29 w 400"/>
                  <a:gd name="T15" fmla="*/ 221 h 250"/>
                  <a:gd name="T16" fmla="*/ 61 w 400"/>
                  <a:gd name="T17" fmla="*/ 242 h 250"/>
                  <a:gd name="T18" fmla="*/ 100 w 400"/>
                  <a:gd name="T19" fmla="*/ 250 h 250"/>
                  <a:gd name="T20" fmla="*/ 106 w 400"/>
                  <a:gd name="T21" fmla="*/ 250 h 250"/>
                  <a:gd name="T22" fmla="*/ 200 w 400"/>
                  <a:gd name="T23" fmla="*/ 156 h 250"/>
                  <a:gd name="T24" fmla="*/ 294 w 400"/>
                  <a:gd name="T25" fmla="*/ 250 h 250"/>
                  <a:gd name="T26" fmla="*/ 325 w 400"/>
                  <a:gd name="T27" fmla="*/ 250 h 250"/>
                  <a:gd name="T28" fmla="*/ 354 w 400"/>
                  <a:gd name="T29" fmla="*/ 244 h 250"/>
                  <a:gd name="T30" fmla="*/ 378 w 400"/>
                  <a:gd name="T31" fmla="*/ 228 h 250"/>
                  <a:gd name="T32" fmla="*/ 394 w 400"/>
                  <a:gd name="T33" fmla="*/ 204 h 250"/>
                  <a:gd name="T34" fmla="*/ 400 w 400"/>
                  <a:gd name="T35" fmla="*/ 175 h 250"/>
                  <a:gd name="T36" fmla="*/ 394 w 400"/>
                  <a:gd name="T37" fmla="*/ 146 h 250"/>
                  <a:gd name="T38" fmla="*/ 378 w 400"/>
                  <a:gd name="T39" fmla="*/ 122 h 250"/>
                  <a:gd name="T40" fmla="*/ 354 w 400"/>
                  <a:gd name="T41" fmla="*/ 106 h 250"/>
                  <a:gd name="T42" fmla="*/ 324 w 400"/>
                  <a:gd name="T43" fmla="*/ 100 h 250"/>
                  <a:gd name="T44" fmla="*/ 312 w 400"/>
                  <a:gd name="T45" fmla="*/ 60 h 250"/>
                  <a:gd name="T46" fmla="*/ 287 w 400"/>
                  <a:gd name="T47" fmla="*/ 29 h 250"/>
                  <a:gd name="T48" fmla="*/ 253 w 400"/>
                  <a:gd name="T49" fmla="*/ 8 h 250"/>
                  <a:gd name="T50" fmla="*/ 212 w 400"/>
                  <a:gd name="T51" fmla="*/ 0 h 250"/>
                  <a:gd name="T52" fmla="*/ 184 w 400"/>
                  <a:gd name="T53" fmla="*/ 4 h 250"/>
                  <a:gd name="T54" fmla="*/ 158 w 400"/>
                  <a:gd name="T55" fmla="*/ 14 h 250"/>
                  <a:gd name="T56" fmla="*/ 136 w 400"/>
                  <a:gd name="T57" fmla="*/ 30 h 250"/>
                  <a:gd name="T58" fmla="*/ 118 w 400"/>
                  <a:gd name="T59" fmla="*/ 52 h 250"/>
                  <a:gd name="T60" fmla="*/ 100 w 400"/>
                  <a:gd name="T61" fmla="*/ 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250">
                    <a:moveTo>
                      <a:pt x="100" y="50"/>
                    </a:moveTo>
                    <a:lnTo>
                      <a:pt x="100" y="50"/>
                    </a:lnTo>
                    <a:cubicBezTo>
                      <a:pt x="86" y="50"/>
                      <a:pt x="73" y="53"/>
                      <a:pt x="61" y="58"/>
                    </a:cubicBezTo>
                    <a:cubicBezTo>
                      <a:pt x="49" y="63"/>
                      <a:pt x="38" y="70"/>
                      <a:pt x="29" y="79"/>
                    </a:cubicBezTo>
                    <a:cubicBezTo>
                      <a:pt x="20" y="88"/>
                      <a:pt x="13" y="99"/>
                      <a:pt x="8" y="111"/>
                    </a:cubicBezTo>
                    <a:cubicBezTo>
                      <a:pt x="2" y="123"/>
                      <a:pt x="0" y="136"/>
                      <a:pt x="0" y="150"/>
                    </a:cubicBezTo>
                    <a:cubicBezTo>
                      <a:pt x="0" y="164"/>
                      <a:pt x="2" y="177"/>
                      <a:pt x="8" y="189"/>
                    </a:cubicBezTo>
                    <a:cubicBezTo>
                      <a:pt x="13" y="201"/>
                      <a:pt x="20" y="212"/>
                      <a:pt x="29" y="221"/>
                    </a:cubicBezTo>
                    <a:cubicBezTo>
                      <a:pt x="38" y="230"/>
                      <a:pt x="49" y="237"/>
                      <a:pt x="61" y="242"/>
                    </a:cubicBezTo>
                    <a:cubicBezTo>
                      <a:pt x="73" y="247"/>
                      <a:pt x="86" y="250"/>
                      <a:pt x="100" y="250"/>
                    </a:cubicBezTo>
                    <a:lnTo>
                      <a:pt x="106" y="250"/>
                    </a:lnTo>
                    <a:lnTo>
                      <a:pt x="200" y="156"/>
                    </a:lnTo>
                    <a:lnTo>
                      <a:pt x="294" y="250"/>
                    </a:lnTo>
                    <a:lnTo>
                      <a:pt x="325" y="250"/>
                    </a:lnTo>
                    <a:cubicBezTo>
                      <a:pt x="335" y="250"/>
                      <a:pt x="345" y="248"/>
                      <a:pt x="354" y="244"/>
                    </a:cubicBezTo>
                    <a:cubicBezTo>
                      <a:pt x="363" y="240"/>
                      <a:pt x="371" y="235"/>
                      <a:pt x="378" y="228"/>
                    </a:cubicBezTo>
                    <a:cubicBezTo>
                      <a:pt x="385" y="221"/>
                      <a:pt x="390" y="213"/>
                      <a:pt x="394" y="204"/>
                    </a:cubicBezTo>
                    <a:cubicBezTo>
                      <a:pt x="398" y="195"/>
                      <a:pt x="400" y="185"/>
                      <a:pt x="400" y="175"/>
                    </a:cubicBezTo>
                    <a:cubicBezTo>
                      <a:pt x="400" y="164"/>
                      <a:pt x="398" y="155"/>
                      <a:pt x="394" y="146"/>
                    </a:cubicBezTo>
                    <a:cubicBezTo>
                      <a:pt x="390" y="136"/>
                      <a:pt x="384" y="129"/>
                      <a:pt x="378" y="122"/>
                    </a:cubicBezTo>
                    <a:cubicBezTo>
                      <a:pt x="371" y="115"/>
                      <a:pt x="363" y="110"/>
                      <a:pt x="354" y="106"/>
                    </a:cubicBezTo>
                    <a:cubicBezTo>
                      <a:pt x="344" y="102"/>
                      <a:pt x="335" y="100"/>
                      <a:pt x="324" y="100"/>
                    </a:cubicBezTo>
                    <a:cubicBezTo>
                      <a:pt x="322" y="86"/>
                      <a:pt x="318" y="73"/>
                      <a:pt x="312" y="60"/>
                    </a:cubicBezTo>
                    <a:cubicBezTo>
                      <a:pt x="305" y="48"/>
                      <a:pt x="297" y="38"/>
                      <a:pt x="287" y="29"/>
                    </a:cubicBezTo>
                    <a:cubicBezTo>
                      <a:pt x="277" y="20"/>
                      <a:pt x="266" y="13"/>
                      <a:pt x="253" y="8"/>
                    </a:cubicBezTo>
                    <a:cubicBezTo>
                      <a:pt x="240" y="3"/>
                      <a:pt x="227" y="0"/>
                      <a:pt x="212" y="0"/>
                    </a:cubicBezTo>
                    <a:cubicBezTo>
                      <a:pt x="203" y="0"/>
                      <a:pt x="193" y="1"/>
                      <a:pt x="184" y="4"/>
                    </a:cubicBezTo>
                    <a:cubicBezTo>
                      <a:pt x="175" y="6"/>
                      <a:pt x="166" y="9"/>
                      <a:pt x="158" y="14"/>
                    </a:cubicBezTo>
                    <a:cubicBezTo>
                      <a:pt x="150" y="18"/>
                      <a:pt x="143" y="24"/>
                      <a:pt x="136" y="30"/>
                    </a:cubicBezTo>
                    <a:cubicBezTo>
                      <a:pt x="129" y="36"/>
                      <a:pt x="123" y="44"/>
                      <a:pt x="118" y="52"/>
                    </a:cubicBezTo>
                    <a:cubicBezTo>
                      <a:pt x="112" y="51"/>
                      <a:pt x="106" y="50"/>
                      <a:pt x="100" y="50"/>
                    </a:cubicBezTo>
                    <a:close/>
                  </a:path>
                </a:pathLst>
              </a:custGeom>
              <a:solidFill>
                <a:srgbClr val="0078D4"/>
              </a:solidFill>
              <a:ln w="0">
                <a:solidFill>
                  <a:srgbClr val="0078D4"/>
                </a:solid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sp>
          <p:nvSpPr>
            <p:cNvPr id="16" name="Freeform 9">
              <a:extLst>
                <a:ext uri="{FF2B5EF4-FFF2-40B4-BE49-F238E27FC236}">
                  <a16:creationId xmlns:a16="http://schemas.microsoft.com/office/drawing/2014/main" id="{3A78FC47-FC6B-4B65-98BA-2D0F9081F62E}"/>
                </a:ext>
              </a:extLst>
            </p:cNvPr>
            <p:cNvSpPr>
              <a:spLocks/>
            </p:cNvSpPr>
            <p:nvPr/>
          </p:nvSpPr>
          <p:spPr bwMode="auto">
            <a:xfrm>
              <a:off x="2374900" y="2533650"/>
              <a:ext cx="631825" cy="692150"/>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tx1"/>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19" name="Group 12">
            <a:extLst>
              <a:ext uri="{FF2B5EF4-FFF2-40B4-BE49-F238E27FC236}">
                <a16:creationId xmlns:a16="http://schemas.microsoft.com/office/drawing/2014/main" id="{DFDB7EE7-4FB7-4CCE-BC92-AE053B2E966B}"/>
              </a:ext>
            </a:extLst>
          </p:cNvPr>
          <p:cNvGrpSpPr>
            <a:grpSpLocks noChangeAspect="1"/>
          </p:cNvGrpSpPr>
          <p:nvPr/>
        </p:nvGrpSpPr>
        <p:grpSpPr bwMode="auto">
          <a:xfrm>
            <a:off x="2939239" y="4040248"/>
            <a:ext cx="660445" cy="657316"/>
            <a:chOff x="1297" y="2230"/>
            <a:chExt cx="633" cy="630"/>
          </a:xfrm>
        </p:grpSpPr>
        <p:sp>
          <p:nvSpPr>
            <p:cNvPr id="21" name="Freeform 13">
              <a:extLst>
                <a:ext uri="{FF2B5EF4-FFF2-40B4-BE49-F238E27FC236}">
                  <a16:creationId xmlns:a16="http://schemas.microsoft.com/office/drawing/2014/main" id="{5639C982-94A8-4AB8-AB22-31847A8EA8E1}"/>
                </a:ext>
              </a:extLst>
            </p:cNvPr>
            <p:cNvSpPr>
              <a:spLocks/>
            </p:cNvSpPr>
            <p:nvPr/>
          </p:nvSpPr>
          <p:spPr bwMode="auto">
            <a:xfrm>
              <a:off x="1297" y="2230"/>
              <a:ext cx="633" cy="474"/>
            </a:xfrm>
            <a:custGeom>
              <a:avLst/>
              <a:gdLst>
                <a:gd name="T0" fmla="*/ 416 w 426"/>
                <a:gd name="T1" fmla="*/ 8 h 319"/>
                <a:gd name="T2" fmla="*/ 416 w 426"/>
                <a:gd name="T3" fmla="*/ 8 h 319"/>
                <a:gd name="T4" fmla="*/ 406 w 426"/>
                <a:gd name="T5" fmla="*/ 2 h 319"/>
                <a:gd name="T6" fmla="*/ 393 w 426"/>
                <a:gd name="T7" fmla="*/ 0 h 319"/>
                <a:gd name="T8" fmla="*/ 33 w 426"/>
                <a:gd name="T9" fmla="*/ 0 h 319"/>
                <a:gd name="T10" fmla="*/ 20 w 426"/>
                <a:gd name="T11" fmla="*/ 2 h 319"/>
                <a:gd name="T12" fmla="*/ 9 w 426"/>
                <a:gd name="T13" fmla="*/ 8 h 319"/>
                <a:gd name="T14" fmla="*/ 2 w 426"/>
                <a:gd name="T15" fmla="*/ 19 h 319"/>
                <a:gd name="T16" fmla="*/ 0 w 426"/>
                <a:gd name="T17" fmla="*/ 32 h 319"/>
                <a:gd name="T18" fmla="*/ 0 w 426"/>
                <a:gd name="T19" fmla="*/ 285 h 319"/>
                <a:gd name="T20" fmla="*/ 2 w 426"/>
                <a:gd name="T21" fmla="*/ 298 h 319"/>
                <a:gd name="T22" fmla="*/ 9 w 426"/>
                <a:gd name="T23" fmla="*/ 309 h 319"/>
                <a:gd name="T24" fmla="*/ 20 w 426"/>
                <a:gd name="T25" fmla="*/ 316 h 319"/>
                <a:gd name="T26" fmla="*/ 33 w 426"/>
                <a:gd name="T27" fmla="*/ 319 h 319"/>
                <a:gd name="T28" fmla="*/ 193 w 426"/>
                <a:gd name="T29" fmla="*/ 319 h 319"/>
                <a:gd name="T30" fmla="*/ 196 w 426"/>
                <a:gd name="T31" fmla="*/ 317 h 319"/>
                <a:gd name="T32" fmla="*/ 180 w 426"/>
                <a:gd name="T33" fmla="*/ 307 h 319"/>
                <a:gd name="T34" fmla="*/ 186 w 426"/>
                <a:gd name="T35" fmla="*/ 292 h 319"/>
                <a:gd name="T36" fmla="*/ 33 w 426"/>
                <a:gd name="T37" fmla="*/ 292 h 319"/>
                <a:gd name="T38" fmla="*/ 28 w 426"/>
                <a:gd name="T39" fmla="*/ 290 h 319"/>
                <a:gd name="T40" fmla="*/ 26 w 426"/>
                <a:gd name="T41" fmla="*/ 285 h 319"/>
                <a:gd name="T42" fmla="*/ 26 w 426"/>
                <a:gd name="T43" fmla="*/ 32 h 319"/>
                <a:gd name="T44" fmla="*/ 28 w 426"/>
                <a:gd name="T45" fmla="*/ 27 h 319"/>
                <a:gd name="T46" fmla="*/ 33 w 426"/>
                <a:gd name="T47" fmla="*/ 25 h 319"/>
                <a:gd name="T48" fmla="*/ 393 w 426"/>
                <a:gd name="T49" fmla="*/ 25 h 319"/>
                <a:gd name="T50" fmla="*/ 398 w 426"/>
                <a:gd name="T51" fmla="*/ 27 h 319"/>
                <a:gd name="T52" fmla="*/ 399 w 426"/>
                <a:gd name="T53" fmla="*/ 32 h 319"/>
                <a:gd name="T54" fmla="*/ 399 w 426"/>
                <a:gd name="T55" fmla="*/ 206 h 319"/>
                <a:gd name="T56" fmla="*/ 411 w 426"/>
                <a:gd name="T57" fmla="*/ 211 h 319"/>
                <a:gd name="T58" fmla="*/ 407 w 426"/>
                <a:gd name="T59" fmla="*/ 230 h 319"/>
                <a:gd name="T60" fmla="*/ 425 w 426"/>
                <a:gd name="T61" fmla="*/ 225 h 319"/>
                <a:gd name="T62" fmla="*/ 426 w 426"/>
                <a:gd name="T63" fmla="*/ 227 h 319"/>
                <a:gd name="T64" fmla="*/ 426 w 426"/>
                <a:gd name="T65" fmla="*/ 32 h 319"/>
                <a:gd name="T66" fmla="*/ 424 w 426"/>
                <a:gd name="T67" fmla="*/ 19 h 319"/>
                <a:gd name="T68" fmla="*/ 416 w 426"/>
                <a:gd name="T69" fmla="*/ 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6" h="319">
                  <a:moveTo>
                    <a:pt x="416" y="8"/>
                  </a:moveTo>
                  <a:lnTo>
                    <a:pt x="416" y="8"/>
                  </a:lnTo>
                  <a:cubicBezTo>
                    <a:pt x="413" y="5"/>
                    <a:pt x="410" y="3"/>
                    <a:pt x="406" y="2"/>
                  </a:cubicBezTo>
                  <a:cubicBezTo>
                    <a:pt x="402" y="0"/>
                    <a:pt x="397" y="0"/>
                    <a:pt x="393" y="0"/>
                  </a:cubicBezTo>
                  <a:lnTo>
                    <a:pt x="33" y="0"/>
                  </a:lnTo>
                  <a:cubicBezTo>
                    <a:pt x="28" y="0"/>
                    <a:pt x="24" y="0"/>
                    <a:pt x="20" y="2"/>
                  </a:cubicBezTo>
                  <a:cubicBezTo>
                    <a:pt x="16" y="3"/>
                    <a:pt x="12" y="5"/>
                    <a:pt x="9" y="8"/>
                  </a:cubicBezTo>
                  <a:cubicBezTo>
                    <a:pt x="6" y="11"/>
                    <a:pt x="4" y="15"/>
                    <a:pt x="2" y="19"/>
                  </a:cubicBezTo>
                  <a:cubicBezTo>
                    <a:pt x="0" y="23"/>
                    <a:pt x="0" y="27"/>
                    <a:pt x="0" y="32"/>
                  </a:cubicBezTo>
                  <a:lnTo>
                    <a:pt x="0" y="285"/>
                  </a:lnTo>
                  <a:cubicBezTo>
                    <a:pt x="0" y="290"/>
                    <a:pt x="0" y="294"/>
                    <a:pt x="2" y="298"/>
                  </a:cubicBezTo>
                  <a:cubicBezTo>
                    <a:pt x="4" y="302"/>
                    <a:pt x="6" y="306"/>
                    <a:pt x="9" y="309"/>
                  </a:cubicBezTo>
                  <a:cubicBezTo>
                    <a:pt x="12" y="312"/>
                    <a:pt x="16" y="314"/>
                    <a:pt x="20" y="316"/>
                  </a:cubicBezTo>
                  <a:cubicBezTo>
                    <a:pt x="24" y="318"/>
                    <a:pt x="28" y="319"/>
                    <a:pt x="33" y="319"/>
                  </a:cubicBezTo>
                  <a:lnTo>
                    <a:pt x="193" y="319"/>
                  </a:lnTo>
                  <a:lnTo>
                    <a:pt x="196" y="317"/>
                  </a:lnTo>
                  <a:lnTo>
                    <a:pt x="180" y="307"/>
                  </a:lnTo>
                  <a:lnTo>
                    <a:pt x="186" y="292"/>
                  </a:lnTo>
                  <a:lnTo>
                    <a:pt x="33" y="292"/>
                  </a:lnTo>
                  <a:cubicBezTo>
                    <a:pt x="31" y="292"/>
                    <a:pt x="29" y="291"/>
                    <a:pt x="28" y="290"/>
                  </a:cubicBezTo>
                  <a:cubicBezTo>
                    <a:pt x="27" y="289"/>
                    <a:pt x="26" y="287"/>
                    <a:pt x="26" y="285"/>
                  </a:cubicBezTo>
                  <a:lnTo>
                    <a:pt x="26" y="32"/>
                  </a:lnTo>
                  <a:cubicBezTo>
                    <a:pt x="26" y="30"/>
                    <a:pt x="27" y="28"/>
                    <a:pt x="28" y="27"/>
                  </a:cubicBezTo>
                  <a:cubicBezTo>
                    <a:pt x="29" y="26"/>
                    <a:pt x="31" y="25"/>
                    <a:pt x="33" y="25"/>
                  </a:cubicBezTo>
                  <a:lnTo>
                    <a:pt x="393" y="25"/>
                  </a:lnTo>
                  <a:cubicBezTo>
                    <a:pt x="395" y="25"/>
                    <a:pt x="396" y="26"/>
                    <a:pt x="398" y="27"/>
                  </a:cubicBezTo>
                  <a:cubicBezTo>
                    <a:pt x="399" y="28"/>
                    <a:pt x="399" y="30"/>
                    <a:pt x="399" y="32"/>
                  </a:cubicBezTo>
                  <a:lnTo>
                    <a:pt x="399" y="206"/>
                  </a:lnTo>
                  <a:lnTo>
                    <a:pt x="411" y="211"/>
                  </a:lnTo>
                  <a:lnTo>
                    <a:pt x="407" y="230"/>
                  </a:lnTo>
                  <a:lnTo>
                    <a:pt x="425" y="225"/>
                  </a:lnTo>
                  <a:lnTo>
                    <a:pt x="426" y="227"/>
                  </a:lnTo>
                  <a:lnTo>
                    <a:pt x="426" y="32"/>
                  </a:lnTo>
                  <a:cubicBezTo>
                    <a:pt x="426" y="27"/>
                    <a:pt x="425" y="23"/>
                    <a:pt x="424" y="19"/>
                  </a:cubicBezTo>
                  <a:cubicBezTo>
                    <a:pt x="422" y="15"/>
                    <a:pt x="419" y="11"/>
                    <a:pt x="416" y="8"/>
                  </a:cubicBez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2" name="Freeform 14">
              <a:extLst>
                <a:ext uri="{FF2B5EF4-FFF2-40B4-BE49-F238E27FC236}">
                  <a16:creationId xmlns:a16="http://schemas.microsoft.com/office/drawing/2014/main" id="{30E57CD9-5BC7-464F-B29E-10855B5560AA}"/>
                </a:ext>
              </a:extLst>
            </p:cNvPr>
            <p:cNvSpPr>
              <a:spLocks/>
            </p:cNvSpPr>
            <p:nvPr/>
          </p:nvSpPr>
          <p:spPr bwMode="auto">
            <a:xfrm>
              <a:off x="1533" y="2585"/>
              <a:ext cx="73" cy="38"/>
            </a:xfrm>
            <a:custGeom>
              <a:avLst/>
              <a:gdLst>
                <a:gd name="T0" fmla="*/ 0 w 49"/>
                <a:gd name="T1" fmla="*/ 0 h 26"/>
                <a:gd name="T2" fmla="*/ 0 w 49"/>
                <a:gd name="T3" fmla="*/ 0 h 26"/>
                <a:gd name="T4" fmla="*/ 0 w 49"/>
                <a:gd name="T5" fmla="*/ 26 h 26"/>
                <a:gd name="T6" fmla="*/ 27 w 49"/>
                <a:gd name="T7" fmla="*/ 26 h 26"/>
                <a:gd name="T8" fmla="*/ 38 w 49"/>
                <a:gd name="T9" fmla="*/ 26 h 26"/>
                <a:gd name="T10" fmla="*/ 49 w 49"/>
                <a:gd name="T11" fmla="*/ 0 h 26"/>
                <a:gd name="T12" fmla="*/ 27 w 49"/>
                <a:gd name="T13" fmla="*/ 0 h 26"/>
                <a:gd name="T14" fmla="*/ 0 w 49"/>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6">
                  <a:moveTo>
                    <a:pt x="0" y="0"/>
                  </a:moveTo>
                  <a:lnTo>
                    <a:pt x="0" y="0"/>
                  </a:lnTo>
                  <a:lnTo>
                    <a:pt x="0" y="26"/>
                  </a:lnTo>
                  <a:lnTo>
                    <a:pt x="27" y="26"/>
                  </a:lnTo>
                  <a:lnTo>
                    <a:pt x="38" y="26"/>
                  </a:lnTo>
                  <a:lnTo>
                    <a:pt x="49" y="0"/>
                  </a:lnTo>
                  <a:lnTo>
                    <a:pt x="27" y="0"/>
                  </a:lnTo>
                  <a:lnTo>
                    <a:pt x="0" y="0"/>
                  </a:ln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3" name="Freeform 15">
              <a:extLst>
                <a:ext uri="{FF2B5EF4-FFF2-40B4-BE49-F238E27FC236}">
                  <a16:creationId xmlns:a16="http://schemas.microsoft.com/office/drawing/2014/main" id="{621A59A3-5D0F-4FA0-B01F-EF15D282FE84}"/>
                </a:ext>
              </a:extLst>
            </p:cNvPr>
            <p:cNvSpPr>
              <a:spLocks/>
            </p:cNvSpPr>
            <p:nvPr/>
          </p:nvSpPr>
          <p:spPr bwMode="auto">
            <a:xfrm>
              <a:off x="1927" y="2667"/>
              <a:ext cx="3" cy="6"/>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solidFill>
              <a:srgbClr val="C1C1C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4" name="Freeform 16">
              <a:extLst>
                <a:ext uri="{FF2B5EF4-FFF2-40B4-BE49-F238E27FC236}">
                  <a16:creationId xmlns:a16="http://schemas.microsoft.com/office/drawing/2014/main" id="{5E1756DF-95A7-462F-B897-F04ABB87BCDD}"/>
                </a:ext>
              </a:extLst>
            </p:cNvPr>
            <p:cNvSpPr>
              <a:spLocks noEditPoints="1"/>
            </p:cNvSpPr>
            <p:nvPr/>
          </p:nvSpPr>
          <p:spPr bwMode="auto">
            <a:xfrm>
              <a:off x="1614" y="2543"/>
              <a:ext cx="316" cy="317"/>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tx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5" name="Freeform 17">
              <a:extLst>
                <a:ext uri="{FF2B5EF4-FFF2-40B4-BE49-F238E27FC236}">
                  <a16:creationId xmlns:a16="http://schemas.microsoft.com/office/drawing/2014/main" id="{EDB27DE5-9079-42B5-9A46-56DA2B837A40}"/>
                </a:ext>
              </a:extLst>
            </p:cNvPr>
            <p:cNvSpPr>
              <a:spLocks/>
            </p:cNvSpPr>
            <p:nvPr/>
          </p:nvSpPr>
          <p:spPr bwMode="auto">
            <a:xfrm>
              <a:off x="1753" y="2681"/>
              <a:ext cx="38" cy="39"/>
            </a:xfrm>
            <a:custGeom>
              <a:avLst/>
              <a:gdLst>
                <a:gd name="T0" fmla="*/ 21 w 25"/>
                <a:gd name="T1" fmla="*/ 4 h 26"/>
                <a:gd name="T2" fmla="*/ 21 w 25"/>
                <a:gd name="T3" fmla="*/ 4 h 26"/>
                <a:gd name="T4" fmla="*/ 17 w 25"/>
                <a:gd name="T5" fmla="*/ 1 h 26"/>
                <a:gd name="T6" fmla="*/ 12 w 25"/>
                <a:gd name="T7" fmla="*/ 0 h 26"/>
                <a:gd name="T8" fmla="*/ 8 w 25"/>
                <a:gd name="T9" fmla="*/ 1 h 26"/>
                <a:gd name="T10" fmla="*/ 3 w 25"/>
                <a:gd name="T11" fmla="*/ 4 h 26"/>
                <a:gd name="T12" fmla="*/ 1 w 25"/>
                <a:gd name="T13" fmla="*/ 8 h 26"/>
                <a:gd name="T14" fmla="*/ 0 w 25"/>
                <a:gd name="T15" fmla="*/ 13 h 26"/>
                <a:gd name="T16" fmla="*/ 0 w 25"/>
                <a:gd name="T17" fmla="*/ 15 h 26"/>
                <a:gd name="T18" fmla="*/ 1 w 25"/>
                <a:gd name="T19" fmla="*/ 18 h 26"/>
                <a:gd name="T20" fmla="*/ 3 w 25"/>
                <a:gd name="T21" fmla="*/ 22 h 26"/>
                <a:gd name="T22" fmla="*/ 8 w 25"/>
                <a:gd name="T23" fmla="*/ 25 h 26"/>
                <a:gd name="T24" fmla="*/ 12 w 25"/>
                <a:gd name="T25" fmla="*/ 26 h 26"/>
                <a:gd name="T26" fmla="*/ 17 w 25"/>
                <a:gd name="T27" fmla="*/ 25 h 26"/>
                <a:gd name="T28" fmla="*/ 21 w 25"/>
                <a:gd name="T29" fmla="*/ 22 h 26"/>
                <a:gd name="T30" fmla="*/ 24 w 25"/>
                <a:gd name="T31" fmla="*/ 18 h 26"/>
                <a:gd name="T32" fmla="*/ 25 w 25"/>
                <a:gd name="T33" fmla="*/ 15 h 26"/>
                <a:gd name="T34" fmla="*/ 25 w 25"/>
                <a:gd name="T35" fmla="*/ 13 h 26"/>
                <a:gd name="T36" fmla="*/ 24 w 25"/>
                <a:gd name="T37" fmla="*/ 8 h 26"/>
                <a:gd name="T38" fmla="*/ 21 w 25"/>
                <a:gd name="T3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6">
                  <a:moveTo>
                    <a:pt x="21" y="4"/>
                  </a:moveTo>
                  <a:lnTo>
                    <a:pt x="21" y="4"/>
                  </a:lnTo>
                  <a:cubicBezTo>
                    <a:pt x="20" y="3"/>
                    <a:pt x="19" y="2"/>
                    <a:pt x="17" y="1"/>
                  </a:cubicBezTo>
                  <a:cubicBezTo>
                    <a:pt x="16" y="1"/>
                    <a:pt x="14" y="0"/>
                    <a:pt x="12" y="0"/>
                  </a:cubicBezTo>
                  <a:cubicBezTo>
                    <a:pt x="11" y="0"/>
                    <a:pt x="9" y="1"/>
                    <a:pt x="8" y="1"/>
                  </a:cubicBezTo>
                  <a:cubicBezTo>
                    <a:pt x="6" y="2"/>
                    <a:pt x="5" y="3"/>
                    <a:pt x="3" y="4"/>
                  </a:cubicBezTo>
                  <a:cubicBezTo>
                    <a:pt x="2" y="5"/>
                    <a:pt x="1" y="7"/>
                    <a:pt x="1" y="8"/>
                  </a:cubicBezTo>
                  <a:cubicBezTo>
                    <a:pt x="0" y="10"/>
                    <a:pt x="0" y="11"/>
                    <a:pt x="0" y="13"/>
                  </a:cubicBezTo>
                  <a:cubicBezTo>
                    <a:pt x="0" y="14"/>
                    <a:pt x="0" y="14"/>
                    <a:pt x="0" y="15"/>
                  </a:cubicBezTo>
                  <a:cubicBezTo>
                    <a:pt x="0" y="16"/>
                    <a:pt x="0" y="17"/>
                    <a:pt x="1" y="18"/>
                  </a:cubicBezTo>
                  <a:cubicBezTo>
                    <a:pt x="1" y="20"/>
                    <a:pt x="2" y="21"/>
                    <a:pt x="3" y="22"/>
                  </a:cubicBezTo>
                  <a:cubicBezTo>
                    <a:pt x="5" y="23"/>
                    <a:pt x="6" y="24"/>
                    <a:pt x="8" y="25"/>
                  </a:cubicBezTo>
                  <a:cubicBezTo>
                    <a:pt x="9" y="26"/>
                    <a:pt x="11" y="26"/>
                    <a:pt x="12" y="26"/>
                  </a:cubicBezTo>
                  <a:cubicBezTo>
                    <a:pt x="14" y="26"/>
                    <a:pt x="16" y="26"/>
                    <a:pt x="17" y="25"/>
                  </a:cubicBezTo>
                  <a:cubicBezTo>
                    <a:pt x="19" y="24"/>
                    <a:pt x="20" y="23"/>
                    <a:pt x="21" y="22"/>
                  </a:cubicBezTo>
                  <a:cubicBezTo>
                    <a:pt x="23" y="21"/>
                    <a:pt x="24" y="20"/>
                    <a:pt x="24" y="18"/>
                  </a:cubicBezTo>
                  <a:cubicBezTo>
                    <a:pt x="25" y="17"/>
                    <a:pt x="25" y="16"/>
                    <a:pt x="25" y="15"/>
                  </a:cubicBezTo>
                  <a:cubicBezTo>
                    <a:pt x="25" y="14"/>
                    <a:pt x="25" y="14"/>
                    <a:pt x="25" y="13"/>
                  </a:cubicBezTo>
                  <a:cubicBezTo>
                    <a:pt x="25" y="11"/>
                    <a:pt x="25" y="10"/>
                    <a:pt x="24" y="8"/>
                  </a:cubicBezTo>
                  <a:cubicBezTo>
                    <a:pt x="24" y="7"/>
                    <a:pt x="23" y="5"/>
                    <a:pt x="21" y="4"/>
                  </a:cubicBezTo>
                  <a:close/>
                </a:path>
              </a:pathLst>
            </a:custGeom>
            <a:solidFill>
              <a:srgbClr val="0078D4"/>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26" name="Group 25">
            <a:extLst>
              <a:ext uri="{FF2B5EF4-FFF2-40B4-BE49-F238E27FC236}">
                <a16:creationId xmlns:a16="http://schemas.microsoft.com/office/drawing/2014/main" id="{2EE889BD-F530-4881-8050-B1611A26055C}"/>
              </a:ext>
            </a:extLst>
          </p:cNvPr>
          <p:cNvGrpSpPr/>
          <p:nvPr/>
        </p:nvGrpSpPr>
        <p:grpSpPr>
          <a:xfrm>
            <a:off x="2561731" y="4829061"/>
            <a:ext cx="1349411" cy="589642"/>
            <a:chOff x="1671603" y="4900917"/>
            <a:chExt cx="1323259" cy="578215"/>
          </a:xfrm>
        </p:grpSpPr>
        <p:grpSp>
          <p:nvGrpSpPr>
            <p:cNvPr id="27" name="Group 26">
              <a:extLst>
                <a:ext uri="{FF2B5EF4-FFF2-40B4-BE49-F238E27FC236}">
                  <a16:creationId xmlns:a16="http://schemas.microsoft.com/office/drawing/2014/main" id="{4F509B40-7AC1-459F-8721-026834B9E3BE}"/>
                </a:ext>
              </a:extLst>
            </p:cNvPr>
            <p:cNvGrpSpPr/>
            <p:nvPr/>
          </p:nvGrpSpPr>
          <p:grpSpPr>
            <a:xfrm>
              <a:off x="1671603" y="4900917"/>
              <a:ext cx="627183" cy="578215"/>
              <a:chOff x="2501959" y="5037105"/>
              <a:chExt cx="627183" cy="578215"/>
            </a:xfrm>
          </p:grpSpPr>
          <p:sp>
            <p:nvSpPr>
              <p:cNvPr id="34" name="Freeform 5">
                <a:extLst>
                  <a:ext uri="{FF2B5EF4-FFF2-40B4-BE49-F238E27FC236}">
                    <a16:creationId xmlns:a16="http://schemas.microsoft.com/office/drawing/2014/main" id="{106C5096-2551-4FF8-B4B8-589FE87B17E7}"/>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5" name="Picture 34">
                <a:extLst>
                  <a:ext uri="{FF2B5EF4-FFF2-40B4-BE49-F238E27FC236}">
                    <a16:creationId xmlns:a16="http://schemas.microsoft.com/office/drawing/2014/main" id="{4C4B7162-7B50-4C28-8A1F-6412FC862E3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29" name="Group 28">
              <a:extLst>
                <a:ext uri="{FF2B5EF4-FFF2-40B4-BE49-F238E27FC236}">
                  <a16:creationId xmlns:a16="http://schemas.microsoft.com/office/drawing/2014/main" id="{65AB3586-9AE9-461F-8289-D8A2B226EC08}"/>
                </a:ext>
              </a:extLst>
            </p:cNvPr>
            <p:cNvGrpSpPr/>
            <p:nvPr/>
          </p:nvGrpSpPr>
          <p:grpSpPr>
            <a:xfrm>
              <a:off x="2367679" y="4900917"/>
              <a:ext cx="627183" cy="578215"/>
              <a:chOff x="2501959" y="5037105"/>
              <a:chExt cx="627183" cy="578215"/>
            </a:xfrm>
          </p:grpSpPr>
          <p:sp>
            <p:nvSpPr>
              <p:cNvPr id="30" name="Freeform 5">
                <a:extLst>
                  <a:ext uri="{FF2B5EF4-FFF2-40B4-BE49-F238E27FC236}">
                    <a16:creationId xmlns:a16="http://schemas.microsoft.com/office/drawing/2014/main" id="{0580E11C-FEE3-4436-B666-F05B6F08398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1" name="Picture 30">
                <a:extLst>
                  <a:ext uri="{FF2B5EF4-FFF2-40B4-BE49-F238E27FC236}">
                    <a16:creationId xmlns:a16="http://schemas.microsoft.com/office/drawing/2014/main" id="{72A11EB0-80BF-46A5-8543-9D494ACF037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51" name="Text Placeholder 4">
            <a:extLst>
              <a:ext uri="{FF2B5EF4-FFF2-40B4-BE49-F238E27FC236}">
                <a16:creationId xmlns:a16="http://schemas.microsoft.com/office/drawing/2014/main" id="{CA1426B1-F541-43D0-B30C-00CB61A270EE}"/>
              </a:ext>
            </a:extLst>
          </p:cNvPr>
          <p:cNvSpPr txBox="1">
            <a:spLocks/>
          </p:cNvSpPr>
          <p:nvPr/>
        </p:nvSpPr>
        <p:spPr>
          <a:xfrm>
            <a:off x="7176588" y="1148668"/>
            <a:ext cx="4395781" cy="524772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1" fontAlgn="base">
              <a:spcBef>
                <a:spcPct val="0"/>
              </a:spcBef>
              <a:spcAft>
                <a:spcPct val="0"/>
              </a:spcAft>
              <a:buSzTx/>
              <a:buNone/>
            </a:pPr>
            <a:r>
              <a:rPr lang="en-US" altLang="en-US" sz="2000">
                <a:solidFill>
                  <a:schemeClr val="tx2"/>
                </a:solidFill>
                <a:latin typeface="Segoe UI"/>
              </a:rPr>
              <a:t>Configure</a:t>
            </a:r>
            <a:r>
              <a:rPr lang="en-US" altLang="en-US" sz="2000">
                <a:gradFill>
                  <a:gsLst>
                    <a:gs pos="2917">
                      <a:srgbClr val="1A1A1A"/>
                    </a:gs>
                    <a:gs pos="30000">
                      <a:srgbClr val="1A1A1A"/>
                    </a:gs>
                  </a:gsLst>
                  <a:lin ang="5400000" scaled="0"/>
                </a:gradFill>
                <a:latin typeface="Segoe UI"/>
              </a:rPr>
              <a:t> Azure Log Analytics and Service Map with Azure Migrate project</a:t>
            </a:r>
          </a:p>
          <a:p>
            <a:pPr marL="0" indent="0" defTabSz="914191" fontAlgn="base">
              <a:spcBef>
                <a:spcPct val="0"/>
              </a:spcBef>
              <a:spcAft>
                <a:spcPct val="0"/>
              </a:spcAft>
              <a:buSzTx/>
              <a:buNone/>
            </a:pPr>
            <a:endParaRPr lang="en-US" altLang="en-US" sz="20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2000">
                <a:solidFill>
                  <a:schemeClr val="tx2"/>
                </a:solidFill>
                <a:latin typeface="Segoe UI"/>
              </a:rPr>
              <a:t>Deploy</a:t>
            </a:r>
            <a:r>
              <a:rPr lang="en-US" altLang="en-US" sz="2000">
                <a:gradFill>
                  <a:gsLst>
                    <a:gs pos="2917">
                      <a:srgbClr val="1A1A1A"/>
                    </a:gs>
                    <a:gs pos="30000">
                      <a:srgbClr val="1A1A1A"/>
                    </a:gs>
                  </a:gsLst>
                  <a:lin ang="5400000" scaled="0"/>
                </a:gradFill>
                <a:latin typeface="Segoe UI"/>
              </a:rPr>
              <a:t> Microsoft Monitoring Agent (MMA) and dependency agent on source servers</a:t>
            </a:r>
          </a:p>
          <a:p>
            <a:pPr marL="457112" indent="-457112" defTabSz="914191" fontAlgn="base">
              <a:spcBef>
                <a:spcPct val="0"/>
              </a:spcBef>
              <a:spcAft>
                <a:spcPct val="0"/>
              </a:spcAft>
              <a:buSzTx/>
              <a:buFont typeface="+mj-lt"/>
              <a:buAutoNum type="arabicPeriod"/>
            </a:pPr>
            <a:endParaRPr lang="en-US" altLang="en-US" sz="20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2000">
                <a:solidFill>
                  <a:schemeClr val="tx2"/>
                </a:solidFill>
                <a:latin typeface="Segoe UI"/>
              </a:rPr>
              <a:t>Agents send dependency information </a:t>
            </a:r>
            <a:r>
              <a:rPr lang="en-US" altLang="en-US" sz="2000">
                <a:gradFill>
                  <a:gsLst>
                    <a:gs pos="2917">
                      <a:srgbClr val="1A1A1A"/>
                    </a:gs>
                    <a:gs pos="30000">
                      <a:srgbClr val="1A1A1A"/>
                    </a:gs>
                  </a:gsLst>
                  <a:lin ang="5400000" scaled="0"/>
                </a:gradFill>
                <a:latin typeface="Segoe UI"/>
              </a:rPr>
              <a:t>from Windows and Linux servers to Log Analytics workspace linked to Azure Migrate Project</a:t>
            </a:r>
          </a:p>
          <a:p>
            <a:pPr marL="457112" indent="-457112" defTabSz="914191" fontAlgn="base">
              <a:spcBef>
                <a:spcPct val="0"/>
              </a:spcBef>
              <a:spcAft>
                <a:spcPct val="0"/>
              </a:spcAft>
              <a:buSzTx/>
              <a:buFont typeface="+mj-lt"/>
              <a:buAutoNum type="arabicPeriod"/>
            </a:pPr>
            <a:endParaRPr lang="en-US" altLang="en-US" sz="20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2000">
                <a:solidFill>
                  <a:schemeClr val="tx2"/>
                </a:solidFill>
                <a:latin typeface="Segoe UI"/>
              </a:rPr>
              <a:t>View</a:t>
            </a:r>
            <a:r>
              <a:rPr lang="en-US" altLang="en-US" sz="2000">
                <a:gradFill>
                  <a:gsLst>
                    <a:gs pos="2917">
                      <a:srgbClr val="1A1A1A"/>
                    </a:gs>
                    <a:gs pos="30000">
                      <a:srgbClr val="1A1A1A"/>
                    </a:gs>
                  </a:gsLst>
                  <a:lin ang="5400000" scaled="0"/>
                </a:gradFill>
                <a:latin typeface="Segoe UI"/>
              </a:rPr>
              <a:t> dependencies across servers</a:t>
            </a:r>
          </a:p>
          <a:p>
            <a:pPr marL="233149" indent="-233149" defTabSz="951304"/>
            <a:endParaRPr lang="en-US" sz="3600">
              <a:gradFill>
                <a:gsLst>
                  <a:gs pos="1250">
                    <a:prstClr val="black"/>
                  </a:gs>
                  <a:gs pos="100000">
                    <a:prstClr val="black"/>
                  </a:gs>
                </a:gsLst>
                <a:lin ang="5400000" scaled="0"/>
              </a:gradFill>
            </a:endParaRPr>
          </a:p>
        </p:txBody>
      </p:sp>
      <p:sp>
        <p:nvSpPr>
          <p:cNvPr id="3" name="Title 1">
            <a:extLst>
              <a:ext uri="{FF2B5EF4-FFF2-40B4-BE49-F238E27FC236}">
                <a16:creationId xmlns:a16="http://schemas.microsoft.com/office/drawing/2014/main" id="{6E9B4347-37B4-42CB-9150-2F561058EBCA}"/>
              </a:ext>
            </a:extLst>
          </p:cNvPr>
          <p:cNvSpPr txBox="1">
            <a:spLocks/>
          </p:cNvSpPr>
          <p:nvPr/>
        </p:nvSpPr>
        <p:spPr>
          <a:xfrm>
            <a:off x="601757" y="169460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cxnSp>
        <p:nvCxnSpPr>
          <p:cNvPr id="36" name="Straight Connector 35">
            <a:extLst>
              <a:ext uri="{FF2B5EF4-FFF2-40B4-BE49-F238E27FC236}">
                <a16:creationId xmlns:a16="http://schemas.microsoft.com/office/drawing/2014/main" id="{529EAAEE-CD07-41B7-A147-1BDB464F829E}"/>
              </a:ext>
            </a:extLst>
          </p:cNvPr>
          <p:cNvCxnSpPr>
            <a:cxnSpLocks/>
          </p:cNvCxnSpPr>
          <p:nvPr/>
        </p:nvCxnSpPr>
        <p:spPr>
          <a:xfrm>
            <a:off x="7176588" y="2296139"/>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37" name="Straight Connector 36">
            <a:extLst>
              <a:ext uri="{FF2B5EF4-FFF2-40B4-BE49-F238E27FC236}">
                <a16:creationId xmlns:a16="http://schemas.microsoft.com/office/drawing/2014/main" id="{3EA52B32-733B-E643-A63C-3CABCBA364F2}"/>
              </a:ext>
            </a:extLst>
          </p:cNvPr>
          <p:cNvCxnSpPr>
            <a:cxnSpLocks/>
          </p:cNvCxnSpPr>
          <p:nvPr/>
        </p:nvCxnSpPr>
        <p:spPr>
          <a:xfrm>
            <a:off x="7176588" y="3497262"/>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33" name="Straight Connector 32">
            <a:extLst>
              <a:ext uri="{FF2B5EF4-FFF2-40B4-BE49-F238E27FC236}">
                <a16:creationId xmlns:a16="http://schemas.microsoft.com/office/drawing/2014/main" id="{4857CD28-3FF1-3D44-95AD-84CD1A8D5F87}"/>
              </a:ext>
            </a:extLst>
          </p:cNvPr>
          <p:cNvCxnSpPr>
            <a:cxnSpLocks/>
          </p:cNvCxnSpPr>
          <p:nvPr/>
        </p:nvCxnSpPr>
        <p:spPr>
          <a:xfrm>
            <a:off x="7176588" y="5011700"/>
            <a:ext cx="4684153" cy="0"/>
          </a:xfrm>
          <a:prstGeom prst="line">
            <a:avLst/>
          </a:prstGeom>
          <a:noFill/>
          <a:ln w="12700" cap="flat" cmpd="sng" algn="ctr">
            <a:solidFill>
              <a:schemeClr val="bg1">
                <a:lumMod val="75000"/>
              </a:schemeClr>
            </a:solidFill>
            <a:prstDash val="solid"/>
            <a:headEnd type="none"/>
            <a:tailEnd type="none"/>
          </a:ln>
          <a:effectLst/>
        </p:spPr>
      </p:cxnSp>
      <p:grpSp>
        <p:nvGrpSpPr>
          <p:cNvPr id="2" name="Graphic 37">
            <a:extLst>
              <a:ext uri="{FF2B5EF4-FFF2-40B4-BE49-F238E27FC236}">
                <a16:creationId xmlns:a16="http://schemas.microsoft.com/office/drawing/2014/main" id="{0F39F789-093E-9E46-8534-A5C4C8A1F698}"/>
              </a:ext>
            </a:extLst>
          </p:cNvPr>
          <p:cNvGrpSpPr/>
          <p:nvPr/>
        </p:nvGrpSpPr>
        <p:grpSpPr>
          <a:xfrm>
            <a:off x="3924955" y="2795581"/>
            <a:ext cx="940615" cy="863331"/>
            <a:chOff x="1726867" y="2839112"/>
            <a:chExt cx="940615" cy="863331"/>
          </a:xfrm>
        </p:grpSpPr>
        <p:sp>
          <p:nvSpPr>
            <p:cNvPr id="4" name="Freeform 3">
              <a:extLst>
                <a:ext uri="{FF2B5EF4-FFF2-40B4-BE49-F238E27FC236}">
                  <a16:creationId xmlns:a16="http://schemas.microsoft.com/office/drawing/2014/main" id="{F0BC73F8-FDFB-3345-8412-BCBEE0AA494D}"/>
                </a:ext>
              </a:extLst>
            </p:cNvPr>
            <p:cNvSpPr/>
            <p:nvPr/>
          </p:nvSpPr>
          <p:spPr>
            <a:xfrm>
              <a:off x="2093988" y="3233414"/>
              <a:ext cx="376866" cy="56417"/>
            </a:xfrm>
            <a:custGeom>
              <a:avLst/>
              <a:gdLst>
                <a:gd name="connsiteX0" fmla="*/ 376867 w 376866"/>
                <a:gd name="connsiteY0" fmla="*/ 0 h 56417"/>
                <a:gd name="connsiteX1" fmla="*/ 376867 w 376866"/>
                <a:gd name="connsiteY1" fmla="*/ 56418 h 56417"/>
                <a:gd name="connsiteX2" fmla="*/ 0 w 376866"/>
                <a:gd name="connsiteY2" fmla="*/ 56418 h 56417"/>
                <a:gd name="connsiteX3" fmla="*/ 0 w 376866"/>
                <a:gd name="connsiteY3" fmla="*/ 0 h 56417"/>
                <a:gd name="connsiteX4" fmla="*/ 376867 w 376866"/>
                <a:gd name="connsiteY4" fmla="*/ 0 h 56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866" h="56417">
                  <a:moveTo>
                    <a:pt x="376867" y="0"/>
                  </a:moveTo>
                  <a:lnTo>
                    <a:pt x="376867" y="56418"/>
                  </a:lnTo>
                  <a:lnTo>
                    <a:pt x="0" y="56418"/>
                  </a:lnTo>
                  <a:lnTo>
                    <a:pt x="0" y="0"/>
                  </a:lnTo>
                  <a:lnTo>
                    <a:pt x="376867" y="0"/>
                  </a:lnTo>
                  <a:close/>
                </a:path>
              </a:pathLst>
            </a:custGeom>
            <a:solidFill>
              <a:srgbClr val="A0A1A2"/>
            </a:solidFill>
            <a:ln w="18669"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BEAE53AE-F7A3-CD47-A873-971D3D9DE492}"/>
                </a:ext>
              </a:extLst>
            </p:cNvPr>
            <p:cNvSpPr/>
            <p:nvPr/>
          </p:nvSpPr>
          <p:spPr>
            <a:xfrm>
              <a:off x="2066165" y="2950326"/>
              <a:ext cx="320448" cy="301599"/>
            </a:xfrm>
            <a:custGeom>
              <a:avLst/>
              <a:gdLst>
                <a:gd name="connsiteX0" fmla="*/ 282749 w 320448"/>
                <a:gd name="connsiteY0" fmla="*/ 0 h 301599"/>
                <a:gd name="connsiteX1" fmla="*/ 320449 w 320448"/>
                <a:gd name="connsiteY1" fmla="*/ 0 h 301599"/>
                <a:gd name="connsiteX2" fmla="*/ 320449 w 320448"/>
                <a:gd name="connsiteY2" fmla="*/ 37700 h 301599"/>
                <a:gd name="connsiteX3" fmla="*/ 37700 w 320448"/>
                <a:gd name="connsiteY3" fmla="*/ 301599 h 301599"/>
                <a:gd name="connsiteX4" fmla="*/ 0 w 320448"/>
                <a:gd name="connsiteY4" fmla="*/ 301599 h 301599"/>
                <a:gd name="connsiteX5" fmla="*/ 0 w 320448"/>
                <a:gd name="connsiteY5" fmla="*/ 263899 h 301599"/>
                <a:gd name="connsiteX6" fmla="*/ 282749 w 320448"/>
                <a:gd name="connsiteY6" fmla="*/ 0 h 301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448" h="301599">
                  <a:moveTo>
                    <a:pt x="282749" y="0"/>
                  </a:moveTo>
                  <a:lnTo>
                    <a:pt x="320449" y="0"/>
                  </a:lnTo>
                  <a:lnTo>
                    <a:pt x="320449" y="37700"/>
                  </a:lnTo>
                  <a:lnTo>
                    <a:pt x="37700" y="301599"/>
                  </a:lnTo>
                  <a:lnTo>
                    <a:pt x="0" y="301599"/>
                  </a:lnTo>
                  <a:lnTo>
                    <a:pt x="0" y="263899"/>
                  </a:lnTo>
                  <a:lnTo>
                    <a:pt x="282749" y="0"/>
                  </a:lnTo>
                  <a:close/>
                </a:path>
              </a:pathLst>
            </a:custGeom>
            <a:solidFill>
              <a:srgbClr val="A0A1A2"/>
            </a:solidFill>
            <a:ln w="18669"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D4AE967D-6C48-4944-937C-44498E0131C0}"/>
                </a:ext>
              </a:extLst>
            </p:cNvPr>
            <p:cNvSpPr/>
            <p:nvPr/>
          </p:nvSpPr>
          <p:spPr>
            <a:xfrm>
              <a:off x="2066165" y="3270775"/>
              <a:ext cx="320448" cy="320448"/>
            </a:xfrm>
            <a:custGeom>
              <a:avLst/>
              <a:gdLst>
                <a:gd name="connsiteX0" fmla="*/ 282749 w 320448"/>
                <a:gd name="connsiteY0" fmla="*/ 320449 h 320448"/>
                <a:gd name="connsiteX1" fmla="*/ 320449 w 320448"/>
                <a:gd name="connsiteY1" fmla="*/ 320449 h 320448"/>
                <a:gd name="connsiteX2" fmla="*/ 320449 w 320448"/>
                <a:gd name="connsiteY2" fmla="*/ 282749 h 320448"/>
                <a:gd name="connsiteX3" fmla="*/ 37700 w 320448"/>
                <a:gd name="connsiteY3" fmla="*/ 0 h 320448"/>
                <a:gd name="connsiteX4" fmla="*/ 0 w 320448"/>
                <a:gd name="connsiteY4" fmla="*/ 0 h 320448"/>
                <a:gd name="connsiteX5" fmla="*/ 0 w 320448"/>
                <a:gd name="connsiteY5" fmla="*/ 37700 h 320448"/>
                <a:gd name="connsiteX6" fmla="*/ 282749 w 320448"/>
                <a:gd name="connsiteY6" fmla="*/ 320449 h 320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448" h="320448">
                  <a:moveTo>
                    <a:pt x="282749" y="320449"/>
                  </a:moveTo>
                  <a:lnTo>
                    <a:pt x="320449" y="320449"/>
                  </a:lnTo>
                  <a:lnTo>
                    <a:pt x="320449" y="282749"/>
                  </a:lnTo>
                  <a:lnTo>
                    <a:pt x="37700" y="0"/>
                  </a:lnTo>
                  <a:lnTo>
                    <a:pt x="0" y="0"/>
                  </a:lnTo>
                  <a:lnTo>
                    <a:pt x="0" y="37700"/>
                  </a:lnTo>
                  <a:lnTo>
                    <a:pt x="282749" y="320449"/>
                  </a:lnTo>
                  <a:close/>
                </a:path>
              </a:pathLst>
            </a:custGeom>
            <a:solidFill>
              <a:srgbClr val="A0A1A2"/>
            </a:solidFill>
            <a:ln w="18669"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6EA17B13-2EC4-6C45-B968-AF26F6BAD1A2}"/>
                </a:ext>
              </a:extLst>
            </p:cNvPr>
            <p:cNvSpPr/>
            <p:nvPr/>
          </p:nvSpPr>
          <p:spPr>
            <a:xfrm>
              <a:off x="1726867" y="3082558"/>
              <a:ext cx="113099" cy="358148"/>
            </a:xfrm>
            <a:custGeom>
              <a:avLst/>
              <a:gdLst>
                <a:gd name="connsiteX0" fmla="*/ 36795 w 113099"/>
                <a:gd name="connsiteY0" fmla="*/ 0 h 358148"/>
                <a:gd name="connsiteX1" fmla="*/ 113100 w 113099"/>
                <a:gd name="connsiteY1" fmla="*/ 0 h 358148"/>
                <a:gd name="connsiteX2" fmla="*/ 113100 w 113099"/>
                <a:gd name="connsiteY2" fmla="*/ 358149 h 358148"/>
                <a:gd name="connsiteX3" fmla="*/ 38190 w 113099"/>
                <a:gd name="connsiteY3" fmla="*/ 358149 h 358148"/>
                <a:gd name="connsiteX4" fmla="*/ 0 w 113099"/>
                <a:gd name="connsiteY4" fmla="*/ 319959 h 358148"/>
                <a:gd name="connsiteX5" fmla="*/ 0 w 113099"/>
                <a:gd name="connsiteY5" fmla="*/ 36795 h 358148"/>
                <a:gd name="connsiteX6" fmla="*/ 36795 w 113099"/>
                <a:gd name="connsiteY6" fmla="*/ 0 h 35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9" h="358148">
                  <a:moveTo>
                    <a:pt x="36795" y="0"/>
                  </a:moveTo>
                  <a:lnTo>
                    <a:pt x="113100" y="0"/>
                  </a:lnTo>
                  <a:lnTo>
                    <a:pt x="113100" y="358149"/>
                  </a:lnTo>
                  <a:lnTo>
                    <a:pt x="38190" y="358149"/>
                  </a:lnTo>
                  <a:cubicBezTo>
                    <a:pt x="17097" y="358149"/>
                    <a:pt x="0" y="341052"/>
                    <a:pt x="0" y="319959"/>
                  </a:cubicBezTo>
                  <a:lnTo>
                    <a:pt x="0" y="36795"/>
                  </a:lnTo>
                  <a:cubicBezTo>
                    <a:pt x="0" y="16475"/>
                    <a:pt x="16475" y="0"/>
                    <a:pt x="36795" y="0"/>
                  </a:cubicBezTo>
                  <a:close/>
                </a:path>
              </a:pathLst>
            </a:custGeom>
            <a:solidFill>
              <a:srgbClr val="3999C6"/>
            </a:solidFill>
            <a:ln w="18669"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E2D90295-2588-5A4D-A208-1527A0D2D6FD}"/>
                </a:ext>
              </a:extLst>
            </p:cNvPr>
            <p:cNvSpPr/>
            <p:nvPr/>
          </p:nvSpPr>
          <p:spPr>
            <a:xfrm>
              <a:off x="1726867" y="3082558"/>
              <a:ext cx="113099" cy="358148"/>
            </a:xfrm>
            <a:custGeom>
              <a:avLst/>
              <a:gdLst>
                <a:gd name="connsiteX0" fmla="*/ 36795 w 113099"/>
                <a:gd name="connsiteY0" fmla="*/ 0 h 358148"/>
                <a:gd name="connsiteX1" fmla="*/ 113100 w 113099"/>
                <a:gd name="connsiteY1" fmla="*/ 0 h 358148"/>
                <a:gd name="connsiteX2" fmla="*/ 113100 w 113099"/>
                <a:gd name="connsiteY2" fmla="*/ 358149 h 358148"/>
                <a:gd name="connsiteX3" fmla="*/ 38190 w 113099"/>
                <a:gd name="connsiteY3" fmla="*/ 358149 h 358148"/>
                <a:gd name="connsiteX4" fmla="*/ 0 w 113099"/>
                <a:gd name="connsiteY4" fmla="*/ 319959 h 358148"/>
                <a:gd name="connsiteX5" fmla="*/ 0 w 113099"/>
                <a:gd name="connsiteY5" fmla="*/ 36795 h 358148"/>
                <a:gd name="connsiteX6" fmla="*/ 36795 w 113099"/>
                <a:gd name="connsiteY6" fmla="*/ 0 h 35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9" h="358148">
                  <a:moveTo>
                    <a:pt x="36795" y="0"/>
                  </a:moveTo>
                  <a:lnTo>
                    <a:pt x="113100" y="0"/>
                  </a:lnTo>
                  <a:lnTo>
                    <a:pt x="113100" y="358149"/>
                  </a:lnTo>
                  <a:lnTo>
                    <a:pt x="38190" y="358149"/>
                  </a:lnTo>
                  <a:cubicBezTo>
                    <a:pt x="17097" y="358149"/>
                    <a:pt x="0" y="341052"/>
                    <a:pt x="0" y="319959"/>
                  </a:cubicBezTo>
                  <a:lnTo>
                    <a:pt x="0" y="36795"/>
                  </a:lnTo>
                  <a:cubicBezTo>
                    <a:pt x="0" y="16475"/>
                    <a:pt x="16475" y="0"/>
                    <a:pt x="36795" y="0"/>
                  </a:cubicBezTo>
                  <a:close/>
                </a:path>
              </a:pathLst>
            </a:custGeom>
            <a:solidFill>
              <a:srgbClr val="A0A1A2"/>
            </a:solidFill>
            <a:ln w="18669"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F3DBC8D8-396A-3241-932E-1D20D9291135}"/>
                </a:ext>
              </a:extLst>
            </p:cNvPr>
            <p:cNvSpPr/>
            <p:nvPr/>
          </p:nvSpPr>
          <p:spPr>
            <a:xfrm>
              <a:off x="1858816" y="3026009"/>
              <a:ext cx="245049" cy="471248"/>
            </a:xfrm>
            <a:custGeom>
              <a:avLst/>
              <a:gdLst>
                <a:gd name="connsiteX0" fmla="*/ 0 w 245049"/>
                <a:gd name="connsiteY0" fmla="*/ 433549 h 471248"/>
                <a:gd name="connsiteX1" fmla="*/ 0 w 245049"/>
                <a:gd name="connsiteY1" fmla="*/ 37700 h 471248"/>
                <a:gd name="connsiteX2" fmla="*/ 37700 w 245049"/>
                <a:gd name="connsiteY2" fmla="*/ 0 h 471248"/>
                <a:gd name="connsiteX3" fmla="*/ 207349 w 245049"/>
                <a:gd name="connsiteY3" fmla="*/ 0 h 471248"/>
                <a:gd name="connsiteX4" fmla="*/ 245049 w 245049"/>
                <a:gd name="connsiteY4" fmla="*/ 37700 h 471248"/>
                <a:gd name="connsiteX5" fmla="*/ 245049 w 245049"/>
                <a:gd name="connsiteY5" fmla="*/ 433549 h 471248"/>
                <a:gd name="connsiteX6" fmla="*/ 207349 w 245049"/>
                <a:gd name="connsiteY6" fmla="*/ 471248 h 471248"/>
                <a:gd name="connsiteX7" fmla="*/ 37700 w 245049"/>
                <a:gd name="connsiteY7" fmla="*/ 471248 h 471248"/>
                <a:gd name="connsiteX8" fmla="*/ 0 w 245049"/>
                <a:gd name="connsiteY8" fmla="*/ 433549 h 47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049" h="471248">
                  <a:moveTo>
                    <a:pt x="0" y="433549"/>
                  </a:moveTo>
                  <a:lnTo>
                    <a:pt x="0" y="37700"/>
                  </a:lnTo>
                  <a:cubicBezTo>
                    <a:pt x="0" y="16871"/>
                    <a:pt x="16871" y="0"/>
                    <a:pt x="37700" y="0"/>
                  </a:cubicBezTo>
                  <a:lnTo>
                    <a:pt x="207349" y="0"/>
                  </a:lnTo>
                  <a:cubicBezTo>
                    <a:pt x="228179" y="0"/>
                    <a:pt x="245049" y="16871"/>
                    <a:pt x="245049" y="37700"/>
                  </a:cubicBezTo>
                  <a:lnTo>
                    <a:pt x="245049" y="433549"/>
                  </a:lnTo>
                  <a:cubicBezTo>
                    <a:pt x="245049" y="454378"/>
                    <a:pt x="228179" y="471248"/>
                    <a:pt x="207349" y="471248"/>
                  </a:cubicBezTo>
                  <a:lnTo>
                    <a:pt x="37700" y="471248"/>
                  </a:lnTo>
                  <a:cubicBezTo>
                    <a:pt x="16871" y="471248"/>
                    <a:pt x="0" y="454378"/>
                    <a:pt x="0" y="433549"/>
                  </a:cubicBezTo>
                  <a:close/>
                </a:path>
              </a:pathLst>
            </a:custGeom>
            <a:solidFill>
              <a:srgbClr val="7A7A7A"/>
            </a:solidFill>
            <a:ln w="18669"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07BADF69-78CA-3B40-A098-6F41454678E6}"/>
                </a:ext>
              </a:extLst>
            </p:cNvPr>
            <p:cNvSpPr/>
            <p:nvPr/>
          </p:nvSpPr>
          <p:spPr>
            <a:xfrm>
              <a:off x="1896516" y="3063426"/>
              <a:ext cx="160224" cy="320448"/>
            </a:xfrm>
            <a:custGeom>
              <a:avLst/>
              <a:gdLst>
                <a:gd name="connsiteX0" fmla="*/ 0 w 160224"/>
                <a:gd name="connsiteY0" fmla="*/ 320449 h 320448"/>
                <a:gd name="connsiteX1" fmla="*/ 0 w 160224"/>
                <a:gd name="connsiteY1" fmla="*/ 21074 h 320448"/>
                <a:gd name="connsiteX2" fmla="*/ 21093 w 160224"/>
                <a:gd name="connsiteY2" fmla="*/ 0 h 320448"/>
                <a:gd name="connsiteX3" fmla="*/ 160224 w 160224"/>
                <a:gd name="connsiteY3" fmla="*/ 0 h 320448"/>
                <a:gd name="connsiteX4" fmla="*/ 0 w 160224"/>
                <a:gd name="connsiteY4" fmla="*/ 320449 h 32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224" h="320448">
                  <a:moveTo>
                    <a:pt x="0" y="320449"/>
                  </a:moveTo>
                  <a:lnTo>
                    <a:pt x="0" y="21074"/>
                  </a:lnTo>
                  <a:cubicBezTo>
                    <a:pt x="0" y="9444"/>
                    <a:pt x="9444" y="0"/>
                    <a:pt x="21093" y="0"/>
                  </a:cubicBezTo>
                  <a:lnTo>
                    <a:pt x="160224" y="0"/>
                  </a:lnTo>
                  <a:lnTo>
                    <a:pt x="0" y="320449"/>
                  </a:lnTo>
                  <a:close/>
                </a:path>
              </a:pathLst>
            </a:custGeom>
            <a:solidFill>
              <a:srgbClr val="FFFFFF">
                <a:alpha val="15000"/>
              </a:srgbClr>
            </a:solidFill>
            <a:ln w="18669"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60E486E7-3FCE-084C-AA69-27EB69ECEBFE}"/>
                </a:ext>
              </a:extLst>
            </p:cNvPr>
            <p:cNvSpPr/>
            <p:nvPr/>
          </p:nvSpPr>
          <p:spPr>
            <a:xfrm>
              <a:off x="2256550" y="2839126"/>
              <a:ext cx="241283" cy="241269"/>
            </a:xfrm>
            <a:custGeom>
              <a:avLst/>
              <a:gdLst>
                <a:gd name="connsiteX0" fmla="*/ 35344 w 241283"/>
                <a:gd name="connsiteY0" fmla="*/ 35330 h 241269"/>
                <a:gd name="connsiteX1" fmla="*/ 205954 w 241283"/>
                <a:gd name="connsiteY1" fmla="*/ 35330 h 241269"/>
                <a:gd name="connsiteX2" fmla="*/ 205954 w 241283"/>
                <a:gd name="connsiteY2" fmla="*/ 205940 h 241269"/>
                <a:gd name="connsiteX3" fmla="*/ 35344 w 241283"/>
                <a:gd name="connsiteY3" fmla="*/ 205940 h 241269"/>
                <a:gd name="connsiteX4" fmla="*/ 35344 w 241283"/>
                <a:gd name="connsiteY4" fmla="*/ 35330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30"/>
                  </a:moveTo>
                  <a:cubicBezTo>
                    <a:pt x="82450" y="-11777"/>
                    <a:pt x="158848" y="-11777"/>
                    <a:pt x="205954" y="35330"/>
                  </a:cubicBezTo>
                  <a:cubicBezTo>
                    <a:pt x="253060" y="82436"/>
                    <a:pt x="253060" y="158834"/>
                    <a:pt x="205954" y="205940"/>
                  </a:cubicBezTo>
                  <a:cubicBezTo>
                    <a:pt x="158848" y="253046"/>
                    <a:pt x="82450" y="253046"/>
                    <a:pt x="35344" y="205940"/>
                  </a:cubicBezTo>
                  <a:cubicBezTo>
                    <a:pt x="-11781" y="158815"/>
                    <a:pt x="-11781" y="82436"/>
                    <a:pt x="35344" y="35330"/>
                  </a:cubicBezTo>
                  <a:close/>
                </a:path>
              </a:pathLst>
            </a:custGeom>
            <a:solidFill>
              <a:schemeClr val="accent5"/>
            </a:solidFill>
            <a:ln w="18669"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2E6BC147-291C-A942-A972-65E89F6CB403}"/>
                </a:ext>
              </a:extLst>
            </p:cNvPr>
            <p:cNvSpPr/>
            <p:nvPr/>
          </p:nvSpPr>
          <p:spPr>
            <a:xfrm>
              <a:off x="2256550" y="2839112"/>
              <a:ext cx="173739" cy="229007"/>
            </a:xfrm>
            <a:custGeom>
              <a:avLst/>
              <a:gdLst>
                <a:gd name="connsiteX0" fmla="*/ 12327 w 173739"/>
                <a:gd name="connsiteY0" fmla="*/ 67595 h 229007"/>
                <a:gd name="connsiteX1" fmla="*/ 173740 w 173739"/>
                <a:gd name="connsiteY1" fmla="*/ 12327 h 229007"/>
                <a:gd name="connsiteX2" fmla="*/ 67595 w 173739"/>
                <a:gd name="connsiteY2" fmla="*/ 229007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40" y="12327"/>
                  </a:cubicBezTo>
                  <a:lnTo>
                    <a:pt x="67595" y="229007"/>
                  </a:lnTo>
                  <a:cubicBezTo>
                    <a:pt x="7766" y="199696"/>
                    <a:pt x="-16984" y="127425"/>
                    <a:pt x="12327" y="67595"/>
                  </a:cubicBezTo>
                  <a:close/>
                </a:path>
              </a:pathLst>
            </a:custGeom>
            <a:solidFill>
              <a:schemeClr val="tx2">
                <a:alpha val="20000"/>
              </a:schemeClr>
            </a:solidFill>
            <a:ln w="18669"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D14FA3BD-90D9-734F-887F-977079BAC5A7}"/>
                </a:ext>
              </a:extLst>
            </p:cNvPr>
            <p:cNvSpPr/>
            <p:nvPr/>
          </p:nvSpPr>
          <p:spPr>
            <a:xfrm>
              <a:off x="2426199" y="3140725"/>
              <a:ext cx="241283" cy="241269"/>
            </a:xfrm>
            <a:custGeom>
              <a:avLst/>
              <a:gdLst>
                <a:gd name="connsiteX0" fmla="*/ 35344 w 241283"/>
                <a:gd name="connsiteY0" fmla="*/ 35330 h 241269"/>
                <a:gd name="connsiteX1" fmla="*/ 205954 w 241283"/>
                <a:gd name="connsiteY1" fmla="*/ 35330 h 241269"/>
                <a:gd name="connsiteX2" fmla="*/ 205954 w 241283"/>
                <a:gd name="connsiteY2" fmla="*/ 205940 h 241269"/>
                <a:gd name="connsiteX3" fmla="*/ 35344 w 241283"/>
                <a:gd name="connsiteY3" fmla="*/ 205940 h 241269"/>
                <a:gd name="connsiteX4" fmla="*/ 35344 w 241283"/>
                <a:gd name="connsiteY4" fmla="*/ 35330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30"/>
                  </a:moveTo>
                  <a:cubicBezTo>
                    <a:pt x="82450" y="-11777"/>
                    <a:pt x="158848" y="-11777"/>
                    <a:pt x="205954" y="35330"/>
                  </a:cubicBezTo>
                  <a:cubicBezTo>
                    <a:pt x="253061" y="82436"/>
                    <a:pt x="253061" y="158834"/>
                    <a:pt x="205954" y="205940"/>
                  </a:cubicBezTo>
                  <a:cubicBezTo>
                    <a:pt x="158848" y="253046"/>
                    <a:pt x="82450" y="253046"/>
                    <a:pt x="35344" y="205940"/>
                  </a:cubicBezTo>
                  <a:cubicBezTo>
                    <a:pt x="-11781" y="158815"/>
                    <a:pt x="-11781" y="82436"/>
                    <a:pt x="35344" y="35330"/>
                  </a:cubicBezTo>
                  <a:close/>
                </a:path>
              </a:pathLst>
            </a:custGeom>
            <a:solidFill>
              <a:schemeClr val="accent5"/>
            </a:solidFill>
            <a:ln w="18669"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915C36B7-01AE-F64C-9889-EE11ACF7FF23}"/>
                </a:ext>
              </a:extLst>
            </p:cNvPr>
            <p:cNvSpPr/>
            <p:nvPr/>
          </p:nvSpPr>
          <p:spPr>
            <a:xfrm>
              <a:off x="2426200" y="3140711"/>
              <a:ext cx="173739" cy="229007"/>
            </a:xfrm>
            <a:custGeom>
              <a:avLst/>
              <a:gdLst>
                <a:gd name="connsiteX0" fmla="*/ 12327 w 173739"/>
                <a:gd name="connsiteY0" fmla="*/ 67595 h 229007"/>
                <a:gd name="connsiteX1" fmla="*/ 173739 w 173739"/>
                <a:gd name="connsiteY1" fmla="*/ 12327 h 229007"/>
                <a:gd name="connsiteX2" fmla="*/ 67595 w 173739"/>
                <a:gd name="connsiteY2" fmla="*/ 229008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39" y="12327"/>
                  </a:cubicBezTo>
                  <a:lnTo>
                    <a:pt x="67595" y="229008"/>
                  </a:lnTo>
                  <a:cubicBezTo>
                    <a:pt x="7766" y="199696"/>
                    <a:pt x="-16984" y="127425"/>
                    <a:pt x="12327" y="67595"/>
                  </a:cubicBezTo>
                  <a:close/>
                </a:path>
              </a:pathLst>
            </a:custGeom>
            <a:solidFill>
              <a:srgbClr val="FFFFFF">
                <a:alpha val="20000"/>
              </a:srgbClr>
            </a:solidFill>
            <a:ln w="18669"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F41F0136-78CA-9046-ACB3-F27D09F6124E}"/>
                </a:ext>
              </a:extLst>
            </p:cNvPr>
            <p:cNvSpPr/>
            <p:nvPr/>
          </p:nvSpPr>
          <p:spPr>
            <a:xfrm>
              <a:off x="2256550" y="3461174"/>
              <a:ext cx="241283" cy="241269"/>
            </a:xfrm>
            <a:custGeom>
              <a:avLst/>
              <a:gdLst>
                <a:gd name="connsiteX0" fmla="*/ 35344 w 241283"/>
                <a:gd name="connsiteY0" fmla="*/ 35329 h 241269"/>
                <a:gd name="connsiteX1" fmla="*/ 205954 w 241283"/>
                <a:gd name="connsiteY1" fmla="*/ 35329 h 241269"/>
                <a:gd name="connsiteX2" fmla="*/ 205954 w 241283"/>
                <a:gd name="connsiteY2" fmla="*/ 205940 h 241269"/>
                <a:gd name="connsiteX3" fmla="*/ 35344 w 241283"/>
                <a:gd name="connsiteY3" fmla="*/ 205940 h 241269"/>
                <a:gd name="connsiteX4" fmla="*/ 35344 w 241283"/>
                <a:gd name="connsiteY4" fmla="*/ 35329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29"/>
                  </a:moveTo>
                  <a:cubicBezTo>
                    <a:pt x="82450" y="-11776"/>
                    <a:pt x="158848" y="-11776"/>
                    <a:pt x="205954" y="35329"/>
                  </a:cubicBezTo>
                  <a:cubicBezTo>
                    <a:pt x="253060" y="82435"/>
                    <a:pt x="253060" y="158834"/>
                    <a:pt x="205954" y="205940"/>
                  </a:cubicBezTo>
                  <a:cubicBezTo>
                    <a:pt x="158848" y="253046"/>
                    <a:pt x="82450" y="253046"/>
                    <a:pt x="35344" y="205940"/>
                  </a:cubicBezTo>
                  <a:cubicBezTo>
                    <a:pt x="-11781" y="158815"/>
                    <a:pt x="-11781" y="82435"/>
                    <a:pt x="35344" y="35329"/>
                  </a:cubicBezTo>
                  <a:close/>
                </a:path>
              </a:pathLst>
            </a:custGeom>
            <a:solidFill>
              <a:schemeClr val="accent5"/>
            </a:solidFill>
            <a:ln w="18669"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A167391F-FC34-704E-AE1D-6345210F99B0}"/>
                </a:ext>
              </a:extLst>
            </p:cNvPr>
            <p:cNvSpPr/>
            <p:nvPr/>
          </p:nvSpPr>
          <p:spPr>
            <a:xfrm>
              <a:off x="2256550" y="3461160"/>
              <a:ext cx="173739" cy="229007"/>
            </a:xfrm>
            <a:custGeom>
              <a:avLst/>
              <a:gdLst>
                <a:gd name="connsiteX0" fmla="*/ 12327 w 173739"/>
                <a:gd name="connsiteY0" fmla="*/ 67595 h 229007"/>
                <a:gd name="connsiteX1" fmla="*/ 173740 w 173739"/>
                <a:gd name="connsiteY1" fmla="*/ 12327 h 229007"/>
                <a:gd name="connsiteX2" fmla="*/ 67595 w 173739"/>
                <a:gd name="connsiteY2" fmla="*/ 229007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40" y="12327"/>
                  </a:cubicBezTo>
                  <a:lnTo>
                    <a:pt x="67595" y="229007"/>
                  </a:lnTo>
                  <a:cubicBezTo>
                    <a:pt x="7766" y="199696"/>
                    <a:pt x="-16984" y="127425"/>
                    <a:pt x="12327" y="67595"/>
                  </a:cubicBezTo>
                  <a:close/>
                </a:path>
              </a:pathLst>
            </a:custGeom>
            <a:solidFill>
              <a:srgbClr val="FFFFFF">
                <a:alpha val="20000"/>
              </a:srgbClr>
            </a:solidFill>
            <a:ln w="18669" cap="flat">
              <a:noFill/>
              <a:prstDash val="solid"/>
              <a:miter/>
            </a:ln>
          </p:spPr>
          <p:txBody>
            <a:bodyPr rtlCol="0" anchor="ctr"/>
            <a:lstStyle/>
            <a:p>
              <a:endParaRPr lang="en-US"/>
            </a:p>
          </p:txBody>
        </p:sp>
      </p:grpSp>
      <p:pic>
        <p:nvPicPr>
          <p:cNvPr id="45" name="Picture 6" descr="Image result for aws transparent icon">
            <a:extLst>
              <a:ext uri="{FF2B5EF4-FFF2-40B4-BE49-F238E27FC236}">
                <a16:creationId xmlns:a16="http://schemas.microsoft.com/office/drawing/2014/main" id="{B7472976-C210-E244-8F53-42578DD2998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698367" y="5886967"/>
            <a:ext cx="789156" cy="30847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Image result for google cloud logo png">
            <a:extLst>
              <a:ext uri="{FF2B5EF4-FFF2-40B4-BE49-F238E27FC236}">
                <a16:creationId xmlns:a16="http://schemas.microsoft.com/office/drawing/2014/main" id="{2D2CBC10-8D38-DE4F-8694-4F838C3FB399}"/>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637238" y="5919346"/>
            <a:ext cx="1784299" cy="274988"/>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Image result for hyper-v logo transparent">
            <a:extLst>
              <a:ext uri="{FF2B5EF4-FFF2-40B4-BE49-F238E27FC236}">
                <a16:creationId xmlns:a16="http://schemas.microsoft.com/office/drawing/2014/main" id="{7273D0D9-0CB7-854E-9C23-62B65BDD654F}"/>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93750" y="5798225"/>
            <a:ext cx="1128749" cy="48374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extLst>
              <a:ext uri="{FF2B5EF4-FFF2-40B4-BE49-F238E27FC236}">
                <a16:creationId xmlns:a16="http://schemas.microsoft.com/office/drawing/2014/main" id="{B2756C4B-F73B-654E-A298-EFE44CCFC9A6}"/>
              </a:ext>
            </a:extLst>
          </p:cNvPr>
          <p:cNvPicPr>
            <a:picLocks noChangeAspect="1"/>
          </p:cNvPicPr>
          <p:nvPr/>
        </p:nvPicPr>
        <p:blipFill>
          <a:blip r:embed="rId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2212990" y="5879114"/>
            <a:ext cx="321969" cy="321969"/>
          </a:xfrm>
          <a:prstGeom prst="rect">
            <a:avLst/>
          </a:prstGeom>
        </p:spPr>
      </p:pic>
      <p:sp>
        <p:nvSpPr>
          <p:cNvPr id="50" name="Freeform 16">
            <a:extLst>
              <a:ext uri="{FF2B5EF4-FFF2-40B4-BE49-F238E27FC236}">
                <a16:creationId xmlns:a16="http://schemas.microsoft.com/office/drawing/2014/main" id="{DC8F9265-6A88-F44F-A626-A886728B7674}"/>
              </a:ext>
            </a:extLst>
          </p:cNvPr>
          <p:cNvSpPr>
            <a:spLocks noEditPoints="1"/>
          </p:cNvSpPr>
          <p:nvPr/>
        </p:nvSpPr>
        <p:spPr bwMode="auto">
          <a:xfrm>
            <a:off x="2334450" y="4905192"/>
            <a:ext cx="329701" cy="330745"/>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accent5"/>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52" name="Freeform 16">
            <a:extLst>
              <a:ext uri="{FF2B5EF4-FFF2-40B4-BE49-F238E27FC236}">
                <a16:creationId xmlns:a16="http://schemas.microsoft.com/office/drawing/2014/main" id="{BEBD5816-DE7B-A047-BE29-AC7139886B89}"/>
              </a:ext>
            </a:extLst>
          </p:cNvPr>
          <p:cNvSpPr>
            <a:spLocks noEditPoints="1"/>
          </p:cNvSpPr>
          <p:nvPr/>
        </p:nvSpPr>
        <p:spPr bwMode="auto">
          <a:xfrm>
            <a:off x="3816546" y="4905192"/>
            <a:ext cx="329701" cy="330745"/>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accent5"/>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38" name="Text Placeholder 37">
            <a:extLst>
              <a:ext uri="{FF2B5EF4-FFF2-40B4-BE49-F238E27FC236}">
                <a16:creationId xmlns:a16="http://schemas.microsoft.com/office/drawing/2014/main" id="{C244A250-BB51-EF4B-A7F3-48E85F67947A}"/>
              </a:ext>
            </a:extLst>
          </p:cNvPr>
          <p:cNvSpPr>
            <a:spLocks noGrp="1"/>
          </p:cNvSpPr>
          <p:nvPr>
            <p:ph type="body" sz="quarter" idx="10"/>
          </p:nvPr>
        </p:nvSpPr>
        <p:spPr>
          <a:xfrm>
            <a:off x="465138" y="898525"/>
            <a:ext cx="11887200" cy="800219"/>
          </a:xfrm>
        </p:spPr>
        <p:txBody>
          <a:bodyPr/>
          <a:lstStyle/>
          <a:p>
            <a:r>
              <a:rPr lang="en-US"/>
              <a:t>Agent-based for Hyper-V VMs/physical </a:t>
            </a:r>
            <a:br>
              <a:rPr lang="en-US"/>
            </a:br>
            <a:r>
              <a:rPr lang="en-US"/>
              <a:t>servers/AWS, GCP, other cloud services</a:t>
            </a:r>
          </a:p>
        </p:txBody>
      </p:sp>
      <p:sp>
        <p:nvSpPr>
          <p:cNvPr id="5" name="Title 4">
            <a:extLst>
              <a:ext uri="{FF2B5EF4-FFF2-40B4-BE49-F238E27FC236}">
                <a16:creationId xmlns:a16="http://schemas.microsoft.com/office/drawing/2014/main" id="{546E55B6-B20C-4D42-988B-96A021706B00}"/>
              </a:ext>
            </a:extLst>
          </p:cNvPr>
          <p:cNvSpPr>
            <a:spLocks noGrp="1"/>
          </p:cNvSpPr>
          <p:nvPr>
            <p:ph type="title"/>
          </p:nvPr>
        </p:nvSpPr>
        <p:spPr>
          <a:xfrm>
            <a:off x="465138" y="441332"/>
            <a:ext cx="11530584" cy="830020"/>
          </a:xfrm>
        </p:spPr>
        <p:txBody>
          <a:bodyPr/>
          <a:lstStyle/>
          <a:p>
            <a:r>
              <a:rPr lang="en-US"/>
              <a:t>Dependency analysis: </a:t>
            </a:r>
          </a:p>
        </p:txBody>
      </p:sp>
    </p:spTree>
    <p:extLst>
      <p:ext uri="{BB962C8B-B14F-4D97-AF65-F5344CB8AC3E}">
        <p14:creationId xmlns:p14="http://schemas.microsoft.com/office/powerpoint/2010/main" val="7586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xEl>
                                              <p:pRg st="0" end="0"/>
                                            </p:txEl>
                                          </p:spTgt>
                                        </p:tgtEl>
                                        <p:attrNameLst>
                                          <p:attrName>style.visibility</p:attrName>
                                        </p:attrNameLst>
                                      </p:cBhvr>
                                      <p:to>
                                        <p:strVal val="visible"/>
                                      </p:to>
                                    </p:set>
                                    <p:anim calcmode="lin" valueType="num">
                                      <p:cBhvr additive="base">
                                        <p:cTn id="7"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1">
                                            <p:txEl>
                                              <p:pRg st="2" end="2"/>
                                            </p:txEl>
                                          </p:spTgt>
                                        </p:tgtEl>
                                        <p:attrNameLst>
                                          <p:attrName>style.visibility</p:attrName>
                                        </p:attrNameLst>
                                      </p:cBhvr>
                                      <p:to>
                                        <p:strVal val="visible"/>
                                      </p:to>
                                    </p:set>
                                    <p:anim calcmode="lin" valueType="num">
                                      <p:cBhvr additive="base">
                                        <p:cTn id="17" dur="500" fill="hold"/>
                                        <p:tgtEl>
                                          <p:spTgt spid="51">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1">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anim calcmode="lin" valueType="num">
                                      <p:cBhvr additive="base">
                                        <p:cTn id="21" dur="500" fill="hold"/>
                                        <p:tgtEl>
                                          <p:spTgt spid="50"/>
                                        </p:tgtEl>
                                        <p:attrNameLst>
                                          <p:attrName>ppt_x</p:attrName>
                                        </p:attrNameLst>
                                      </p:cBhvr>
                                      <p:tavLst>
                                        <p:tav tm="0">
                                          <p:val>
                                            <p:strVal val="#ppt_x"/>
                                          </p:val>
                                        </p:tav>
                                        <p:tav tm="100000">
                                          <p:val>
                                            <p:strVal val="#ppt_x"/>
                                          </p:val>
                                        </p:tav>
                                      </p:tavLst>
                                    </p:anim>
                                    <p:anim calcmode="lin" valueType="num">
                                      <p:cBhvr additive="base">
                                        <p:cTn id="22" dur="500" fill="hold"/>
                                        <p:tgtEl>
                                          <p:spTgt spid="5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anim calcmode="lin" valueType="num">
                                      <p:cBhvr additive="base">
                                        <p:cTn id="25" dur="500" fill="hold"/>
                                        <p:tgtEl>
                                          <p:spTgt spid="52"/>
                                        </p:tgtEl>
                                        <p:attrNameLst>
                                          <p:attrName>ppt_x</p:attrName>
                                        </p:attrNameLst>
                                      </p:cBhvr>
                                      <p:tavLst>
                                        <p:tav tm="0">
                                          <p:val>
                                            <p:strVal val="#ppt_x"/>
                                          </p:val>
                                        </p:tav>
                                        <p:tav tm="100000">
                                          <p:val>
                                            <p:strVal val="#ppt_x"/>
                                          </p:val>
                                        </p:tav>
                                      </p:tavLst>
                                    </p:anim>
                                    <p:anim calcmode="lin" valueType="num">
                                      <p:cBhvr additive="base">
                                        <p:cTn id="26"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1">
                                            <p:txEl>
                                              <p:pRg st="4" end="4"/>
                                            </p:txEl>
                                          </p:spTgt>
                                        </p:tgtEl>
                                        <p:attrNameLst>
                                          <p:attrName>style.visibility</p:attrName>
                                        </p:attrNameLst>
                                      </p:cBhvr>
                                      <p:to>
                                        <p:strVal val="visible"/>
                                      </p:to>
                                    </p:set>
                                    <p:anim calcmode="lin" valueType="num">
                                      <p:cBhvr additive="base">
                                        <p:cTn id="31" dur="500" fill="hold"/>
                                        <p:tgtEl>
                                          <p:spTgt spid="5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1">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1">
                                            <p:txEl>
                                              <p:pRg st="6" end="6"/>
                                            </p:txEl>
                                          </p:spTgt>
                                        </p:tgtEl>
                                        <p:attrNameLst>
                                          <p:attrName>style.visibility</p:attrName>
                                        </p:attrNameLst>
                                      </p:cBhvr>
                                      <p:to>
                                        <p:strVal val="visible"/>
                                      </p:to>
                                    </p:set>
                                    <p:anim calcmode="lin" valueType="num">
                                      <p:cBhvr additive="base">
                                        <p:cTn id="41" dur="500" fill="hold"/>
                                        <p:tgtEl>
                                          <p:spTgt spid="51">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1">
                                            <p:txEl>
                                              <p:pRg st="6" end="6"/>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2"/>
                                        </p:tgtEl>
                                        <p:attrNameLst>
                                          <p:attrName>style.visibility</p:attrName>
                                        </p:attrNameLst>
                                      </p:cBhvr>
                                      <p:to>
                                        <p:strVal val="visible"/>
                                      </p:to>
                                    </p:set>
                                    <p:anim calcmode="lin" valueType="num">
                                      <p:cBhvr additive="base">
                                        <p:cTn id="45" dur="500" fill="hold"/>
                                        <p:tgtEl>
                                          <p:spTgt spid="2"/>
                                        </p:tgtEl>
                                        <p:attrNameLst>
                                          <p:attrName>ppt_x</p:attrName>
                                        </p:attrNameLst>
                                      </p:cBhvr>
                                      <p:tavLst>
                                        <p:tav tm="0">
                                          <p:val>
                                            <p:strVal val="#ppt_x"/>
                                          </p:val>
                                        </p:tav>
                                        <p:tav tm="100000">
                                          <p:val>
                                            <p:strVal val="#ppt_x"/>
                                          </p:val>
                                        </p:tav>
                                      </p:tavLst>
                                    </p:anim>
                                    <p:anim calcmode="lin" valueType="num">
                                      <p:cBhvr additive="base">
                                        <p:cTn id="4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D85EA2A9-C08F-8A41-8C70-4DF9F00F259D}"/>
              </a:ext>
            </a:extLst>
          </p:cNvPr>
          <p:cNvSpPr/>
          <p:nvPr/>
        </p:nvSpPr>
        <p:spPr bwMode="auto">
          <a:xfrm>
            <a:off x="0" y="1"/>
            <a:ext cx="12436475" cy="380247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riangle 23">
            <a:extLst>
              <a:ext uri="{FF2B5EF4-FFF2-40B4-BE49-F238E27FC236}">
                <a16:creationId xmlns:a16="http://schemas.microsoft.com/office/drawing/2014/main" id="{636246F2-EBE6-5448-B071-DD61AB19589C}"/>
              </a:ext>
            </a:extLst>
          </p:cNvPr>
          <p:cNvSpPr/>
          <p:nvPr/>
        </p:nvSpPr>
        <p:spPr bwMode="auto">
          <a:xfrm>
            <a:off x="1408239" y="3654664"/>
            <a:ext cx="841965" cy="33381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11">
            <a:extLst>
              <a:ext uri="{FF2B5EF4-FFF2-40B4-BE49-F238E27FC236}">
                <a16:creationId xmlns:a16="http://schemas.microsoft.com/office/drawing/2014/main" id="{D911F238-0052-3C4E-8F62-9722F5460D30}"/>
              </a:ext>
            </a:extLst>
          </p:cNvPr>
          <p:cNvSpPr>
            <a:spLocks noGrp="1"/>
          </p:cNvSpPr>
          <p:nvPr>
            <p:ph type="body" sz="quarter" idx="10"/>
          </p:nvPr>
        </p:nvSpPr>
        <p:spPr>
          <a:xfrm>
            <a:off x="465138" y="898382"/>
            <a:ext cx="11887195" cy="492443"/>
          </a:xfrm>
        </p:spPr>
        <p:txBody>
          <a:bodyPr/>
          <a:lstStyle/>
          <a:p>
            <a:r>
              <a:rPr lang="en-US"/>
              <a:t>Agent-based for Hyper-V VMs/physical servers/AWS, GCP, other cloud services</a:t>
            </a:r>
          </a:p>
        </p:txBody>
      </p:sp>
      <p:sp>
        <p:nvSpPr>
          <p:cNvPr id="10" name="Title 9">
            <a:extLst>
              <a:ext uri="{FF2B5EF4-FFF2-40B4-BE49-F238E27FC236}">
                <a16:creationId xmlns:a16="http://schemas.microsoft.com/office/drawing/2014/main" id="{A1A65F6F-9626-C741-82B1-B68DA1C2AB4C}"/>
              </a:ext>
            </a:extLst>
          </p:cNvPr>
          <p:cNvSpPr>
            <a:spLocks noGrp="1"/>
          </p:cNvSpPr>
          <p:nvPr>
            <p:ph type="title"/>
          </p:nvPr>
        </p:nvSpPr>
        <p:spPr>
          <a:xfrm>
            <a:off x="465138" y="441332"/>
            <a:ext cx="11530584" cy="830020"/>
          </a:xfrm>
        </p:spPr>
        <p:txBody>
          <a:bodyPr/>
          <a:lstStyle/>
          <a:p>
            <a:r>
              <a:rPr lang="en-US"/>
              <a:t>Dependency analysis: Architecture</a:t>
            </a:r>
          </a:p>
        </p:txBody>
      </p:sp>
      <p:grpSp>
        <p:nvGrpSpPr>
          <p:cNvPr id="74" name="Group 14">
            <a:extLst>
              <a:ext uri="{FF2B5EF4-FFF2-40B4-BE49-F238E27FC236}">
                <a16:creationId xmlns:a16="http://schemas.microsoft.com/office/drawing/2014/main" id="{9EEF0949-1DBB-D94B-A856-05305A0E9461}"/>
              </a:ext>
            </a:extLst>
          </p:cNvPr>
          <p:cNvGrpSpPr/>
          <p:nvPr/>
        </p:nvGrpSpPr>
        <p:grpSpPr>
          <a:xfrm>
            <a:off x="8665279" y="2222262"/>
            <a:ext cx="1266171" cy="1008968"/>
            <a:chOff x="6820486" y="2149436"/>
            <a:chExt cx="1228086" cy="1076484"/>
          </a:xfrm>
        </p:grpSpPr>
        <p:sp>
          <p:nvSpPr>
            <p:cNvPr id="77" name="Freeform 119">
              <a:extLst>
                <a:ext uri="{FF2B5EF4-FFF2-40B4-BE49-F238E27FC236}">
                  <a16:creationId xmlns:a16="http://schemas.microsoft.com/office/drawing/2014/main" id="{265025C2-2AA5-1E49-97EF-92C69727B6B3}"/>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pic>
          <p:nvPicPr>
            <p:cNvPr id="76" name="Graphic 6">
              <a:extLst>
                <a:ext uri="{FF2B5EF4-FFF2-40B4-BE49-F238E27FC236}">
                  <a16:creationId xmlns:a16="http://schemas.microsoft.com/office/drawing/2014/main" id="{3B2FF15F-5E23-D942-AE4C-A5237A3B1291}"/>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159863" y="2337211"/>
              <a:ext cx="888709" cy="888709"/>
            </a:xfrm>
            <a:prstGeom prst="rect">
              <a:avLst/>
            </a:prstGeom>
          </p:spPr>
        </p:pic>
      </p:grpSp>
      <p:grpSp>
        <p:nvGrpSpPr>
          <p:cNvPr id="23" name="Group 22">
            <a:extLst>
              <a:ext uri="{FF2B5EF4-FFF2-40B4-BE49-F238E27FC236}">
                <a16:creationId xmlns:a16="http://schemas.microsoft.com/office/drawing/2014/main" id="{4C79FF1C-F05C-B747-A077-4DC825720691}"/>
              </a:ext>
            </a:extLst>
          </p:cNvPr>
          <p:cNvGrpSpPr/>
          <p:nvPr/>
        </p:nvGrpSpPr>
        <p:grpSpPr>
          <a:xfrm>
            <a:off x="619747" y="4458841"/>
            <a:ext cx="2475854" cy="1322993"/>
            <a:chOff x="735163" y="4350220"/>
            <a:chExt cx="2257441" cy="1206282"/>
          </a:xfrm>
        </p:grpSpPr>
        <p:pic>
          <p:nvPicPr>
            <p:cNvPr id="84" name="Picture 83">
              <a:extLst>
                <a:ext uri="{FF2B5EF4-FFF2-40B4-BE49-F238E27FC236}">
                  <a16:creationId xmlns:a16="http://schemas.microsoft.com/office/drawing/2014/main" id="{19234428-7E53-F747-AC2A-C7BBB233F121}"/>
                </a:ext>
              </a:extLst>
            </p:cNvPr>
            <p:cNvPicPr>
              <a:picLocks noChangeAspect="1"/>
            </p:cNvPicPr>
            <p:nvPr/>
          </p:nvPicPr>
          <p:blipFill>
            <a:blip r:embed="rId5"/>
            <a:stretch>
              <a:fillRect/>
            </a:stretch>
          </p:blipFill>
          <p:spPr>
            <a:xfrm>
              <a:off x="735163" y="4362850"/>
              <a:ext cx="365865" cy="1193652"/>
            </a:xfrm>
            <a:prstGeom prst="rect">
              <a:avLst/>
            </a:prstGeom>
          </p:spPr>
        </p:pic>
        <p:pic>
          <p:nvPicPr>
            <p:cNvPr id="85" name="Picture 84">
              <a:extLst>
                <a:ext uri="{FF2B5EF4-FFF2-40B4-BE49-F238E27FC236}">
                  <a16:creationId xmlns:a16="http://schemas.microsoft.com/office/drawing/2014/main" id="{0F5106D4-E78F-044E-A21A-618863CF701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27647" y="5284771"/>
              <a:ext cx="263850" cy="233202"/>
            </a:xfrm>
            <a:prstGeom prst="rect">
              <a:avLst/>
            </a:prstGeom>
          </p:spPr>
        </p:pic>
        <p:pic>
          <p:nvPicPr>
            <p:cNvPr id="86" name="Picture 85">
              <a:extLst>
                <a:ext uri="{FF2B5EF4-FFF2-40B4-BE49-F238E27FC236}">
                  <a16:creationId xmlns:a16="http://schemas.microsoft.com/office/drawing/2014/main" id="{13D99216-84ED-CC4F-BD94-2B22778574A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3460" y="4989690"/>
              <a:ext cx="263850" cy="233202"/>
            </a:xfrm>
            <a:prstGeom prst="rect">
              <a:avLst/>
            </a:prstGeom>
          </p:spPr>
        </p:pic>
        <p:pic>
          <p:nvPicPr>
            <p:cNvPr id="87" name="Picture 86">
              <a:extLst>
                <a:ext uri="{FF2B5EF4-FFF2-40B4-BE49-F238E27FC236}">
                  <a16:creationId xmlns:a16="http://schemas.microsoft.com/office/drawing/2014/main" id="{C3AA5A79-D0F7-2543-A972-ECDA3E6719B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6626" y="4700848"/>
              <a:ext cx="263850" cy="233202"/>
            </a:xfrm>
            <a:prstGeom prst="rect">
              <a:avLst/>
            </a:prstGeom>
          </p:spPr>
        </p:pic>
        <p:pic>
          <p:nvPicPr>
            <p:cNvPr id="88" name="Picture 87">
              <a:extLst>
                <a:ext uri="{FF2B5EF4-FFF2-40B4-BE49-F238E27FC236}">
                  <a16:creationId xmlns:a16="http://schemas.microsoft.com/office/drawing/2014/main" id="{B7CA4CFD-ED9A-184F-B4A1-52701EF4333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8712" y="4403106"/>
              <a:ext cx="263850" cy="233202"/>
            </a:xfrm>
            <a:prstGeom prst="rect">
              <a:avLst/>
            </a:prstGeom>
          </p:spPr>
        </p:pic>
        <p:pic>
          <p:nvPicPr>
            <p:cNvPr id="91" name="Picture 90">
              <a:extLst>
                <a:ext uri="{FF2B5EF4-FFF2-40B4-BE49-F238E27FC236}">
                  <a16:creationId xmlns:a16="http://schemas.microsoft.com/office/drawing/2014/main" id="{E1659344-6E28-964A-AC6F-41DB0DE31D87}"/>
                </a:ext>
              </a:extLst>
            </p:cNvPr>
            <p:cNvPicPr>
              <a:picLocks noChangeAspect="1"/>
            </p:cNvPicPr>
            <p:nvPr/>
          </p:nvPicPr>
          <p:blipFill>
            <a:blip r:embed="rId5"/>
            <a:stretch>
              <a:fillRect/>
            </a:stretch>
          </p:blipFill>
          <p:spPr>
            <a:xfrm>
              <a:off x="1509755" y="4353811"/>
              <a:ext cx="365865" cy="1193652"/>
            </a:xfrm>
            <a:prstGeom prst="rect">
              <a:avLst/>
            </a:prstGeom>
          </p:spPr>
        </p:pic>
        <p:pic>
          <p:nvPicPr>
            <p:cNvPr id="92" name="Picture 91">
              <a:extLst>
                <a:ext uri="{FF2B5EF4-FFF2-40B4-BE49-F238E27FC236}">
                  <a16:creationId xmlns:a16="http://schemas.microsoft.com/office/drawing/2014/main" id="{EC4BC1ED-87FD-0442-BAC2-A71128DFC4A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02240" y="5275733"/>
              <a:ext cx="263850" cy="233202"/>
            </a:xfrm>
            <a:prstGeom prst="rect">
              <a:avLst/>
            </a:prstGeom>
          </p:spPr>
        </p:pic>
        <p:pic>
          <p:nvPicPr>
            <p:cNvPr id="93" name="Picture 92">
              <a:extLst>
                <a:ext uri="{FF2B5EF4-FFF2-40B4-BE49-F238E27FC236}">
                  <a16:creationId xmlns:a16="http://schemas.microsoft.com/office/drawing/2014/main" id="{577385A6-CB97-4C42-B868-E89CB31014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08052" y="4980651"/>
              <a:ext cx="263850" cy="233202"/>
            </a:xfrm>
            <a:prstGeom prst="rect">
              <a:avLst/>
            </a:prstGeom>
          </p:spPr>
        </p:pic>
        <p:pic>
          <p:nvPicPr>
            <p:cNvPr id="94" name="Picture 93">
              <a:extLst>
                <a:ext uri="{FF2B5EF4-FFF2-40B4-BE49-F238E27FC236}">
                  <a16:creationId xmlns:a16="http://schemas.microsoft.com/office/drawing/2014/main" id="{5B3DC6E3-1340-5246-BFAE-9A393D4BA13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11218" y="4691809"/>
              <a:ext cx="263850" cy="233202"/>
            </a:xfrm>
            <a:prstGeom prst="rect">
              <a:avLst/>
            </a:prstGeom>
          </p:spPr>
        </p:pic>
        <p:pic>
          <p:nvPicPr>
            <p:cNvPr id="95" name="Picture 94">
              <a:extLst>
                <a:ext uri="{FF2B5EF4-FFF2-40B4-BE49-F238E27FC236}">
                  <a16:creationId xmlns:a16="http://schemas.microsoft.com/office/drawing/2014/main" id="{31D9C098-A263-3145-BCA0-5B99B2ADBA3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13305" y="4394067"/>
              <a:ext cx="263850" cy="233202"/>
            </a:xfrm>
            <a:prstGeom prst="rect">
              <a:avLst/>
            </a:prstGeom>
          </p:spPr>
        </p:pic>
        <p:pic>
          <p:nvPicPr>
            <p:cNvPr id="96" name="Picture 95">
              <a:extLst>
                <a:ext uri="{FF2B5EF4-FFF2-40B4-BE49-F238E27FC236}">
                  <a16:creationId xmlns:a16="http://schemas.microsoft.com/office/drawing/2014/main" id="{42988A08-C977-544E-94E7-4F632994E53E}"/>
                </a:ext>
              </a:extLst>
            </p:cNvPr>
            <p:cNvPicPr>
              <a:picLocks noChangeAspect="1"/>
            </p:cNvPicPr>
            <p:nvPr/>
          </p:nvPicPr>
          <p:blipFill>
            <a:blip r:embed="rId5"/>
            <a:stretch>
              <a:fillRect/>
            </a:stretch>
          </p:blipFill>
          <p:spPr>
            <a:xfrm>
              <a:off x="2325204" y="4350220"/>
              <a:ext cx="365865" cy="1193652"/>
            </a:xfrm>
            <a:prstGeom prst="rect">
              <a:avLst/>
            </a:prstGeom>
          </p:spPr>
        </p:pic>
        <p:pic>
          <p:nvPicPr>
            <p:cNvPr id="97" name="Picture 96">
              <a:extLst>
                <a:ext uri="{FF2B5EF4-FFF2-40B4-BE49-F238E27FC236}">
                  <a16:creationId xmlns:a16="http://schemas.microsoft.com/office/drawing/2014/main" id="{D0B96162-2356-1A4B-9EA1-17685D1B8BE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17689" y="5272140"/>
              <a:ext cx="263850" cy="233202"/>
            </a:xfrm>
            <a:prstGeom prst="rect">
              <a:avLst/>
            </a:prstGeom>
          </p:spPr>
        </p:pic>
        <p:pic>
          <p:nvPicPr>
            <p:cNvPr id="98" name="Picture 97">
              <a:extLst>
                <a:ext uri="{FF2B5EF4-FFF2-40B4-BE49-F238E27FC236}">
                  <a16:creationId xmlns:a16="http://schemas.microsoft.com/office/drawing/2014/main" id="{652EB07F-7804-A840-B8C4-FD24863C575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23502" y="4977059"/>
              <a:ext cx="263850" cy="233202"/>
            </a:xfrm>
            <a:prstGeom prst="rect">
              <a:avLst/>
            </a:prstGeom>
          </p:spPr>
        </p:pic>
        <p:pic>
          <p:nvPicPr>
            <p:cNvPr id="99" name="Picture 98">
              <a:extLst>
                <a:ext uri="{FF2B5EF4-FFF2-40B4-BE49-F238E27FC236}">
                  <a16:creationId xmlns:a16="http://schemas.microsoft.com/office/drawing/2014/main" id="{AC16D5DB-0D4B-614C-A014-16ADF98F923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26667" y="4688217"/>
              <a:ext cx="263850" cy="233202"/>
            </a:xfrm>
            <a:prstGeom prst="rect">
              <a:avLst/>
            </a:prstGeom>
          </p:spPr>
        </p:pic>
        <p:pic>
          <p:nvPicPr>
            <p:cNvPr id="100" name="Picture 99">
              <a:extLst>
                <a:ext uri="{FF2B5EF4-FFF2-40B4-BE49-F238E27FC236}">
                  <a16:creationId xmlns:a16="http://schemas.microsoft.com/office/drawing/2014/main" id="{166AAA65-0FE8-044F-AAB1-E8E040526F8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28754" y="4390474"/>
              <a:ext cx="263850" cy="233202"/>
            </a:xfrm>
            <a:prstGeom prst="rect">
              <a:avLst/>
            </a:prstGeom>
          </p:spPr>
        </p:pic>
      </p:grpSp>
      <p:sp>
        <p:nvSpPr>
          <p:cNvPr id="101" name="Left Brace 100">
            <a:extLst>
              <a:ext uri="{FF2B5EF4-FFF2-40B4-BE49-F238E27FC236}">
                <a16:creationId xmlns:a16="http://schemas.microsoft.com/office/drawing/2014/main" id="{BB278C84-BB67-524E-93EE-6022A52935AF}"/>
              </a:ext>
            </a:extLst>
          </p:cNvPr>
          <p:cNvSpPr/>
          <p:nvPr/>
        </p:nvSpPr>
        <p:spPr>
          <a:xfrm rot="5400000">
            <a:off x="1662448" y="2838646"/>
            <a:ext cx="333545" cy="2357374"/>
          </a:xfrm>
          <a:prstGeom prst="leftBrace">
            <a:avLst>
              <a:gd name="adj1" fmla="val 72325"/>
              <a:gd name="adj2" fmla="val 50000"/>
            </a:avLst>
          </a:prstGeom>
          <a:noFill/>
          <a:ln w="12700" cap="flat" cmpd="sng" algn="ctr">
            <a:solidFill>
              <a:schemeClr val="accent5"/>
            </a:solidFill>
            <a:prstDash val="solid"/>
          </a:ln>
          <a:effectLst/>
        </p:spPr>
        <p:txBody>
          <a:bodyPr rtlCol="0" anchor="ctr"/>
          <a:lstStyle/>
          <a:p>
            <a:pPr algn="ctr" defTabSz="932418">
              <a:defRPr/>
            </a:pPr>
            <a:endParaRPr lang="en-US" sz="1836" kern="0">
              <a:solidFill>
                <a:prstClr val="black"/>
              </a:solidFill>
              <a:latin typeface="+mj-lt"/>
            </a:endParaRPr>
          </a:p>
        </p:txBody>
      </p:sp>
      <p:sp>
        <p:nvSpPr>
          <p:cNvPr id="83" name="TextBox 82">
            <a:extLst>
              <a:ext uri="{FF2B5EF4-FFF2-40B4-BE49-F238E27FC236}">
                <a16:creationId xmlns:a16="http://schemas.microsoft.com/office/drawing/2014/main" id="{6D36CCC6-5E5C-4346-92ED-87D683426F7D}"/>
              </a:ext>
            </a:extLst>
          </p:cNvPr>
          <p:cNvSpPr txBox="1"/>
          <p:nvPr/>
        </p:nvSpPr>
        <p:spPr>
          <a:xfrm>
            <a:off x="1036822" y="4149681"/>
            <a:ext cx="1564043" cy="265009"/>
          </a:xfrm>
          <a:prstGeom prst="rect">
            <a:avLst/>
          </a:prstGeom>
          <a:noFill/>
        </p:spPr>
        <p:txBody>
          <a:bodyPr wrap="square" rtlCol="0">
            <a:spAutoFit/>
          </a:bodyPr>
          <a:lstStyle/>
          <a:p>
            <a:pPr algn="ctr" defTabSz="932418">
              <a:defRPr/>
            </a:pPr>
            <a:r>
              <a:rPr lang="en-US" sz="1122" kern="0">
                <a:solidFill>
                  <a:prstClr val="black"/>
                </a:solidFill>
                <a:latin typeface="+mj-lt"/>
              </a:rPr>
              <a:t>Hosts or servers</a:t>
            </a:r>
          </a:p>
        </p:txBody>
      </p:sp>
      <p:sp>
        <p:nvSpPr>
          <p:cNvPr id="141" name="Oval 140">
            <a:extLst>
              <a:ext uri="{FF2B5EF4-FFF2-40B4-BE49-F238E27FC236}">
                <a16:creationId xmlns:a16="http://schemas.microsoft.com/office/drawing/2014/main" id="{1DA672C5-772A-5643-9C02-BF6A29AE5310}"/>
              </a:ext>
            </a:extLst>
          </p:cNvPr>
          <p:cNvSpPr/>
          <p:nvPr/>
        </p:nvSpPr>
        <p:spPr bwMode="auto">
          <a:xfrm>
            <a:off x="10319936" y="2340670"/>
            <a:ext cx="750548" cy="750548"/>
          </a:xfrm>
          <a:prstGeom prst="ellipse">
            <a:avLst/>
          </a:prstGeom>
          <a:solidFill>
            <a:schemeClr val="bg1"/>
          </a:solidFill>
          <a:ln w="0">
            <a:noFill/>
            <a:prstDash val="solid"/>
            <a:round/>
            <a:headEnd/>
            <a:tailEnd/>
          </a:ln>
          <a:effectLst>
            <a:outerShdw blurRad="203200" sx="102000" sy="102000" algn="ctr" rotWithShape="0">
              <a:prstClr val="black">
                <a:alpha val="23000"/>
              </a:prstClr>
            </a:outerShdw>
          </a:effectLst>
        </p:spPr>
        <p:txBody>
          <a:bodyPr vert="horz" wrap="square" lIns="93247" tIns="46623" rIns="93247" bIns="46623" numCol="1" anchor="t" anchorCtr="0" compatLnSpc="1">
            <a:prstTxWarp prst="textNoShape">
              <a:avLst/>
            </a:prstTxWarp>
          </a:bodyPr>
          <a:lstStyle/>
          <a:p>
            <a:pPr defTabSz="932384"/>
            <a:endParaRPr lang="en-US" err="1">
              <a:solidFill>
                <a:srgbClr val="1A1A1A"/>
              </a:solidFill>
              <a:latin typeface="Segoe UI"/>
            </a:endParaRPr>
          </a:p>
        </p:txBody>
      </p:sp>
      <p:sp>
        <p:nvSpPr>
          <p:cNvPr id="103" name="TextBox 102">
            <a:extLst>
              <a:ext uri="{FF2B5EF4-FFF2-40B4-BE49-F238E27FC236}">
                <a16:creationId xmlns:a16="http://schemas.microsoft.com/office/drawing/2014/main" id="{461EA6BD-BE6B-4A42-94DC-46F804C1843B}"/>
              </a:ext>
            </a:extLst>
          </p:cNvPr>
          <p:cNvSpPr txBox="1"/>
          <p:nvPr/>
        </p:nvSpPr>
        <p:spPr>
          <a:xfrm>
            <a:off x="10082520" y="3130165"/>
            <a:ext cx="1225380" cy="265009"/>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r>
              <a:rPr lang="en-US"/>
              <a:t>Dependencies</a:t>
            </a:r>
          </a:p>
        </p:txBody>
      </p:sp>
      <p:pic>
        <p:nvPicPr>
          <p:cNvPr id="104" name="Picture 103">
            <a:extLst>
              <a:ext uri="{FF2B5EF4-FFF2-40B4-BE49-F238E27FC236}">
                <a16:creationId xmlns:a16="http://schemas.microsoft.com/office/drawing/2014/main" id="{EC4B2919-E7E8-3E4B-8304-88D80971997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304831" y="2505178"/>
            <a:ext cx="594360" cy="558010"/>
          </a:xfrm>
          <a:prstGeom prst="rect">
            <a:avLst/>
          </a:prstGeom>
        </p:spPr>
      </p:pic>
      <p:grpSp>
        <p:nvGrpSpPr>
          <p:cNvPr id="16" name="Group 15">
            <a:extLst>
              <a:ext uri="{FF2B5EF4-FFF2-40B4-BE49-F238E27FC236}">
                <a16:creationId xmlns:a16="http://schemas.microsoft.com/office/drawing/2014/main" id="{9819BDD2-63E2-964A-A284-0B198405ED13}"/>
              </a:ext>
            </a:extLst>
          </p:cNvPr>
          <p:cNvGrpSpPr/>
          <p:nvPr/>
        </p:nvGrpSpPr>
        <p:grpSpPr>
          <a:xfrm>
            <a:off x="5418629" y="2472940"/>
            <a:ext cx="639578" cy="589642"/>
            <a:chOff x="2561731" y="4829061"/>
            <a:chExt cx="639578" cy="589642"/>
          </a:xfrm>
        </p:grpSpPr>
        <p:sp>
          <p:nvSpPr>
            <p:cNvPr id="106" name="Freeform 5">
              <a:extLst>
                <a:ext uri="{FF2B5EF4-FFF2-40B4-BE49-F238E27FC236}">
                  <a16:creationId xmlns:a16="http://schemas.microsoft.com/office/drawing/2014/main" id="{F0ABAFE5-B26A-3042-99DF-B05F2CD04FB9}"/>
                </a:ext>
              </a:extLst>
            </p:cNvPr>
            <p:cNvSpPr>
              <a:spLocks/>
            </p:cNvSpPr>
            <p:nvPr/>
          </p:nvSpPr>
          <p:spPr bwMode="auto">
            <a:xfrm>
              <a:off x="2561731" y="4829061"/>
              <a:ext cx="639578" cy="58964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105" name="Picture 104">
              <a:extLst>
                <a:ext uri="{FF2B5EF4-FFF2-40B4-BE49-F238E27FC236}">
                  <a16:creationId xmlns:a16="http://schemas.microsoft.com/office/drawing/2014/main" id="{7867C624-F015-5741-83F2-E38197E7FAB5}"/>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584340" y="4847847"/>
              <a:ext cx="594360" cy="428710"/>
            </a:xfrm>
            <a:prstGeom prst="rect">
              <a:avLst/>
            </a:prstGeom>
          </p:spPr>
        </p:pic>
      </p:grpSp>
      <p:sp>
        <p:nvSpPr>
          <p:cNvPr id="107" name="TextBox 106">
            <a:extLst>
              <a:ext uri="{FF2B5EF4-FFF2-40B4-BE49-F238E27FC236}">
                <a16:creationId xmlns:a16="http://schemas.microsoft.com/office/drawing/2014/main" id="{D05A7CCD-0D38-AC4A-BE0A-C5B119691632}"/>
              </a:ext>
            </a:extLst>
          </p:cNvPr>
          <p:cNvSpPr txBox="1"/>
          <p:nvPr/>
        </p:nvSpPr>
        <p:spPr>
          <a:xfrm>
            <a:off x="4767742" y="3130165"/>
            <a:ext cx="1955929" cy="265009"/>
          </a:xfrm>
          <a:prstGeom prst="rect">
            <a:avLst/>
          </a:prstGeom>
          <a:noFill/>
        </p:spPr>
        <p:txBody>
          <a:bodyPr wrap="square" rtlCol="0">
            <a:spAutoFit/>
          </a:bodyPr>
          <a:lstStyle/>
          <a:p>
            <a:pPr algn="ctr" defTabSz="932418">
              <a:defRPr/>
            </a:pPr>
            <a:r>
              <a:rPr lang="en-US" sz="1122" kern="0">
                <a:solidFill>
                  <a:prstClr val="black"/>
                </a:solidFill>
                <a:latin typeface="+mj-lt"/>
              </a:rPr>
              <a:t>Azure Migrate appliance</a:t>
            </a:r>
          </a:p>
        </p:txBody>
      </p:sp>
      <p:cxnSp>
        <p:nvCxnSpPr>
          <p:cNvPr id="110" name="Straight Arrow Connector 109">
            <a:extLst>
              <a:ext uri="{FF2B5EF4-FFF2-40B4-BE49-F238E27FC236}">
                <a16:creationId xmlns:a16="http://schemas.microsoft.com/office/drawing/2014/main" id="{1FA145A7-3BA2-1F46-9E3F-E0F80BF8354A}"/>
              </a:ext>
            </a:extLst>
          </p:cNvPr>
          <p:cNvCxnSpPr>
            <a:cxnSpLocks/>
          </p:cNvCxnSpPr>
          <p:nvPr/>
        </p:nvCxnSpPr>
        <p:spPr>
          <a:xfrm>
            <a:off x="1968077" y="2888153"/>
            <a:ext cx="3309529"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11" name="Straight Arrow Connector 110">
            <a:extLst>
              <a:ext uri="{FF2B5EF4-FFF2-40B4-BE49-F238E27FC236}">
                <a16:creationId xmlns:a16="http://schemas.microsoft.com/office/drawing/2014/main" id="{B4D257ED-379B-394F-B9A0-9EFE19798370}"/>
              </a:ext>
            </a:extLst>
          </p:cNvPr>
          <p:cNvCxnSpPr>
            <a:cxnSpLocks/>
          </p:cNvCxnSpPr>
          <p:nvPr/>
        </p:nvCxnSpPr>
        <p:spPr>
          <a:xfrm flipH="1">
            <a:off x="1968077" y="2581145"/>
            <a:ext cx="3309529"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12" name="TextBox 111">
            <a:extLst>
              <a:ext uri="{FF2B5EF4-FFF2-40B4-BE49-F238E27FC236}">
                <a16:creationId xmlns:a16="http://schemas.microsoft.com/office/drawing/2014/main" id="{17EDD419-25E1-8444-A933-C401B8A404B0}"/>
              </a:ext>
            </a:extLst>
          </p:cNvPr>
          <p:cNvSpPr txBox="1"/>
          <p:nvPr/>
        </p:nvSpPr>
        <p:spPr>
          <a:xfrm>
            <a:off x="1999811" y="2593668"/>
            <a:ext cx="1693138" cy="265009"/>
          </a:xfrm>
          <a:prstGeom prst="rect">
            <a:avLst/>
          </a:prstGeom>
          <a:noFill/>
        </p:spPr>
        <p:txBody>
          <a:bodyPr wrap="square" rtlCol="0">
            <a:spAutoFit/>
          </a:bodyPr>
          <a:lstStyle/>
          <a:p>
            <a:pPr defTabSz="932418">
              <a:defRPr/>
            </a:pPr>
            <a:r>
              <a:rPr lang="en-US" sz="1122" i="1" kern="0">
                <a:solidFill>
                  <a:schemeClr val="accent4"/>
                </a:solidFill>
              </a:rPr>
              <a:t>Server discovery</a:t>
            </a:r>
          </a:p>
        </p:txBody>
      </p:sp>
      <p:sp>
        <p:nvSpPr>
          <p:cNvPr id="124" name="TextBox 123">
            <a:extLst>
              <a:ext uri="{FF2B5EF4-FFF2-40B4-BE49-F238E27FC236}">
                <a16:creationId xmlns:a16="http://schemas.microsoft.com/office/drawing/2014/main" id="{E9E246CC-6DAA-FA45-8180-F45EA85A7F76}"/>
              </a:ext>
            </a:extLst>
          </p:cNvPr>
          <p:cNvSpPr txBox="1"/>
          <p:nvPr/>
        </p:nvSpPr>
        <p:spPr>
          <a:xfrm>
            <a:off x="8427596" y="3130165"/>
            <a:ext cx="1741527" cy="265009"/>
          </a:xfrm>
          <a:prstGeom prst="rect">
            <a:avLst/>
          </a:prstGeom>
          <a:noFill/>
        </p:spPr>
        <p:txBody>
          <a:bodyPr wrap="square" rtlCol="0">
            <a:spAutoFit/>
          </a:bodyPr>
          <a:lstStyle/>
          <a:p>
            <a:pPr algn="ctr" defTabSz="932418">
              <a:defRPr/>
            </a:pPr>
            <a:r>
              <a:rPr lang="en-US" sz="1122" kern="0">
                <a:solidFill>
                  <a:prstClr val="black"/>
                </a:solidFill>
                <a:latin typeface="+mj-lt"/>
              </a:rPr>
              <a:t>Azure Migrate Portal</a:t>
            </a:r>
          </a:p>
        </p:txBody>
      </p:sp>
      <p:cxnSp>
        <p:nvCxnSpPr>
          <p:cNvPr id="132" name="Straight Arrow Connector 131">
            <a:extLst>
              <a:ext uri="{FF2B5EF4-FFF2-40B4-BE49-F238E27FC236}">
                <a16:creationId xmlns:a16="http://schemas.microsoft.com/office/drawing/2014/main" id="{B444440B-8CCB-3F45-AF62-4D268815F7D5}"/>
              </a:ext>
            </a:extLst>
          </p:cNvPr>
          <p:cNvCxnSpPr>
            <a:cxnSpLocks/>
          </p:cNvCxnSpPr>
          <p:nvPr/>
        </p:nvCxnSpPr>
        <p:spPr>
          <a:xfrm>
            <a:off x="6217587" y="2717271"/>
            <a:ext cx="21889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42" name="TextBox 141">
            <a:extLst>
              <a:ext uri="{FF2B5EF4-FFF2-40B4-BE49-F238E27FC236}">
                <a16:creationId xmlns:a16="http://schemas.microsoft.com/office/drawing/2014/main" id="{2C1B8E7B-E8DB-EE46-AF9F-3FADBA52382B}"/>
              </a:ext>
            </a:extLst>
          </p:cNvPr>
          <p:cNvSpPr txBox="1"/>
          <p:nvPr/>
        </p:nvSpPr>
        <p:spPr>
          <a:xfrm>
            <a:off x="733889" y="3130165"/>
            <a:ext cx="1736244" cy="265009"/>
          </a:xfrm>
          <a:prstGeom prst="rect">
            <a:avLst/>
          </a:prstGeom>
          <a:noFill/>
        </p:spPr>
        <p:txBody>
          <a:bodyPr wrap="square" rtlCol="0">
            <a:spAutoFit/>
          </a:bodyPr>
          <a:lstStyle/>
          <a:p>
            <a:pPr algn="ctr" defTabSz="932418">
              <a:defRPr/>
            </a:pPr>
            <a:r>
              <a:rPr lang="en-US" sz="1122" kern="0">
                <a:solidFill>
                  <a:prstClr val="black"/>
                </a:solidFill>
                <a:latin typeface="+mj-lt"/>
              </a:rPr>
              <a:t>Source environment</a:t>
            </a:r>
          </a:p>
        </p:txBody>
      </p:sp>
      <p:grpSp>
        <p:nvGrpSpPr>
          <p:cNvPr id="57" name="Graphic 37">
            <a:extLst>
              <a:ext uri="{FF2B5EF4-FFF2-40B4-BE49-F238E27FC236}">
                <a16:creationId xmlns:a16="http://schemas.microsoft.com/office/drawing/2014/main" id="{8D1F2CC7-975C-C245-8D72-49A3F11E277C}"/>
              </a:ext>
            </a:extLst>
          </p:cNvPr>
          <p:cNvGrpSpPr/>
          <p:nvPr/>
        </p:nvGrpSpPr>
        <p:grpSpPr>
          <a:xfrm>
            <a:off x="10483021" y="2531021"/>
            <a:ext cx="424378" cy="389510"/>
            <a:chOff x="1726867" y="2839112"/>
            <a:chExt cx="940615" cy="863331"/>
          </a:xfrm>
        </p:grpSpPr>
        <p:sp>
          <p:nvSpPr>
            <p:cNvPr id="58" name="Freeform 57">
              <a:extLst>
                <a:ext uri="{FF2B5EF4-FFF2-40B4-BE49-F238E27FC236}">
                  <a16:creationId xmlns:a16="http://schemas.microsoft.com/office/drawing/2014/main" id="{A8B24337-80EF-BD44-AB52-6969DF379823}"/>
                </a:ext>
              </a:extLst>
            </p:cNvPr>
            <p:cNvSpPr/>
            <p:nvPr/>
          </p:nvSpPr>
          <p:spPr>
            <a:xfrm>
              <a:off x="2093988" y="3233414"/>
              <a:ext cx="376866" cy="56417"/>
            </a:xfrm>
            <a:custGeom>
              <a:avLst/>
              <a:gdLst>
                <a:gd name="connsiteX0" fmla="*/ 376867 w 376866"/>
                <a:gd name="connsiteY0" fmla="*/ 0 h 56417"/>
                <a:gd name="connsiteX1" fmla="*/ 376867 w 376866"/>
                <a:gd name="connsiteY1" fmla="*/ 56418 h 56417"/>
                <a:gd name="connsiteX2" fmla="*/ 0 w 376866"/>
                <a:gd name="connsiteY2" fmla="*/ 56418 h 56417"/>
                <a:gd name="connsiteX3" fmla="*/ 0 w 376866"/>
                <a:gd name="connsiteY3" fmla="*/ 0 h 56417"/>
                <a:gd name="connsiteX4" fmla="*/ 376867 w 376866"/>
                <a:gd name="connsiteY4" fmla="*/ 0 h 56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866" h="56417">
                  <a:moveTo>
                    <a:pt x="376867" y="0"/>
                  </a:moveTo>
                  <a:lnTo>
                    <a:pt x="376867" y="56418"/>
                  </a:lnTo>
                  <a:lnTo>
                    <a:pt x="0" y="56418"/>
                  </a:lnTo>
                  <a:lnTo>
                    <a:pt x="0" y="0"/>
                  </a:lnTo>
                  <a:lnTo>
                    <a:pt x="376867" y="0"/>
                  </a:lnTo>
                  <a:close/>
                </a:path>
              </a:pathLst>
            </a:custGeom>
            <a:solidFill>
              <a:srgbClr val="A0A1A2"/>
            </a:solidFill>
            <a:ln w="18669"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36D99630-A5E6-0A48-861B-DA117C0E2E1E}"/>
                </a:ext>
              </a:extLst>
            </p:cNvPr>
            <p:cNvSpPr/>
            <p:nvPr/>
          </p:nvSpPr>
          <p:spPr>
            <a:xfrm>
              <a:off x="2066165" y="2950326"/>
              <a:ext cx="320448" cy="301599"/>
            </a:xfrm>
            <a:custGeom>
              <a:avLst/>
              <a:gdLst>
                <a:gd name="connsiteX0" fmla="*/ 282749 w 320448"/>
                <a:gd name="connsiteY0" fmla="*/ 0 h 301599"/>
                <a:gd name="connsiteX1" fmla="*/ 320449 w 320448"/>
                <a:gd name="connsiteY1" fmla="*/ 0 h 301599"/>
                <a:gd name="connsiteX2" fmla="*/ 320449 w 320448"/>
                <a:gd name="connsiteY2" fmla="*/ 37700 h 301599"/>
                <a:gd name="connsiteX3" fmla="*/ 37700 w 320448"/>
                <a:gd name="connsiteY3" fmla="*/ 301599 h 301599"/>
                <a:gd name="connsiteX4" fmla="*/ 0 w 320448"/>
                <a:gd name="connsiteY4" fmla="*/ 301599 h 301599"/>
                <a:gd name="connsiteX5" fmla="*/ 0 w 320448"/>
                <a:gd name="connsiteY5" fmla="*/ 263899 h 301599"/>
                <a:gd name="connsiteX6" fmla="*/ 282749 w 320448"/>
                <a:gd name="connsiteY6" fmla="*/ 0 h 301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448" h="301599">
                  <a:moveTo>
                    <a:pt x="282749" y="0"/>
                  </a:moveTo>
                  <a:lnTo>
                    <a:pt x="320449" y="0"/>
                  </a:lnTo>
                  <a:lnTo>
                    <a:pt x="320449" y="37700"/>
                  </a:lnTo>
                  <a:lnTo>
                    <a:pt x="37700" y="301599"/>
                  </a:lnTo>
                  <a:lnTo>
                    <a:pt x="0" y="301599"/>
                  </a:lnTo>
                  <a:lnTo>
                    <a:pt x="0" y="263899"/>
                  </a:lnTo>
                  <a:lnTo>
                    <a:pt x="282749" y="0"/>
                  </a:lnTo>
                  <a:close/>
                </a:path>
              </a:pathLst>
            </a:custGeom>
            <a:solidFill>
              <a:srgbClr val="A0A1A2"/>
            </a:solidFill>
            <a:ln w="18669"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1C6C3350-E2F0-1243-B21F-1C41DB698D96}"/>
                </a:ext>
              </a:extLst>
            </p:cNvPr>
            <p:cNvSpPr/>
            <p:nvPr/>
          </p:nvSpPr>
          <p:spPr>
            <a:xfrm>
              <a:off x="2066165" y="3270775"/>
              <a:ext cx="320448" cy="320448"/>
            </a:xfrm>
            <a:custGeom>
              <a:avLst/>
              <a:gdLst>
                <a:gd name="connsiteX0" fmla="*/ 282749 w 320448"/>
                <a:gd name="connsiteY0" fmla="*/ 320449 h 320448"/>
                <a:gd name="connsiteX1" fmla="*/ 320449 w 320448"/>
                <a:gd name="connsiteY1" fmla="*/ 320449 h 320448"/>
                <a:gd name="connsiteX2" fmla="*/ 320449 w 320448"/>
                <a:gd name="connsiteY2" fmla="*/ 282749 h 320448"/>
                <a:gd name="connsiteX3" fmla="*/ 37700 w 320448"/>
                <a:gd name="connsiteY3" fmla="*/ 0 h 320448"/>
                <a:gd name="connsiteX4" fmla="*/ 0 w 320448"/>
                <a:gd name="connsiteY4" fmla="*/ 0 h 320448"/>
                <a:gd name="connsiteX5" fmla="*/ 0 w 320448"/>
                <a:gd name="connsiteY5" fmla="*/ 37700 h 320448"/>
                <a:gd name="connsiteX6" fmla="*/ 282749 w 320448"/>
                <a:gd name="connsiteY6" fmla="*/ 320449 h 320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448" h="320448">
                  <a:moveTo>
                    <a:pt x="282749" y="320449"/>
                  </a:moveTo>
                  <a:lnTo>
                    <a:pt x="320449" y="320449"/>
                  </a:lnTo>
                  <a:lnTo>
                    <a:pt x="320449" y="282749"/>
                  </a:lnTo>
                  <a:lnTo>
                    <a:pt x="37700" y="0"/>
                  </a:lnTo>
                  <a:lnTo>
                    <a:pt x="0" y="0"/>
                  </a:lnTo>
                  <a:lnTo>
                    <a:pt x="0" y="37700"/>
                  </a:lnTo>
                  <a:lnTo>
                    <a:pt x="282749" y="320449"/>
                  </a:lnTo>
                  <a:close/>
                </a:path>
              </a:pathLst>
            </a:custGeom>
            <a:solidFill>
              <a:srgbClr val="A0A1A2"/>
            </a:solidFill>
            <a:ln w="18669"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B6C17302-4C1B-994D-9764-180124AFB308}"/>
                </a:ext>
              </a:extLst>
            </p:cNvPr>
            <p:cNvSpPr/>
            <p:nvPr/>
          </p:nvSpPr>
          <p:spPr>
            <a:xfrm>
              <a:off x="1726867" y="3082558"/>
              <a:ext cx="113099" cy="358148"/>
            </a:xfrm>
            <a:custGeom>
              <a:avLst/>
              <a:gdLst>
                <a:gd name="connsiteX0" fmla="*/ 36795 w 113099"/>
                <a:gd name="connsiteY0" fmla="*/ 0 h 358148"/>
                <a:gd name="connsiteX1" fmla="*/ 113100 w 113099"/>
                <a:gd name="connsiteY1" fmla="*/ 0 h 358148"/>
                <a:gd name="connsiteX2" fmla="*/ 113100 w 113099"/>
                <a:gd name="connsiteY2" fmla="*/ 358149 h 358148"/>
                <a:gd name="connsiteX3" fmla="*/ 38190 w 113099"/>
                <a:gd name="connsiteY3" fmla="*/ 358149 h 358148"/>
                <a:gd name="connsiteX4" fmla="*/ 0 w 113099"/>
                <a:gd name="connsiteY4" fmla="*/ 319959 h 358148"/>
                <a:gd name="connsiteX5" fmla="*/ 0 w 113099"/>
                <a:gd name="connsiteY5" fmla="*/ 36795 h 358148"/>
                <a:gd name="connsiteX6" fmla="*/ 36795 w 113099"/>
                <a:gd name="connsiteY6" fmla="*/ 0 h 35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9" h="358148">
                  <a:moveTo>
                    <a:pt x="36795" y="0"/>
                  </a:moveTo>
                  <a:lnTo>
                    <a:pt x="113100" y="0"/>
                  </a:lnTo>
                  <a:lnTo>
                    <a:pt x="113100" y="358149"/>
                  </a:lnTo>
                  <a:lnTo>
                    <a:pt x="38190" y="358149"/>
                  </a:lnTo>
                  <a:cubicBezTo>
                    <a:pt x="17097" y="358149"/>
                    <a:pt x="0" y="341052"/>
                    <a:pt x="0" y="319959"/>
                  </a:cubicBezTo>
                  <a:lnTo>
                    <a:pt x="0" y="36795"/>
                  </a:lnTo>
                  <a:cubicBezTo>
                    <a:pt x="0" y="16475"/>
                    <a:pt x="16475" y="0"/>
                    <a:pt x="36795" y="0"/>
                  </a:cubicBezTo>
                  <a:close/>
                </a:path>
              </a:pathLst>
            </a:custGeom>
            <a:solidFill>
              <a:srgbClr val="3999C6"/>
            </a:solidFill>
            <a:ln w="18669"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89897D5C-667D-8546-BE9F-700CD092946F}"/>
                </a:ext>
              </a:extLst>
            </p:cNvPr>
            <p:cNvSpPr/>
            <p:nvPr/>
          </p:nvSpPr>
          <p:spPr>
            <a:xfrm>
              <a:off x="1726867" y="3082558"/>
              <a:ext cx="113099" cy="358148"/>
            </a:xfrm>
            <a:custGeom>
              <a:avLst/>
              <a:gdLst>
                <a:gd name="connsiteX0" fmla="*/ 36795 w 113099"/>
                <a:gd name="connsiteY0" fmla="*/ 0 h 358148"/>
                <a:gd name="connsiteX1" fmla="*/ 113100 w 113099"/>
                <a:gd name="connsiteY1" fmla="*/ 0 h 358148"/>
                <a:gd name="connsiteX2" fmla="*/ 113100 w 113099"/>
                <a:gd name="connsiteY2" fmla="*/ 358149 h 358148"/>
                <a:gd name="connsiteX3" fmla="*/ 38190 w 113099"/>
                <a:gd name="connsiteY3" fmla="*/ 358149 h 358148"/>
                <a:gd name="connsiteX4" fmla="*/ 0 w 113099"/>
                <a:gd name="connsiteY4" fmla="*/ 319959 h 358148"/>
                <a:gd name="connsiteX5" fmla="*/ 0 w 113099"/>
                <a:gd name="connsiteY5" fmla="*/ 36795 h 358148"/>
                <a:gd name="connsiteX6" fmla="*/ 36795 w 113099"/>
                <a:gd name="connsiteY6" fmla="*/ 0 h 35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9" h="358148">
                  <a:moveTo>
                    <a:pt x="36795" y="0"/>
                  </a:moveTo>
                  <a:lnTo>
                    <a:pt x="113100" y="0"/>
                  </a:lnTo>
                  <a:lnTo>
                    <a:pt x="113100" y="358149"/>
                  </a:lnTo>
                  <a:lnTo>
                    <a:pt x="38190" y="358149"/>
                  </a:lnTo>
                  <a:cubicBezTo>
                    <a:pt x="17097" y="358149"/>
                    <a:pt x="0" y="341052"/>
                    <a:pt x="0" y="319959"/>
                  </a:cubicBezTo>
                  <a:lnTo>
                    <a:pt x="0" y="36795"/>
                  </a:lnTo>
                  <a:cubicBezTo>
                    <a:pt x="0" y="16475"/>
                    <a:pt x="16475" y="0"/>
                    <a:pt x="36795" y="0"/>
                  </a:cubicBezTo>
                  <a:close/>
                </a:path>
              </a:pathLst>
            </a:custGeom>
            <a:solidFill>
              <a:srgbClr val="A0A1A2"/>
            </a:solidFill>
            <a:ln w="18669"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4F2A22A3-9E57-CF45-A3C3-7491021FBC80}"/>
                </a:ext>
              </a:extLst>
            </p:cNvPr>
            <p:cNvSpPr/>
            <p:nvPr/>
          </p:nvSpPr>
          <p:spPr>
            <a:xfrm>
              <a:off x="1858816" y="3026009"/>
              <a:ext cx="245049" cy="471248"/>
            </a:xfrm>
            <a:custGeom>
              <a:avLst/>
              <a:gdLst>
                <a:gd name="connsiteX0" fmla="*/ 0 w 245049"/>
                <a:gd name="connsiteY0" fmla="*/ 433549 h 471248"/>
                <a:gd name="connsiteX1" fmla="*/ 0 w 245049"/>
                <a:gd name="connsiteY1" fmla="*/ 37700 h 471248"/>
                <a:gd name="connsiteX2" fmla="*/ 37700 w 245049"/>
                <a:gd name="connsiteY2" fmla="*/ 0 h 471248"/>
                <a:gd name="connsiteX3" fmla="*/ 207349 w 245049"/>
                <a:gd name="connsiteY3" fmla="*/ 0 h 471248"/>
                <a:gd name="connsiteX4" fmla="*/ 245049 w 245049"/>
                <a:gd name="connsiteY4" fmla="*/ 37700 h 471248"/>
                <a:gd name="connsiteX5" fmla="*/ 245049 w 245049"/>
                <a:gd name="connsiteY5" fmla="*/ 433549 h 471248"/>
                <a:gd name="connsiteX6" fmla="*/ 207349 w 245049"/>
                <a:gd name="connsiteY6" fmla="*/ 471248 h 471248"/>
                <a:gd name="connsiteX7" fmla="*/ 37700 w 245049"/>
                <a:gd name="connsiteY7" fmla="*/ 471248 h 471248"/>
                <a:gd name="connsiteX8" fmla="*/ 0 w 245049"/>
                <a:gd name="connsiteY8" fmla="*/ 433549 h 47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049" h="471248">
                  <a:moveTo>
                    <a:pt x="0" y="433549"/>
                  </a:moveTo>
                  <a:lnTo>
                    <a:pt x="0" y="37700"/>
                  </a:lnTo>
                  <a:cubicBezTo>
                    <a:pt x="0" y="16871"/>
                    <a:pt x="16871" y="0"/>
                    <a:pt x="37700" y="0"/>
                  </a:cubicBezTo>
                  <a:lnTo>
                    <a:pt x="207349" y="0"/>
                  </a:lnTo>
                  <a:cubicBezTo>
                    <a:pt x="228179" y="0"/>
                    <a:pt x="245049" y="16871"/>
                    <a:pt x="245049" y="37700"/>
                  </a:cubicBezTo>
                  <a:lnTo>
                    <a:pt x="245049" y="433549"/>
                  </a:lnTo>
                  <a:cubicBezTo>
                    <a:pt x="245049" y="454378"/>
                    <a:pt x="228179" y="471248"/>
                    <a:pt x="207349" y="471248"/>
                  </a:cubicBezTo>
                  <a:lnTo>
                    <a:pt x="37700" y="471248"/>
                  </a:lnTo>
                  <a:cubicBezTo>
                    <a:pt x="16871" y="471248"/>
                    <a:pt x="0" y="454378"/>
                    <a:pt x="0" y="433549"/>
                  </a:cubicBezTo>
                  <a:close/>
                </a:path>
              </a:pathLst>
            </a:custGeom>
            <a:solidFill>
              <a:srgbClr val="7A7A7A"/>
            </a:solidFill>
            <a:ln w="18669"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5169FC60-2797-3644-A89B-C83B29B6A02C}"/>
                </a:ext>
              </a:extLst>
            </p:cNvPr>
            <p:cNvSpPr/>
            <p:nvPr/>
          </p:nvSpPr>
          <p:spPr>
            <a:xfrm>
              <a:off x="1896516" y="3063426"/>
              <a:ext cx="160224" cy="320448"/>
            </a:xfrm>
            <a:custGeom>
              <a:avLst/>
              <a:gdLst>
                <a:gd name="connsiteX0" fmla="*/ 0 w 160224"/>
                <a:gd name="connsiteY0" fmla="*/ 320449 h 320448"/>
                <a:gd name="connsiteX1" fmla="*/ 0 w 160224"/>
                <a:gd name="connsiteY1" fmla="*/ 21074 h 320448"/>
                <a:gd name="connsiteX2" fmla="*/ 21093 w 160224"/>
                <a:gd name="connsiteY2" fmla="*/ 0 h 320448"/>
                <a:gd name="connsiteX3" fmla="*/ 160224 w 160224"/>
                <a:gd name="connsiteY3" fmla="*/ 0 h 320448"/>
                <a:gd name="connsiteX4" fmla="*/ 0 w 160224"/>
                <a:gd name="connsiteY4" fmla="*/ 320449 h 32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224" h="320448">
                  <a:moveTo>
                    <a:pt x="0" y="320449"/>
                  </a:moveTo>
                  <a:lnTo>
                    <a:pt x="0" y="21074"/>
                  </a:lnTo>
                  <a:cubicBezTo>
                    <a:pt x="0" y="9444"/>
                    <a:pt x="9444" y="0"/>
                    <a:pt x="21093" y="0"/>
                  </a:cubicBezTo>
                  <a:lnTo>
                    <a:pt x="160224" y="0"/>
                  </a:lnTo>
                  <a:lnTo>
                    <a:pt x="0" y="320449"/>
                  </a:lnTo>
                  <a:close/>
                </a:path>
              </a:pathLst>
            </a:custGeom>
            <a:solidFill>
              <a:srgbClr val="FFFFFF">
                <a:alpha val="15000"/>
              </a:srgbClr>
            </a:solidFill>
            <a:ln w="18669"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56F45F8A-B374-5D4D-9374-A1047D73A0A4}"/>
                </a:ext>
              </a:extLst>
            </p:cNvPr>
            <p:cNvSpPr/>
            <p:nvPr/>
          </p:nvSpPr>
          <p:spPr>
            <a:xfrm>
              <a:off x="2256550" y="2839126"/>
              <a:ext cx="241283" cy="241269"/>
            </a:xfrm>
            <a:custGeom>
              <a:avLst/>
              <a:gdLst>
                <a:gd name="connsiteX0" fmla="*/ 35344 w 241283"/>
                <a:gd name="connsiteY0" fmla="*/ 35330 h 241269"/>
                <a:gd name="connsiteX1" fmla="*/ 205954 w 241283"/>
                <a:gd name="connsiteY1" fmla="*/ 35330 h 241269"/>
                <a:gd name="connsiteX2" fmla="*/ 205954 w 241283"/>
                <a:gd name="connsiteY2" fmla="*/ 205940 h 241269"/>
                <a:gd name="connsiteX3" fmla="*/ 35344 w 241283"/>
                <a:gd name="connsiteY3" fmla="*/ 205940 h 241269"/>
                <a:gd name="connsiteX4" fmla="*/ 35344 w 241283"/>
                <a:gd name="connsiteY4" fmla="*/ 35330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30"/>
                  </a:moveTo>
                  <a:cubicBezTo>
                    <a:pt x="82450" y="-11777"/>
                    <a:pt x="158848" y="-11777"/>
                    <a:pt x="205954" y="35330"/>
                  </a:cubicBezTo>
                  <a:cubicBezTo>
                    <a:pt x="253060" y="82436"/>
                    <a:pt x="253060" y="158834"/>
                    <a:pt x="205954" y="205940"/>
                  </a:cubicBezTo>
                  <a:cubicBezTo>
                    <a:pt x="158848" y="253046"/>
                    <a:pt x="82450" y="253046"/>
                    <a:pt x="35344" y="205940"/>
                  </a:cubicBezTo>
                  <a:cubicBezTo>
                    <a:pt x="-11781" y="158815"/>
                    <a:pt x="-11781" y="82436"/>
                    <a:pt x="35344" y="35330"/>
                  </a:cubicBezTo>
                  <a:close/>
                </a:path>
              </a:pathLst>
            </a:custGeom>
            <a:solidFill>
              <a:schemeClr val="accent5"/>
            </a:solidFill>
            <a:ln w="18669"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22A13092-4A1F-0C46-8C51-68DEF813A0DC}"/>
                </a:ext>
              </a:extLst>
            </p:cNvPr>
            <p:cNvSpPr/>
            <p:nvPr/>
          </p:nvSpPr>
          <p:spPr>
            <a:xfrm>
              <a:off x="2256550" y="2839112"/>
              <a:ext cx="173739" cy="229007"/>
            </a:xfrm>
            <a:custGeom>
              <a:avLst/>
              <a:gdLst>
                <a:gd name="connsiteX0" fmla="*/ 12327 w 173739"/>
                <a:gd name="connsiteY0" fmla="*/ 67595 h 229007"/>
                <a:gd name="connsiteX1" fmla="*/ 173740 w 173739"/>
                <a:gd name="connsiteY1" fmla="*/ 12327 h 229007"/>
                <a:gd name="connsiteX2" fmla="*/ 67595 w 173739"/>
                <a:gd name="connsiteY2" fmla="*/ 229007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40" y="12327"/>
                  </a:cubicBezTo>
                  <a:lnTo>
                    <a:pt x="67595" y="229007"/>
                  </a:lnTo>
                  <a:cubicBezTo>
                    <a:pt x="7766" y="199696"/>
                    <a:pt x="-16984" y="127425"/>
                    <a:pt x="12327" y="67595"/>
                  </a:cubicBezTo>
                  <a:close/>
                </a:path>
              </a:pathLst>
            </a:custGeom>
            <a:solidFill>
              <a:schemeClr val="tx2">
                <a:alpha val="20000"/>
              </a:schemeClr>
            </a:solidFill>
            <a:ln w="18669"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E46C4CC9-AB99-7B47-B211-C29803B84E7F}"/>
                </a:ext>
              </a:extLst>
            </p:cNvPr>
            <p:cNvSpPr/>
            <p:nvPr/>
          </p:nvSpPr>
          <p:spPr>
            <a:xfrm>
              <a:off x="2426199" y="3140725"/>
              <a:ext cx="241283" cy="241269"/>
            </a:xfrm>
            <a:custGeom>
              <a:avLst/>
              <a:gdLst>
                <a:gd name="connsiteX0" fmla="*/ 35344 w 241283"/>
                <a:gd name="connsiteY0" fmla="*/ 35330 h 241269"/>
                <a:gd name="connsiteX1" fmla="*/ 205954 w 241283"/>
                <a:gd name="connsiteY1" fmla="*/ 35330 h 241269"/>
                <a:gd name="connsiteX2" fmla="*/ 205954 w 241283"/>
                <a:gd name="connsiteY2" fmla="*/ 205940 h 241269"/>
                <a:gd name="connsiteX3" fmla="*/ 35344 w 241283"/>
                <a:gd name="connsiteY3" fmla="*/ 205940 h 241269"/>
                <a:gd name="connsiteX4" fmla="*/ 35344 w 241283"/>
                <a:gd name="connsiteY4" fmla="*/ 35330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30"/>
                  </a:moveTo>
                  <a:cubicBezTo>
                    <a:pt x="82450" y="-11777"/>
                    <a:pt x="158848" y="-11777"/>
                    <a:pt x="205954" y="35330"/>
                  </a:cubicBezTo>
                  <a:cubicBezTo>
                    <a:pt x="253061" y="82436"/>
                    <a:pt x="253061" y="158834"/>
                    <a:pt x="205954" y="205940"/>
                  </a:cubicBezTo>
                  <a:cubicBezTo>
                    <a:pt x="158848" y="253046"/>
                    <a:pt x="82450" y="253046"/>
                    <a:pt x="35344" y="205940"/>
                  </a:cubicBezTo>
                  <a:cubicBezTo>
                    <a:pt x="-11781" y="158815"/>
                    <a:pt x="-11781" y="82436"/>
                    <a:pt x="35344" y="35330"/>
                  </a:cubicBezTo>
                  <a:close/>
                </a:path>
              </a:pathLst>
            </a:custGeom>
            <a:solidFill>
              <a:schemeClr val="accent5"/>
            </a:solidFill>
            <a:ln w="18669"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309DB356-7270-514D-8A00-9C454E379E01}"/>
                </a:ext>
              </a:extLst>
            </p:cNvPr>
            <p:cNvSpPr/>
            <p:nvPr/>
          </p:nvSpPr>
          <p:spPr>
            <a:xfrm>
              <a:off x="2426200" y="3140711"/>
              <a:ext cx="173739" cy="229007"/>
            </a:xfrm>
            <a:custGeom>
              <a:avLst/>
              <a:gdLst>
                <a:gd name="connsiteX0" fmla="*/ 12327 w 173739"/>
                <a:gd name="connsiteY0" fmla="*/ 67595 h 229007"/>
                <a:gd name="connsiteX1" fmla="*/ 173739 w 173739"/>
                <a:gd name="connsiteY1" fmla="*/ 12327 h 229007"/>
                <a:gd name="connsiteX2" fmla="*/ 67595 w 173739"/>
                <a:gd name="connsiteY2" fmla="*/ 229008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39" y="12327"/>
                  </a:cubicBezTo>
                  <a:lnTo>
                    <a:pt x="67595" y="229008"/>
                  </a:lnTo>
                  <a:cubicBezTo>
                    <a:pt x="7766" y="199696"/>
                    <a:pt x="-16984" y="127425"/>
                    <a:pt x="12327" y="67595"/>
                  </a:cubicBezTo>
                  <a:close/>
                </a:path>
              </a:pathLst>
            </a:custGeom>
            <a:solidFill>
              <a:srgbClr val="FFFFFF">
                <a:alpha val="20000"/>
              </a:srgbClr>
            </a:solidFill>
            <a:ln w="18669"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35B3219A-C951-144E-8FDF-2A0E771E95BC}"/>
                </a:ext>
              </a:extLst>
            </p:cNvPr>
            <p:cNvSpPr/>
            <p:nvPr/>
          </p:nvSpPr>
          <p:spPr>
            <a:xfrm>
              <a:off x="2256550" y="3461174"/>
              <a:ext cx="241283" cy="241269"/>
            </a:xfrm>
            <a:custGeom>
              <a:avLst/>
              <a:gdLst>
                <a:gd name="connsiteX0" fmla="*/ 35344 w 241283"/>
                <a:gd name="connsiteY0" fmla="*/ 35329 h 241269"/>
                <a:gd name="connsiteX1" fmla="*/ 205954 w 241283"/>
                <a:gd name="connsiteY1" fmla="*/ 35329 h 241269"/>
                <a:gd name="connsiteX2" fmla="*/ 205954 w 241283"/>
                <a:gd name="connsiteY2" fmla="*/ 205940 h 241269"/>
                <a:gd name="connsiteX3" fmla="*/ 35344 w 241283"/>
                <a:gd name="connsiteY3" fmla="*/ 205940 h 241269"/>
                <a:gd name="connsiteX4" fmla="*/ 35344 w 241283"/>
                <a:gd name="connsiteY4" fmla="*/ 35329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29"/>
                  </a:moveTo>
                  <a:cubicBezTo>
                    <a:pt x="82450" y="-11776"/>
                    <a:pt x="158848" y="-11776"/>
                    <a:pt x="205954" y="35329"/>
                  </a:cubicBezTo>
                  <a:cubicBezTo>
                    <a:pt x="253060" y="82435"/>
                    <a:pt x="253060" y="158834"/>
                    <a:pt x="205954" y="205940"/>
                  </a:cubicBezTo>
                  <a:cubicBezTo>
                    <a:pt x="158848" y="253046"/>
                    <a:pt x="82450" y="253046"/>
                    <a:pt x="35344" y="205940"/>
                  </a:cubicBezTo>
                  <a:cubicBezTo>
                    <a:pt x="-11781" y="158815"/>
                    <a:pt x="-11781" y="82435"/>
                    <a:pt x="35344" y="35329"/>
                  </a:cubicBezTo>
                  <a:close/>
                </a:path>
              </a:pathLst>
            </a:custGeom>
            <a:solidFill>
              <a:schemeClr val="accent5"/>
            </a:solidFill>
            <a:ln w="18669"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9C95A958-5AE4-2745-BE7D-21ED15F5FC58}"/>
                </a:ext>
              </a:extLst>
            </p:cNvPr>
            <p:cNvSpPr/>
            <p:nvPr/>
          </p:nvSpPr>
          <p:spPr>
            <a:xfrm>
              <a:off x="2256550" y="3461160"/>
              <a:ext cx="173739" cy="229007"/>
            </a:xfrm>
            <a:custGeom>
              <a:avLst/>
              <a:gdLst>
                <a:gd name="connsiteX0" fmla="*/ 12327 w 173739"/>
                <a:gd name="connsiteY0" fmla="*/ 67595 h 229007"/>
                <a:gd name="connsiteX1" fmla="*/ 173740 w 173739"/>
                <a:gd name="connsiteY1" fmla="*/ 12327 h 229007"/>
                <a:gd name="connsiteX2" fmla="*/ 67595 w 173739"/>
                <a:gd name="connsiteY2" fmla="*/ 229007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40" y="12327"/>
                  </a:cubicBezTo>
                  <a:lnTo>
                    <a:pt x="67595" y="229007"/>
                  </a:lnTo>
                  <a:cubicBezTo>
                    <a:pt x="7766" y="199696"/>
                    <a:pt x="-16984" y="127425"/>
                    <a:pt x="12327" y="67595"/>
                  </a:cubicBezTo>
                  <a:close/>
                </a:path>
              </a:pathLst>
            </a:custGeom>
            <a:solidFill>
              <a:srgbClr val="FFFFFF">
                <a:alpha val="20000"/>
              </a:srgbClr>
            </a:solidFill>
            <a:ln w="18669" cap="flat">
              <a:noFill/>
              <a:prstDash val="solid"/>
              <a:miter/>
            </a:ln>
          </p:spPr>
          <p:txBody>
            <a:bodyPr rtlCol="0" anchor="ctr"/>
            <a:lstStyle/>
            <a:p>
              <a:endParaRPr lang="en-US"/>
            </a:p>
          </p:txBody>
        </p:sp>
      </p:grpSp>
      <p:pic>
        <p:nvPicPr>
          <p:cNvPr id="90" name="Picture 6" descr="Image result for aws transparent icon">
            <a:extLst>
              <a:ext uri="{FF2B5EF4-FFF2-40B4-BE49-F238E27FC236}">
                <a16:creationId xmlns:a16="http://schemas.microsoft.com/office/drawing/2014/main" id="{FFBF6917-10EB-A740-A359-C08AA6065753}"/>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2306270" y="5997289"/>
            <a:ext cx="789156" cy="308470"/>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4" descr="Image result for google cloud logo png">
            <a:extLst>
              <a:ext uri="{FF2B5EF4-FFF2-40B4-BE49-F238E27FC236}">
                <a16:creationId xmlns:a16="http://schemas.microsoft.com/office/drawing/2014/main" id="{8837395C-372A-4745-A023-F5337D46B264}"/>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1811720" y="6480803"/>
            <a:ext cx="1340377" cy="206573"/>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Image result for hyper-v logo transparent">
            <a:extLst>
              <a:ext uri="{FF2B5EF4-FFF2-40B4-BE49-F238E27FC236}">
                <a16:creationId xmlns:a16="http://schemas.microsoft.com/office/drawing/2014/main" id="{D3FD7D60-FF70-3443-99CE-5CF6F5F35DD7}"/>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601652" y="5908547"/>
            <a:ext cx="1128749" cy="483749"/>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113">
            <a:extLst>
              <a:ext uri="{FF2B5EF4-FFF2-40B4-BE49-F238E27FC236}">
                <a16:creationId xmlns:a16="http://schemas.microsoft.com/office/drawing/2014/main" id="{D5FD3F89-630D-FF42-B261-DBA60A88B560}"/>
              </a:ext>
            </a:extLst>
          </p:cNvPr>
          <p:cNvPicPr>
            <a:picLocks noChangeAspect="1"/>
          </p:cNvPicPr>
          <p:nvPr/>
        </p:nvPicPr>
        <p:blipFill>
          <a:blip r:embed="rId12"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820893" y="5989435"/>
            <a:ext cx="321969" cy="321969"/>
          </a:xfrm>
          <a:prstGeom prst="rect">
            <a:avLst/>
          </a:prstGeom>
        </p:spPr>
      </p:pic>
      <p:pic>
        <p:nvPicPr>
          <p:cNvPr id="117" name="Picture 4" descr="Image result for vmware icon transparent">
            <a:extLst>
              <a:ext uri="{FF2B5EF4-FFF2-40B4-BE49-F238E27FC236}">
                <a16:creationId xmlns:a16="http://schemas.microsoft.com/office/drawing/2014/main" id="{D9427883-020C-F14C-B3BA-0F53766EF62D}"/>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575527" y="6480802"/>
            <a:ext cx="1128749" cy="184010"/>
          </a:xfrm>
          <a:prstGeom prst="rect">
            <a:avLst/>
          </a:prstGeom>
          <a:noFill/>
          <a:extLst>
            <a:ext uri="{909E8E84-426E-40DD-AFC4-6F175D3DCCD1}">
              <a14:hiddenFill xmlns:a14="http://schemas.microsoft.com/office/drawing/2010/main">
                <a:solidFill>
                  <a:srgbClr val="FFFFFF"/>
                </a:solidFill>
              </a14:hiddenFill>
            </a:ext>
          </a:extLst>
        </p:spPr>
      </p:pic>
      <p:sp>
        <p:nvSpPr>
          <p:cNvPr id="118" name="Freeform 342">
            <a:extLst>
              <a:ext uri="{FF2B5EF4-FFF2-40B4-BE49-F238E27FC236}">
                <a16:creationId xmlns:a16="http://schemas.microsoft.com/office/drawing/2014/main" id="{F91FC73E-841B-A24D-AE23-8C04F81F1EC7}"/>
              </a:ext>
            </a:extLst>
          </p:cNvPr>
          <p:cNvSpPr>
            <a:spLocks noEditPoints="1"/>
          </p:cNvSpPr>
          <p:nvPr/>
        </p:nvSpPr>
        <p:spPr bwMode="auto">
          <a:xfrm>
            <a:off x="3037489" y="4808708"/>
            <a:ext cx="219408" cy="232297"/>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accent5"/>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sp>
        <p:nvSpPr>
          <p:cNvPr id="119" name="TextBox 118">
            <a:extLst>
              <a:ext uri="{FF2B5EF4-FFF2-40B4-BE49-F238E27FC236}">
                <a16:creationId xmlns:a16="http://schemas.microsoft.com/office/drawing/2014/main" id="{F8930300-0F8A-0449-8E3D-F337D41E3E9E}"/>
              </a:ext>
            </a:extLst>
          </p:cNvPr>
          <p:cNvSpPr txBox="1"/>
          <p:nvPr/>
        </p:nvSpPr>
        <p:spPr>
          <a:xfrm>
            <a:off x="3529495" y="5192747"/>
            <a:ext cx="2476494" cy="446397"/>
          </a:xfrm>
          <a:prstGeom prst="rect">
            <a:avLst/>
          </a:prstGeom>
          <a:noFill/>
        </p:spPr>
        <p:txBody>
          <a:bodyPr wrap="square" rtlCol="0">
            <a:spAutoFit/>
          </a:bodyPr>
          <a:lstStyle/>
          <a:p>
            <a:pPr defTabSz="932418">
              <a:defRPr/>
            </a:pPr>
            <a:r>
              <a:rPr lang="en-US" sz="1122" kern="0">
                <a:solidFill>
                  <a:prstClr val="black"/>
                </a:solidFill>
                <a:latin typeface="Segoe UI Semilight"/>
              </a:rPr>
              <a:t>Microsoft Monitoring agent (MMA) and Dependency agent</a:t>
            </a:r>
          </a:p>
        </p:txBody>
      </p:sp>
      <p:sp>
        <p:nvSpPr>
          <p:cNvPr id="120" name="Freeform 342">
            <a:extLst>
              <a:ext uri="{FF2B5EF4-FFF2-40B4-BE49-F238E27FC236}">
                <a16:creationId xmlns:a16="http://schemas.microsoft.com/office/drawing/2014/main" id="{578DDC64-FF2D-D944-99BD-7CAAEE8DDDF8}"/>
              </a:ext>
            </a:extLst>
          </p:cNvPr>
          <p:cNvSpPr>
            <a:spLocks noEditPoints="1"/>
          </p:cNvSpPr>
          <p:nvPr/>
        </p:nvSpPr>
        <p:spPr bwMode="auto">
          <a:xfrm>
            <a:off x="3037489" y="5133173"/>
            <a:ext cx="219408" cy="232297"/>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accent5"/>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sp>
        <p:nvSpPr>
          <p:cNvPr id="121" name="Freeform 342">
            <a:extLst>
              <a:ext uri="{FF2B5EF4-FFF2-40B4-BE49-F238E27FC236}">
                <a16:creationId xmlns:a16="http://schemas.microsoft.com/office/drawing/2014/main" id="{8B04636D-21FA-C948-A14A-6AE4AB3409D9}"/>
              </a:ext>
            </a:extLst>
          </p:cNvPr>
          <p:cNvSpPr>
            <a:spLocks noEditPoints="1"/>
          </p:cNvSpPr>
          <p:nvPr/>
        </p:nvSpPr>
        <p:spPr bwMode="auto">
          <a:xfrm>
            <a:off x="3037489" y="5457637"/>
            <a:ext cx="219408" cy="232297"/>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accent5"/>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sp>
        <p:nvSpPr>
          <p:cNvPr id="126" name="Freeform 342">
            <a:extLst>
              <a:ext uri="{FF2B5EF4-FFF2-40B4-BE49-F238E27FC236}">
                <a16:creationId xmlns:a16="http://schemas.microsoft.com/office/drawing/2014/main" id="{A6ACCE80-811A-D246-A1C2-229496B76340}"/>
              </a:ext>
            </a:extLst>
          </p:cNvPr>
          <p:cNvSpPr>
            <a:spLocks noEditPoints="1"/>
          </p:cNvSpPr>
          <p:nvPr/>
        </p:nvSpPr>
        <p:spPr bwMode="auto">
          <a:xfrm>
            <a:off x="3597558" y="4875240"/>
            <a:ext cx="219408" cy="232297"/>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accent5"/>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sp>
        <p:nvSpPr>
          <p:cNvPr id="13" name="Right Bracket 12">
            <a:extLst>
              <a:ext uri="{FF2B5EF4-FFF2-40B4-BE49-F238E27FC236}">
                <a16:creationId xmlns:a16="http://schemas.microsoft.com/office/drawing/2014/main" id="{35C58846-130B-4F47-BE1C-91354FE7FF7B}"/>
              </a:ext>
            </a:extLst>
          </p:cNvPr>
          <p:cNvSpPr/>
          <p:nvPr/>
        </p:nvSpPr>
        <p:spPr>
          <a:xfrm>
            <a:off x="3384184" y="4945626"/>
            <a:ext cx="99299" cy="679665"/>
          </a:xfrm>
          <a:prstGeom prst="rightBracket">
            <a:avLst>
              <a:gd name="adj" fmla="val 0"/>
            </a:avLst>
          </a:prstGeom>
          <a:ln w="127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27" name="Graphic 126">
            <a:extLst>
              <a:ext uri="{FF2B5EF4-FFF2-40B4-BE49-F238E27FC236}">
                <a16:creationId xmlns:a16="http://schemas.microsoft.com/office/drawing/2014/main" id="{2BE10C5D-7848-2742-8900-C4D37D91F395}"/>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9083249" y="4595347"/>
            <a:ext cx="668857" cy="668857"/>
          </a:xfrm>
          <a:prstGeom prst="rect">
            <a:avLst/>
          </a:prstGeom>
        </p:spPr>
      </p:pic>
      <p:sp>
        <p:nvSpPr>
          <p:cNvPr id="128" name="TextBox 18">
            <a:extLst>
              <a:ext uri="{FF2B5EF4-FFF2-40B4-BE49-F238E27FC236}">
                <a16:creationId xmlns:a16="http://schemas.microsoft.com/office/drawing/2014/main" id="{1521DFE3-EDED-E84C-AC93-BB7A53103A27}"/>
              </a:ext>
            </a:extLst>
          </p:cNvPr>
          <p:cNvSpPr txBox="1"/>
          <p:nvPr/>
        </p:nvSpPr>
        <p:spPr>
          <a:xfrm>
            <a:off x="8510169" y="5322319"/>
            <a:ext cx="1576380" cy="446397"/>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r>
              <a:rPr lang="en-US"/>
              <a:t>Azure Log Analytics and Service Map</a:t>
            </a:r>
          </a:p>
        </p:txBody>
      </p:sp>
      <p:cxnSp>
        <p:nvCxnSpPr>
          <p:cNvPr id="129" name="Straight Arrow Connector 128">
            <a:extLst>
              <a:ext uri="{FF2B5EF4-FFF2-40B4-BE49-F238E27FC236}">
                <a16:creationId xmlns:a16="http://schemas.microsoft.com/office/drawing/2014/main" id="{921476BB-0E31-1B42-89ED-2E3AFA2B8E15}"/>
              </a:ext>
            </a:extLst>
          </p:cNvPr>
          <p:cNvCxnSpPr>
            <a:cxnSpLocks/>
          </p:cNvCxnSpPr>
          <p:nvPr/>
        </p:nvCxnSpPr>
        <p:spPr>
          <a:xfrm flipV="1">
            <a:off x="9298359" y="3405788"/>
            <a:ext cx="0" cy="1189559"/>
          </a:xfrm>
          <a:prstGeom prst="straightConnector1">
            <a:avLst/>
          </a:prstGeom>
          <a:noFill/>
          <a:ln w="19050" cap="flat" cmpd="sng" algn="ctr">
            <a:solidFill>
              <a:srgbClr val="353535">
                <a:shade val="95000"/>
                <a:alpha val="50000"/>
                <a:satMod val="150000"/>
              </a:srgbClr>
            </a:solidFill>
            <a:prstDash val="sysDot"/>
            <a:tailEnd type="triangle"/>
          </a:ln>
          <a:effectLst/>
        </p:spPr>
      </p:cxnSp>
      <p:sp>
        <p:nvSpPr>
          <p:cNvPr id="136" name="TextBox 135">
            <a:extLst>
              <a:ext uri="{FF2B5EF4-FFF2-40B4-BE49-F238E27FC236}">
                <a16:creationId xmlns:a16="http://schemas.microsoft.com/office/drawing/2014/main" id="{57D4A57C-8465-D845-9FCF-AC4ED0D46FF8}"/>
              </a:ext>
            </a:extLst>
          </p:cNvPr>
          <p:cNvSpPr txBox="1"/>
          <p:nvPr/>
        </p:nvSpPr>
        <p:spPr>
          <a:xfrm>
            <a:off x="414043" y="1474360"/>
            <a:ext cx="6577476" cy="469103"/>
          </a:xfrm>
          <a:prstGeom prst="rect">
            <a:avLst/>
          </a:prstGeom>
          <a:noFill/>
        </p:spPr>
        <p:txBody>
          <a:bodyPr wrap="square" rtlCol="0">
            <a:spAutoFit/>
          </a:bodyPr>
          <a:lstStyle/>
          <a:p>
            <a:pPr defTabSz="932597"/>
            <a:r>
              <a:rPr lang="en-US" sz="1224">
                <a:solidFill>
                  <a:prstClr val="black"/>
                </a:solidFill>
                <a:latin typeface="+mj-lt"/>
              </a:rPr>
              <a:t>For more info on:</a:t>
            </a:r>
            <a:endParaRPr lang="en-US" sz="1224">
              <a:solidFill>
                <a:prstClr val="black"/>
              </a:solidFill>
              <a:latin typeface="+mj-lt"/>
              <a:hlinkClick r:id="rId16"/>
            </a:endParaRPr>
          </a:p>
          <a:p>
            <a:pPr defTabSz="932597"/>
            <a:r>
              <a:rPr lang="en-US" sz="1224">
                <a:solidFill>
                  <a:schemeClr val="accent5"/>
                </a:solidFill>
                <a:latin typeface="Segoe UI"/>
                <a:sym typeface="Wingdings" pitchFamily="2" charset="2"/>
              </a:rPr>
              <a:t> </a:t>
            </a:r>
            <a:r>
              <a:rPr lang="en-US" sz="1224">
                <a:solidFill>
                  <a:srgbClr val="0078D4"/>
                </a:solidFill>
                <a:latin typeface="Segoe UI"/>
                <a:hlinkClick r:id="rId17">
                  <a:extLst>
                    <a:ext uri="{A12FA001-AC4F-418D-AE19-62706E023703}">
                      <ahyp:hlinkClr xmlns:ahyp="http://schemas.microsoft.com/office/drawing/2018/hyperlinkcolor" val="tx"/>
                    </a:ext>
                  </a:extLst>
                </a:hlinkClick>
              </a:rPr>
              <a:t>Agent-based dependency analysis process</a:t>
            </a:r>
            <a:r>
              <a:rPr lang="en-US" sz="1224">
                <a:solidFill>
                  <a:prstClr val="black"/>
                </a:solidFill>
                <a:latin typeface="Segoe UI"/>
              </a:rPr>
              <a:t> </a:t>
            </a:r>
            <a:r>
              <a:rPr lang="en-US" sz="1224">
                <a:solidFill>
                  <a:schemeClr val="accent5"/>
                </a:solidFill>
                <a:sym typeface="Wingdings" pitchFamily="2" charset="2"/>
              </a:rPr>
              <a:t>  </a:t>
            </a:r>
            <a:r>
              <a:rPr lang="en-US" sz="1224">
                <a:solidFill>
                  <a:prstClr val="black"/>
                </a:solidFill>
                <a:latin typeface="Segoe UI"/>
                <a:hlinkClick r:id="rId18"/>
              </a:rPr>
              <a:t>Query dependency data</a:t>
            </a:r>
            <a:endParaRPr lang="en-US" sz="1224">
              <a:solidFill>
                <a:prstClr val="black"/>
              </a:solidFill>
              <a:latin typeface="Segoe UI"/>
            </a:endParaRPr>
          </a:p>
        </p:txBody>
      </p:sp>
      <p:cxnSp>
        <p:nvCxnSpPr>
          <p:cNvPr id="137" name="Straight Arrow Connector 136">
            <a:extLst>
              <a:ext uri="{FF2B5EF4-FFF2-40B4-BE49-F238E27FC236}">
                <a16:creationId xmlns:a16="http://schemas.microsoft.com/office/drawing/2014/main" id="{0D41BA6A-602D-F44E-9EEE-EE19BF9442C7}"/>
              </a:ext>
            </a:extLst>
          </p:cNvPr>
          <p:cNvCxnSpPr>
            <a:cxnSpLocks/>
          </p:cNvCxnSpPr>
          <p:nvPr/>
        </p:nvCxnSpPr>
        <p:spPr>
          <a:xfrm>
            <a:off x="3482245" y="5159404"/>
            <a:ext cx="5532930"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39" name="TextBox 138">
            <a:extLst>
              <a:ext uri="{FF2B5EF4-FFF2-40B4-BE49-F238E27FC236}">
                <a16:creationId xmlns:a16="http://schemas.microsoft.com/office/drawing/2014/main" id="{953FB2FE-0E26-6645-AB02-99EB9E657623}"/>
              </a:ext>
            </a:extLst>
          </p:cNvPr>
          <p:cNvSpPr txBox="1"/>
          <p:nvPr/>
        </p:nvSpPr>
        <p:spPr>
          <a:xfrm>
            <a:off x="6912499" y="4855777"/>
            <a:ext cx="2102676" cy="270285"/>
          </a:xfrm>
          <a:prstGeom prst="rect">
            <a:avLst/>
          </a:prstGeom>
          <a:noFill/>
        </p:spPr>
        <p:txBody>
          <a:bodyPr wrap="square" rtlCol="0">
            <a:spAutoFit/>
          </a:bodyPr>
          <a:lstStyle>
            <a:defPPr>
              <a:defRPr lang="en-US"/>
            </a:defPPr>
            <a:lvl1pPr defTabSz="932418">
              <a:defRPr sz="1122" i="1" kern="0">
                <a:solidFill>
                  <a:schemeClr val="accent4"/>
                </a:solidFill>
              </a:defRPr>
            </a:lvl1pPr>
          </a:lstStyle>
          <a:p>
            <a:pPr algn="r"/>
            <a:r>
              <a:rPr lang="en-US"/>
              <a:t>App dependencies data</a:t>
            </a:r>
          </a:p>
        </p:txBody>
      </p:sp>
    </p:spTree>
    <p:extLst>
      <p:ext uri="{BB962C8B-B14F-4D97-AF65-F5344CB8AC3E}">
        <p14:creationId xmlns:p14="http://schemas.microsoft.com/office/powerpoint/2010/main" val="3944584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BF82C115-2171-490E-9890-8A49C3D6AB09}"/>
              </a:ext>
            </a:extLst>
          </p:cNvPr>
          <p:cNvSpPr txBox="1">
            <a:spLocks/>
          </p:cNvSpPr>
          <p:nvPr/>
        </p:nvSpPr>
        <p:spPr>
          <a:xfrm>
            <a:off x="601652" y="45092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sp>
        <p:nvSpPr>
          <p:cNvPr id="9" name="Text Placeholder 8">
            <a:extLst>
              <a:ext uri="{FF2B5EF4-FFF2-40B4-BE49-F238E27FC236}">
                <a16:creationId xmlns:a16="http://schemas.microsoft.com/office/drawing/2014/main" id="{AFEAF831-2F8E-9C45-B052-CDC8D6E47678}"/>
              </a:ext>
            </a:extLst>
          </p:cNvPr>
          <p:cNvSpPr>
            <a:spLocks noGrp="1"/>
          </p:cNvSpPr>
          <p:nvPr>
            <p:ph type="body" sz="quarter" idx="10"/>
          </p:nvPr>
        </p:nvSpPr>
        <p:spPr>
          <a:xfrm>
            <a:off x="465138" y="898382"/>
            <a:ext cx="11887195" cy="492443"/>
          </a:xfrm>
        </p:spPr>
        <p:txBody>
          <a:bodyPr/>
          <a:lstStyle/>
          <a:p>
            <a:r>
              <a:rPr lang="en-US"/>
              <a:t>For agentless and agent-based</a:t>
            </a:r>
          </a:p>
        </p:txBody>
      </p:sp>
      <p:sp>
        <p:nvSpPr>
          <p:cNvPr id="2" name="Title 1">
            <a:extLst>
              <a:ext uri="{FF2B5EF4-FFF2-40B4-BE49-F238E27FC236}">
                <a16:creationId xmlns:a16="http://schemas.microsoft.com/office/drawing/2014/main" id="{318FCEFC-78C9-4043-8BE5-924D681A3618}"/>
              </a:ext>
            </a:extLst>
          </p:cNvPr>
          <p:cNvSpPr>
            <a:spLocks noGrp="1"/>
          </p:cNvSpPr>
          <p:nvPr>
            <p:ph type="title"/>
          </p:nvPr>
        </p:nvSpPr>
        <p:spPr>
          <a:xfrm>
            <a:off x="465138" y="441332"/>
            <a:ext cx="11530584" cy="830020"/>
          </a:xfrm>
        </p:spPr>
        <p:txBody>
          <a:bodyPr/>
          <a:lstStyle/>
          <a:p>
            <a:r>
              <a:rPr lang="en-US"/>
              <a:t>Dependency Analysis: Process</a:t>
            </a:r>
          </a:p>
        </p:txBody>
      </p:sp>
      <p:graphicFrame>
        <p:nvGraphicFramePr>
          <p:cNvPr id="6" name="Table 4">
            <a:extLst>
              <a:ext uri="{FF2B5EF4-FFF2-40B4-BE49-F238E27FC236}">
                <a16:creationId xmlns:a16="http://schemas.microsoft.com/office/drawing/2014/main" id="{046A7D77-725E-6E45-B954-FA4E69DA8D24}"/>
              </a:ext>
            </a:extLst>
          </p:cNvPr>
          <p:cNvGraphicFramePr>
            <a:graphicFrameLocks noGrp="1"/>
          </p:cNvGraphicFramePr>
          <p:nvPr>
            <p:extLst>
              <p:ext uri="{D42A27DB-BD31-4B8C-83A1-F6EECF244321}">
                <p14:modId xmlns:p14="http://schemas.microsoft.com/office/powerpoint/2010/main" val="78111087"/>
              </p:ext>
            </p:extLst>
          </p:nvPr>
        </p:nvGraphicFramePr>
        <p:xfrm>
          <a:off x="465138" y="1683561"/>
          <a:ext cx="11422062" cy="4911047"/>
        </p:xfrm>
        <a:graphic>
          <a:graphicData uri="http://schemas.openxmlformats.org/drawingml/2006/table">
            <a:tbl>
              <a:tblPr firstRow="1" bandRow="1">
                <a:tableStyleId>{FABFCF23-3B69-468F-B69F-88F6DE6A72F2}</a:tableStyleId>
              </a:tblPr>
              <a:tblGrid>
                <a:gridCol w="3126466">
                  <a:extLst>
                    <a:ext uri="{9D8B030D-6E8A-4147-A177-3AD203B41FA5}">
                      <a16:colId xmlns:a16="http://schemas.microsoft.com/office/drawing/2014/main" val="2875081745"/>
                    </a:ext>
                  </a:extLst>
                </a:gridCol>
                <a:gridCol w="4147798">
                  <a:extLst>
                    <a:ext uri="{9D8B030D-6E8A-4147-A177-3AD203B41FA5}">
                      <a16:colId xmlns:a16="http://schemas.microsoft.com/office/drawing/2014/main" val="1574648769"/>
                    </a:ext>
                  </a:extLst>
                </a:gridCol>
                <a:gridCol w="4147798">
                  <a:extLst>
                    <a:ext uri="{9D8B030D-6E8A-4147-A177-3AD203B41FA5}">
                      <a16:colId xmlns:a16="http://schemas.microsoft.com/office/drawing/2014/main" val="3694781822"/>
                    </a:ext>
                  </a:extLst>
                </a:gridCol>
              </a:tblGrid>
              <a:tr h="454594">
                <a:tc>
                  <a:txBody>
                    <a:bodyPr/>
                    <a:lstStyle/>
                    <a:p>
                      <a:pPr marL="0" marR="0" algn="l" defTabSz="914400" rtl="0" eaLnBrk="1" fontAlgn="b" latinLnBrk="0" hangingPunct="1">
                        <a:lnSpc>
                          <a:spcPct val="107000"/>
                        </a:lnSpc>
                        <a:spcBef>
                          <a:spcPts val="0"/>
                        </a:spcBef>
                        <a:spcAft>
                          <a:spcPts val="0"/>
                        </a:spcAft>
                      </a:pPr>
                      <a:endParaRPr lang="en-US" sz="1600" kern="1200">
                        <a:solidFill>
                          <a:schemeClr val="bg1"/>
                        </a:solidFill>
                        <a:effectLst/>
                        <a:latin typeface="+mn-lt"/>
                        <a:ea typeface="+mn-ea"/>
                        <a:cs typeface="+mn-cs"/>
                      </a:endParaRPr>
                    </a:p>
                  </a:txBody>
                  <a:tcPr marL="97146" marR="0" marT="0" marB="0" anchor="ctr">
                    <a:lnL w="12700" cmpd="sng">
                      <a:noFill/>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Agentless</a:t>
                      </a:r>
                    </a:p>
                  </a:txBody>
                  <a:tcPr marL="93260" marR="93260" marT="46630" marB="4663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Agent-based</a:t>
                      </a:r>
                    </a:p>
                  </a:txBody>
                  <a:tcPr marL="93260" marR="93260" marT="46630" marB="46630" anchor="ctr">
                    <a:lnL w="19050" cap="flat" cmpd="sng" algn="ctr">
                      <a:noFill/>
                      <a:prstDash val="solid"/>
                      <a:round/>
                      <a:headEnd type="none" w="med" len="med"/>
                      <a:tailEnd type="none" w="med" len="med"/>
                    </a:lnL>
                    <a:lnR w="12700" cmpd="sng">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911659">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Supported scenario</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All Windows &amp; most Linux distros (on VMware)</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Azure Public &amp; Government clouds</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All Azure Migrate supported Windows/Linux OS </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Azure Public cloud</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580247">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Data Collection Process</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Collected  and processed every 5 mins</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Transmitted to Azure every 6 hours</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Service Map agents gather data for each process and send it to Log Analytics workspace</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065900"/>
                  </a:ext>
                </a:extLst>
              </a:tr>
              <a:tr h="1277385">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Data gathered</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Source server name, process, application name</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Destination server name, process, application name, and port</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Source server name, process, application name</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Destination server name, process, application name, and port</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Number of connections, latency and data transfer</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8627381"/>
                  </a:ext>
                </a:extLst>
              </a:tr>
              <a:tr h="809000">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Visualization support</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Single server dependency map </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Customizable (1 hour - 30 days)</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Single or multi-server dependency map</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Cannot be customized </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855667"/>
                  </a:ext>
                </a:extLst>
              </a:tr>
              <a:tr h="413577">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Data Export</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Last 30 days data in CSV</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Log Analytics query</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3102185"/>
                  </a:ext>
                </a:extLst>
              </a:tr>
              <a:tr h="413577">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Pricing</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Free</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Free for first 180 days</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956749"/>
                  </a:ext>
                </a:extLst>
              </a:tr>
            </a:tbl>
          </a:graphicData>
        </a:graphic>
      </p:graphicFrame>
    </p:spTree>
    <p:extLst>
      <p:ext uri="{BB962C8B-B14F-4D97-AF65-F5344CB8AC3E}">
        <p14:creationId xmlns:p14="http://schemas.microsoft.com/office/powerpoint/2010/main" val="53271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a:xfrm>
            <a:off x="465138" y="960438"/>
            <a:ext cx="8894762" cy="3629025"/>
          </a:xfrm>
        </p:spPr>
        <p:txBody>
          <a:bodyPr anchor="ctr"/>
          <a:lstStyle/>
          <a:p>
            <a:pPr lvl="0"/>
            <a:r>
              <a:rPr lang="en-US" dirty="0"/>
              <a:t>Demo: Dependencies</a:t>
            </a:r>
          </a:p>
        </p:txBody>
      </p:sp>
    </p:spTree>
    <p:extLst>
      <p:ext uri="{BB962C8B-B14F-4D97-AF65-F5344CB8AC3E}">
        <p14:creationId xmlns:p14="http://schemas.microsoft.com/office/powerpoint/2010/main" val="318486391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a:xfrm>
            <a:off x="465138" y="960438"/>
            <a:ext cx="7604124" cy="3629025"/>
          </a:xfrm>
        </p:spPr>
        <p:txBody>
          <a:bodyPr anchor="ctr"/>
          <a:lstStyle/>
          <a:p>
            <a:pPr lvl="0"/>
            <a:r>
              <a:rPr lang="en-US"/>
              <a:t>Assess servers for migration</a:t>
            </a:r>
          </a:p>
        </p:txBody>
      </p:sp>
    </p:spTree>
    <p:extLst>
      <p:ext uri="{BB962C8B-B14F-4D97-AF65-F5344CB8AC3E}">
        <p14:creationId xmlns:p14="http://schemas.microsoft.com/office/powerpoint/2010/main" val="175117968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Rectangle: Rounded Corners 226">
            <a:extLst>
              <a:ext uri="{FF2B5EF4-FFF2-40B4-BE49-F238E27FC236}">
                <a16:creationId xmlns:a16="http://schemas.microsoft.com/office/drawing/2014/main" id="{D16B0D9F-154B-4956-A833-4A4B8440A6E4}"/>
              </a:ext>
              <a:ext uri="{C183D7F6-B498-43B3-948B-1728B52AA6E4}">
                <adec:decorative xmlns:adec="http://schemas.microsoft.com/office/drawing/2017/decorative" val="1"/>
              </a:ext>
            </a:extLst>
          </p:cNvPr>
          <p:cNvSpPr/>
          <p:nvPr/>
        </p:nvSpPr>
        <p:spPr bwMode="auto">
          <a:xfrm>
            <a:off x="4092365" y="5104514"/>
            <a:ext cx="2353438" cy="565028"/>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0000"/>
              </a:solidFill>
              <a:latin typeface="Segoe UI"/>
              <a:ea typeface="Segoe UI" pitchFamily="34" charset="0"/>
              <a:cs typeface="Segoe UI" pitchFamily="34" charset="0"/>
            </a:endParaRPr>
          </a:p>
        </p:txBody>
      </p:sp>
      <p:sp>
        <p:nvSpPr>
          <p:cNvPr id="229" name="Rectangle: Rounded Corners 228">
            <a:extLst>
              <a:ext uri="{FF2B5EF4-FFF2-40B4-BE49-F238E27FC236}">
                <a16:creationId xmlns:a16="http://schemas.microsoft.com/office/drawing/2014/main" id="{6852994C-7BD8-4854-A3E7-C9D7FCFCF34C}"/>
              </a:ext>
              <a:ext uri="{C183D7F6-B498-43B3-948B-1728B52AA6E4}">
                <adec:decorative xmlns:adec="http://schemas.microsoft.com/office/drawing/2017/decorative" val="1"/>
              </a:ext>
            </a:extLst>
          </p:cNvPr>
          <p:cNvSpPr/>
          <p:nvPr/>
        </p:nvSpPr>
        <p:spPr bwMode="auto">
          <a:xfrm>
            <a:off x="7181146" y="5090961"/>
            <a:ext cx="2287678" cy="578580"/>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0000"/>
              </a:solidFill>
              <a:latin typeface="Segoe UI"/>
              <a:ea typeface="Segoe UI" pitchFamily="34" charset="0"/>
              <a:cs typeface="Segoe UI" pitchFamily="34" charset="0"/>
            </a:endParaRPr>
          </a:p>
        </p:txBody>
      </p:sp>
      <p:sp>
        <p:nvSpPr>
          <p:cNvPr id="231" name="Rectangle: Rounded Corners 230">
            <a:extLst>
              <a:ext uri="{FF2B5EF4-FFF2-40B4-BE49-F238E27FC236}">
                <a16:creationId xmlns:a16="http://schemas.microsoft.com/office/drawing/2014/main" id="{586A5350-6233-4240-ACA0-1CC2FE3C8D02}"/>
              </a:ext>
              <a:ext uri="{C183D7F6-B498-43B3-948B-1728B52AA6E4}">
                <adec:decorative xmlns:adec="http://schemas.microsoft.com/office/drawing/2017/decorative" val="1"/>
              </a:ext>
            </a:extLst>
          </p:cNvPr>
          <p:cNvSpPr/>
          <p:nvPr/>
        </p:nvSpPr>
        <p:spPr bwMode="auto">
          <a:xfrm>
            <a:off x="9980666" y="2379534"/>
            <a:ext cx="2121528" cy="36223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0000"/>
              </a:solidFill>
              <a:latin typeface="Segoe UI"/>
              <a:ea typeface="Segoe UI" pitchFamily="34" charset="0"/>
              <a:cs typeface="Segoe UI" pitchFamily="34" charset="0"/>
            </a:endParaRPr>
          </a:p>
        </p:txBody>
      </p:sp>
      <p:sp>
        <p:nvSpPr>
          <p:cNvPr id="225" name="Rectangle: Rounded Corners 224">
            <a:extLst>
              <a:ext uri="{FF2B5EF4-FFF2-40B4-BE49-F238E27FC236}">
                <a16:creationId xmlns:a16="http://schemas.microsoft.com/office/drawing/2014/main" id="{B87E897A-CF08-48E2-9CF5-2F0958C5995B}"/>
              </a:ext>
              <a:ext uri="{C183D7F6-B498-43B3-948B-1728B52AA6E4}">
                <adec:decorative xmlns:adec="http://schemas.microsoft.com/office/drawing/2017/decorative" val="1"/>
              </a:ext>
            </a:extLst>
          </p:cNvPr>
          <p:cNvSpPr/>
          <p:nvPr/>
        </p:nvSpPr>
        <p:spPr bwMode="auto">
          <a:xfrm>
            <a:off x="7181002" y="2379884"/>
            <a:ext cx="2121528" cy="502225"/>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0000"/>
              </a:solidFill>
              <a:latin typeface="Segoe UI"/>
              <a:ea typeface="Segoe UI" pitchFamily="34" charset="0"/>
              <a:cs typeface="Segoe UI" pitchFamily="34" charset="0"/>
            </a:endParaRPr>
          </a:p>
        </p:txBody>
      </p:sp>
      <p:sp>
        <p:nvSpPr>
          <p:cNvPr id="215" name="Rectangle: Rounded Corners 214">
            <a:extLst>
              <a:ext uri="{FF2B5EF4-FFF2-40B4-BE49-F238E27FC236}">
                <a16:creationId xmlns:a16="http://schemas.microsoft.com/office/drawing/2014/main" id="{29DC6477-D2B4-4C7A-9256-A16C5E4C01A9}"/>
              </a:ext>
              <a:ext uri="{C183D7F6-B498-43B3-948B-1728B52AA6E4}">
                <adec:decorative xmlns:adec="http://schemas.microsoft.com/office/drawing/2017/decorative" val="1"/>
              </a:ext>
            </a:extLst>
          </p:cNvPr>
          <p:cNvSpPr/>
          <p:nvPr/>
        </p:nvSpPr>
        <p:spPr bwMode="auto">
          <a:xfrm>
            <a:off x="1243964" y="3113095"/>
            <a:ext cx="2121528" cy="50384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0000"/>
              </a:solidFill>
              <a:latin typeface="Segoe UI"/>
              <a:ea typeface="Segoe UI" pitchFamily="34" charset="0"/>
              <a:cs typeface="Segoe UI" pitchFamily="34" charset="0"/>
            </a:endParaRPr>
          </a:p>
        </p:txBody>
      </p:sp>
      <p:sp>
        <p:nvSpPr>
          <p:cNvPr id="217" name="Rectangle: Rounded Corners 216">
            <a:extLst>
              <a:ext uri="{FF2B5EF4-FFF2-40B4-BE49-F238E27FC236}">
                <a16:creationId xmlns:a16="http://schemas.microsoft.com/office/drawing/2014/main" id="{8ED54252-64AE-4B94-BB0E-EC7B12A1F0E9}"/>
              </a:ext>
              <a:ext uri="{C183D7F6-B498-43B3-948B-1728B52AA6E4}">
                <adec:decorative xmlns:adec="http://schemas.microsoft.com/office/drawing/2017/decorative" val="1"/>
              </a:ext>
            </a:extLst>
          </p:cNvPr>
          <p:cNvSpPr/>
          <p:nvPr/>
        </p:nvSpPr>
        <p:spPr bwMode="auto">
          <a:xfrm>
            <a:off x="4005040" y="2418594"/>
            <a:ext cx="2121528" cy="57275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0000"/>
              </a:solidFill>
              <a:latin typeface="Segoe UI"/>
              <a:ea typeface="Segoe UI" pitchFamily="34" charset="0"/>
              <a:cs typeface="Segoe UI" pitchFamily="34" charset="0"/>
            </a:endParaRPr>
          </a:p>
        </p:txBody>
      </p:sp>
      <p:sp>
        <p:nvSpPr>
          <p:cNvPr id="219" name="Rectangle: Rounded Corners 218">
            <a:extLst>
              <a:ext uri="{FF2B5EF4-FFF2-40B4-BE49-F238E27FC236}">
                <a16:creationId xmlns:a16="http://schemas.microsoft.com/office/drawing/2014/main" id="{D638C97E-6DB9-47EB-8448-2046BB9253E5}"/>
              </a:ext>
              <a:ext uri="{C183D7F6-B498-43B3-948B-1728B52AA6E4}">
                <adec:decorative xmlns:adec="http://schemas.microsoft.com/office/drawing/2017/decorative" val="1"/>
              </a:ext>
            </a:extLst>
          </p:cNvPr>
          <p:cNvSpPr/>
          <p:nvPr/>
        </p:nvSpPr>
        <p:spPr bwMode="auto">
          <a:xfrm>
            <a:off x="3993203" y="3125521"/>
            <a:ext cx="2121528" cy="398746"/>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0000"/>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31FA9A9-0B64-4936-8B60-7D542B0E598D}"/>
              </a:ext>
              <a:ext uri="{C183D7F6-B498-43B3-948B-1728B52AA6E4}">
                <adec:decorative xmlns:adec="http://schemas.microsoft.com/office/drawing/2017/decorative" val="0"/>
              </a:ext>
            </a:extLst>
          </p:cNvPr>
          <p:cNvSpPr>
            <a:spLocks noGrp="1"/>
          </p:cNvSpPr>
          <p:nvPr>
            <p:ph type="title"/>
          </p:nvPr>
        </p:nvSpPr>
        <p:spPr/>
        <p:txBody>
          <a:bodyPr/>
          <a:lstStyle/>
          <a:p>
            <a:r>
              <a:rPr lang="en-US" dirty="0"/>
              <a:t>Cloud Adoption Framework</a:t>
            </a:r>
          </a:p>
        </p:txBody>
      </p:sp>
      <p:sp>
        <p:nvSpPr>
          <p:cNvPr id="7" name="Rectangle: Rounded Corners 6">
            <a:extLst>
              <a:ext uri="{FF2B5EF4-FFF2-40B4-BE49-F238E27FC236}">
                <a16:creationId xmlns:a16="http://schemas.microsoft.com/office/drawing/2014/main" id="{9AAE2AC2-E3EF-4994-8512-CB1FB3D88B0E}"/>
              </a:ext>
              <a:ext uri="{C183D7F6-B498-43B3-948B-1728B52AA6E4}">
                <adec:decorative xmlns:adec="http://schemas.microsoft.com/office/drawing/2017/decorative" val="1"/>
              </a:ext>
            </a:extLst>
          </p:cNvPr>
          <p:cNvSpPr/>
          <p:nvPr/>
        </p:nvSpPr>
        <p:spPr bwMode="auto">
          <a:xfrm>
            <a:off x="1243964" y="2440094"/>
            <a:ext cx="2121528" cy="517043"/>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0000"/>
              </a:solidFill>
              <a:latin typeface="Segoe UI"/>
              <a:ea typeface="Segoe UI" pitchFamily="34" charset="0"/>
              <a:cs typeface="Segoe UI" pitchFamily="34" charset="0"/>
            </a:endParaRPr>
          </a:p>
        </p:txBody>
      </p:sp>
      <p:sp>
        <p:nvSpPr>
          <p:cNvPr id="84" name="TextBox 83">
            <a:extLst>
              <a:ext uri="{FF2B5EF4-FFF2-40B4-BE49-F238E27FC236}">
                <a16:creationId xmlns:a16="http://schemas.microsoft.com/office/drawing/2014/main" id="{B852A818-B8C0-4672-9162-524D04E0C4D5}"/>
              </a:ext>
              <a:ext uri="{C183D7F6-B498-43B3-948B-1728B52AA6E4}">
                <adec:decorative xmlns:adec="http://schemas.microsoft.com/office/drawing/2017/decorative" val="0"/>
              </a:ext>
            </a:extLst>
          </p:cNvPr>
          <p:cNvSpPr txBox="1"/>
          <p:nvPr/>
        </p:nvSpPr>
        <p:spPr>
          <a:xfrm>
            <a:off x="1296228" y="2040235"/>
            <a:ext cx="2121528" cy="350330"/>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32597">
              <a:defRPr/>
            </a:pPr>
            <a:r>
              <a:rPr lang="en-US" sz="1632" b="1" dirty="0">
                <a:solidFill>
                  <a:srgbClr val="4BE8FF"/>
                </a:solidFill>
                <a:latin typeface="Segoe UI Semibold"/>
                <a:ea typeface="+mn-lt"/>
                <a:cs typeface="Segoe UI Semibold"/>
              </a:rPr>
              <a:t>Define Strategy</a:t>
            </a:r>
            <a:endParaRPr lang="en-US" sz="1428" b="1" dirty="0">
              <a:solidFill>
                <a:srgbClr val="4BE8FF"/>
              </a:solidFill>
              <a:latin typeface="Segoe UI Semibold" panose="020B0702040204020203" pitchFamily="34" charset="0"/>
              <a:ea typeface="+mn-lt"/>
              <a:cs typeface="Segoe UI Semibold" panose="020B0702040204020203" pitchFamily="34" charset="0"/>
            </a:endParaRPr>
          </a:p>
        </p:txBody>
      </p:sp>
      <p:sp>
        <p:nvSpPr>
          <p:cNvPr id="203" name="TextBox 202">
            <a:extLst>
              <a:ext uri="{FF2B5EF4-FFF2-40B4-BE49-F238E27FC236}">
                <a16:creationId xmlns:a16="http://schemas.microsoft.com/office/drawing/2014/main" id="{38AEE551-DDE7-44E6-9408-6D93D482BFC2}"/>
              </a:ext>
            </a:extLst>
          </p:cNvPr>
          <p:cNvSpPr txBox="1"/>
          <p:nvPr/>
        </p:nvSpPr>
        <p:spPr>
          <a:xfrm>
            <a:off x="1382589" y="2477186"/>
            <a:ext cx="1840280" cy="478442"/>
          </a:xfrm>
          <a:prstGeom prst="rect">
            <a:avLst/>
          </a:prstGeom>
          <a:noFill/>
        </p:spPr>
        <p:txBody>
          <a:bodyPr wrap="square">
            <a:spAutoFit/>
          </a:bodyPr>
          <a:lstStyle/>
          <a:p>
            <a:pPr defTabSz="932563">
              <a:spcBef>
                <a:spcPts val="612"/>
              </a:spcBef>
              <a:defRPr/>
            </a:pPr>
            <a:r>
              <a:rPr lang="en-US" sz="1224" dirty="0">
                <a:solidFill>
                  <a:srgbClr val="000000"/>
                </a:solidFill>
                <a:latin typeface="Segoe UI"/>
                <a:ea typeface="+mn-lt"/>
                <a:cs typeface="Calibri" panose="020F0502020204030204"/>
              </a:rPr>
              <a:t>Document the business strategy</a:t>
            </a:r>
          </a:p>
        </p:txBody>
      </p:sp>
      <p:sp>
        <p:nvSpPr>
          <p:cNvPr id="200" name="TextBox 199">
            <a:extLst>
              <a:ext uri="{FF2B5EF4-FFF2-40B4-BE49-F238E27FC236}">
                <a16:creationId xmlns:a16="http://schemas.microsoft.com/office/drawing/2014/main" id="{B7243203-0DCB-46E2-AE24-2D96FA4C9EEA}"/>
              </a:ext>
            </a:extLst>
          </p:cNvPr>
          <p:cNvSpPr txBox="1"/>
          <p:nvPr/>
        </p:nvSpPr>
        <p:spPr>
          <a:xfrm>
            <a:off x="1403247" y="3146081"/>
            <a:ext cx="1622408" cy="478442"/>
          </a:xfrm>
          <a:prstGeom prst="rect">
            <a:avLst/>
          </a:prstGeom>
          <a:noFill/>
        </p:spPr>
        <p:txBody>
          <a:bodyPr wrap="square">
            <a:spAutoFit/>
          </a:bodyPr>
          <a:lstStyle/>
          <a:p>
            <a:pPr defTabSz="932597">
              <a:defRPr/>
            </a:pPr>
            <a:r>
              <a:rPr lang="en-US" sz="1224">
                <a:solidFill>
                  <a:srgbClr val="000000"/>
                </a:solidFill>
                <a:latin typeface="Segoe UI "/>
                <a:ea typeface="+mn-lt"/>
                <a:cs typeface="Segoe UI Semibold"/>
              </a:rPr>
              <a:t>Evaluate business justification</a:t>
            </a:r>
            <a:endParaRPr lang="en-US" sz="1224">
              <a:solidFill>
                <a:srgbClr val="000000"/>
              </a:solidFill>
              <a:latin typeface="Segoe UI "/>
              <a:ea typeface="+mn-lt"/>
              <a:cs typeface="Segoe UI Semibold" panose="020B0702040204020203" pitchFamily="34" charset="0"/>
            </a:endParaRPr>
          </a:p>
        </p:txBody>
      </p:sp>
      <p:sp>
        <p:nvSpPr>
          <p:cNvPr id="54" name="TextBox 53">
            <a:extLst>
              <a:ext uri="{FF2B5EF4-FFF2-40B4-BE49-F238E27FC236}">
                <a16:creationId xmlns:a16="http://schemas.microsoft.com/office/drawing/2014/main" id="{EAD2055F-B904-4068-B145-C2A8F52D67EC}"/>
              </a:ext>
              <a:ext uri="{C183D7F6-B498-43B3-948B-1728B52AA6E4}">
                <adec:decorative xmlns:adec="http://schemas.microsoft.com/office/drawing/2017/decorative" val="0"/>
              </a:ext>
            </a:extLst>
          </p:cNvPr>
          <p:cNvSpPr txBox="1"/>
          <p:nvPr/>
        </p:nvSpPr>
        <p:spPr>
          <a:xfrm>
            <a:off x="3768693" y="2039227"/>
            <a:ext cx="2131052" cy="350330"/>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32597">
              <a:defRPr/>
            </a:pPr>
            <a:r>
              <a:rPr lang="en-US" sz="1632" b="1" dirty="0">
                <a:solidFill>
                  <a:srgbClr val="4BE8FF"/>
                </a:solidFill>
                <a:latin typeface="Segoe UI Semibold" panose="020B0702040204020203" pitchFamily="34" charset="0"/>
                <a:ea typeface="+mn-lt"/>
                <a:cs typeface="Segoe UI Semibold" panose="020B0702040204020203" pitchFamily="34" charset="0"/>
              </a:rPr>
              <a:t>Plan</a:t>
            </a:r>
          </a:p>
        </p:txBody>
      </p:sp>
      <p:sp>
        <p:nvSpPr>
          <p:cNvPr id="20" name="TextBox 19">
            <a:extLst>
              <a:ext uri="{FF2B5EF4-FFF2-40B4-BE49-F238E27FC236}">
                <a16:creationId xmlns:a16="http://schemas.microsoft.com/office/drawing/2014/main" id="{858012DC-A543-4E9F-BDC1-333927510EF7}"/>
              </a:ext>
            </a:extLst>
          </p:cNvPr>
          <p:cNvSpPr txBox="1"/>
          <p:nvPr/>
        </p:nvSpPr>
        <p:spPr>
          <a:xfrm>
            <a:off x="4242291" y="2442525"/>
            <a:ext cx="1882588" cy="670577"/>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defTabSz="932597">
              <a:defRPr/>
            </a:pPr>
            <a:r>
              <a:rPr lang="en-US" sz="1224">
                <a:solidFill>
                  <a:srgbClr val="000000"/>
                </a:solidFill>
                <a:latin typeface="Segoe UI "/>
                <a:ea typeface="+mn-lt"/>
                <a:cs typeface="Segoe UI Semibold"/>
              </a:rPr>
              <a:t>Gather data and analyze assets and workloads</a:t>
            </a:r>
          </a:p>
          <a:p>
            <a:pPr defTabSz="932597">
              <a:defRPr/>
            </a:pPr>
            <a:endParaRPr lang="en-US" sz="1224">
              <a:solidFill>
                <a:srgbClr val="000000"/>
              </a:solidFill>
              <a:latin typeface="Segoe UI "/>
              <a:ea typeface="+mn-lt"/>
              <a:cs typeface="Segoe UI Semibold" panose="020B0702040204020203" pitchFamily="34" charset="0"/>
            </a:endParaRPr>
          </a:p>
        </p:txBody>
      </p:sp>
      <p:sp>
        <p:nvSpPr>
          <p:cNvPr id="51" name="TextBox 50">
            <a:extLst>
              <a:ext uri="{FF2B5EF4-FFF2-40B4-BE49-F238E27FC236}">
                <a16:creationId xmlns:a16="http://schemas.microsoft.com/office/drawing/2014/main" id="{063050F2-C05E-4D6C-B916-E6E4A90B43C6}"/>
              </a:ext>
            </a:extLst>
          </p:cNvPr>
          <p:cNvSpPr txBox="1"/>
          <p:nvPr/>
        </p:nvSpPr>
        <p:spPr>
          <a:xfrm>
            <a:off x="4216933" y="3173550"/>
            <a:ext cx="1982072" cy="286306"/>
          </a:xfrm>
          <a:prstGeom prst="rect">
            <a:avLst/>
          </a:prstGeom>
          <a:noFill/>
        </p:spPr>
        <p:txBody>
          <a:bodyPr wrap="square">
            <a:spAutoFit/>
          </a:bodyPr>
          <a:lstStyle/>
          <a:p>
            <a:pPr defTabSz="932563">
              <a:spcBef>
                <a:spcPts val="612"/>
              </a:spcBef>
              <a:defRPr/>
            </a:pPr>
            <a:r>
              <a:rPr lang="en-US" sz="1224">
                <a:solidFill>
                  <a:srgbClr val="000000"/>
                </a:solidFill>
                <a:latin typeface="Segoe UI"/>
                <a:ea typeface="+mn-lt"/>
                <a:cs typeface="Calibri" panose="020F0502020204030204"/>
              </a:rPr>
              <a:t>Plan asset migration</a:t>
            </a:r>
          </a:p>
        </p:txBody>
      </p:sp>
      <p:sp>
        <p:nvSpPr>
          <p:cNvPr id="75" name="TextBox 74">
            <a:extLst>
              <a:ext uri="{FF2B5EF4-FFF2-40B4-BE49-F238E27FC236}">
                <a16:creationId xmlns:a16="http://schemas.microsoft.com/office/drawing/2014/main" id="{3E2F3EE4-5905-4314-94F9-F3B00E5FCAC3}"/>
              </a:ext>
              <a:ext uri="{C183D7F6-B498-43B3-948B-1728B52AA6E4}">
                <adec:decorative xmlns:adec="http://schemas.microsoft.com/office/drawing/2017/decorative" val="0"/>
              </a:ext>
            </a:extLst>
          </p:cNvPr>
          <p:cNvSpPr txBox="1"/>
          <p:nvPr/>
        </p:nvSpPr>
        <p:spPr>
          <a:xfrm>
            <a:off x="6924010" y="2048956"/>
            <a:ext cx="2131052" cy="350330"/>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32597">
              <a:defRPr/>
            </a:pPr>
            <a:r>
              <a:rPr lang="en-US" sz="1632" b="1" dirty="0">
                <a:solidFill>
                  <a:srgbClr val="4BE8FF"/>
                </a:solidFill>
                <a:latin typeface="Segoe UI Semibold" panose="020B0702040204020203" pitchFamily="34" charset="0"/>
                <a:ea typeface="+mn-lt"/>
                <a:cs typeface="Segoe UI Semibold" panose="020B0702040204020203" pitchFamily="34" charset="0"/>
              </a:rPr>
              <a:t>Ready</a:t>
            </a:r>
          </a:p>
        </p:txBody>
      </p:sp>
      <p:sp>
        <p:nvSpPr>
          <p:cNvPr id="57" name="TextBox 56">
            <a:extLst>
              <a:ext uri="{FF2B5EF4-FFF2-40B4-BE49-F238E27FC236}">
                <a16:creationId xmlns:a16="http://schemas.microsoft.com/office/drawing/2014/main" id="{F928AE99-9E8D-42B8-9AAF-661070D9E592}"/>
              </a:ext>
            </a:extLst>
          </p:cNvPr>
          <p:cNvSpPr txBox="1"/>
          <p:nvPr/>
        </p:nvSpPr>
        <p:spPr>
          <a:xfrm>
            <a:off x="7322123" y="2428403"/>
            <a:ext cx="2093683" cy="478442"/>
          </a:xfrm>
          <a:prstGeom prst="rect">
            <a:avLst/>
          </a:prstGeom>
          <a:noFill/>
        </p:spPr>
        <p:txBody>
          <a:bodyPr wrap="square">
            <a:spAutoFit/>
          </a:bodyPr>
          <a:lstStyle/>
          <a:p>
            <a:pPr defTabSz="932563">
              <a:spcBef>
                <a:spcPts val="612"/>
              </a:spcBef>
              <a:defRPr/>
            </a:pPr>
            <a:r>
              <a:rPr lang="en-US" sz="1224">
                <a:solidFill>
                  <a:srgbClr val="000000"/>
                </a:solidFill>
                <a:latin typeface="Segoe UI"/>
                <a:ea typeface="+mn-lt"/>
                <a:cs typeface="Calibri" panose="020F0502020204030204"/>
              </a:rPr>
              <a:t>Deploy an aligned landing zone</a:t>
            </a:r>
          </a:p>
        </p:txBody>
      </p:sp>
      <p:sp>
        <p:nvSpPr>
          <p:cNvPr id="79" name="Rectangle 78">
            <a:extLst>
              <a:ext uri="{FF2B5EF4-FFF2-40B4-BE49-F238E27FC236}">
                <a16:creationId xmlns:a16="http://schemas.microsoft.com/office/drawing/2014/main" id="{31B09133-CED7-4A97-BF57-B55557733130}"/>
              </a:ext>
              <a:ext uri="{C183D7F6-B498-43B3-948B-1728B52AA6E4}">
                <adec:decorative xmlns:adec="http://schemas.microsoft.com/office/drawing/2017/decorative" val="0"/>
              </a:ext>
            </a:extLst>
          </p:cNvPr>
          <p:cNvSpPr/>
          <p:nvPr/>
        </p:nvSpPr>
        <p:spPr>
          <a:xfrm>
            <a:off x="9882351" y="1988862"/>
            <a:ext cx="1820129" cy="350330"/>
          </a:xfrm>
          <a:prstGeom prst="rect">
            <a:avLst/>
          </a:prstGeom>
        </p:spPr>
        <p:txBody>
          <a:bodyPr wrap="square" anchor="t">
            <a:spAutoFit/>
          </a:bodyPr>
          <a:lstStyle/>
          <a:p>
            <a:pPr algn="ctr" defTabSz="932597">
              <a:defRPr/>
            </a:pPr>
            <a:r>
              <a:rPr lang="en-US" sz="1632" b="1" dirty="0">
                <a:solidFill>
                  <a:srgbClr val="4BE8FF"/>
                </a:solidFill>
                <a:latin typeface="Segoe UI Semibold" panose="020B0702040204020203" pitchFamily="34" charset="0"/>
                <a:ea typeface="+mn-lt"/>
                <a:cs typeface="Segoe UI Semibold" panose="020B0702040204020203" pitchFamily="34" charset="0"/>
              </a:rPr>
              <a:t>Adopt</a:t>
            </a:r>
          </a:p>
        </p:txBody>
      </p:sp>
      <p:sp>
        <p:nvSpPr>
          <p:cNvPr id="48" name="TextBox 47">
            <a:extLst>
              <a:ext uri="{FF2B5EF4-FFF2-40B4-BE49-F238E27FC236}">
                <a16:creationId xmlns:a16="http://schemas.microsoft.com/office/drawing/2014/main" id="{16EBE9AC-D9F8-4011-ADBB-CBB663DA35BD}"/>
              </a:ext>
            </a:extLst>
          </p:cNvPr>
          <p:cNvSpPr txBox="1"/>
          <p:nvPr/>
        </p:nvSpPr>
        <p:spPr>
          <a:xfrm>
            <a:off x="10082396" y="2403512"/>
            <a:ext cx="2036242" cy="286306"/>
          </a:xfrm>
          <a:prstGeom prst="rect">
            <a:avLst/>
          </a:prstGeom>
          <a:noFill/>
        </p:spPr>
        <p:txBody>
          <a:bodyPr wrap="square">
            <a:spAutoFit/>
          </a:bodyPr>
          <a:lstStyle/>
          <a:p>
            <a:pPr defTabSz="932597">
              <a:defRPr/>
            </a:pPr>
            <a:r>
              <a:rPr lang="en-US" sz="1224" dirty="0">
                <a:solidFill>
                  <a:srgbClr val="000000"/>
                </a:solidFill>
                <a:latin typeface="Segoe UI "/>
                <a:ea typeface="+mn-lt"/>
                <a:cs typeface="Segoe UI Semibold"/>
              </a:rPr>
              <a:t>Innovate in the cloud</a:t>
            </a:r>
            <a:endParaRPr lang="en-US" sz="1224" dirty="0">
              <a:solidFill>
                <a:srgbClr val="000000"/>
              </a:solidFill>
              <a:latin typeface="Segoe UI "/>
              <a:ea typeface="+mn-lt"/>
              <a:cs typeface="Segoe UI Semibold" panose="020B0702040204020203" pitchFamily="34" charset="0"/>
            </a:endParaRPr>
          </a:p>
        </p:txBody>
      </p:sp>
      <p:sp>
        <p:nvSpPr>
          <p:cNvPr id="61" name="TextBox 60">
            <a:extLst>
              <a:ext uri="{FF2B5EF4-FFF2-40B4-BE49-F238E27FC236}">
                <a16:creationId xmlns:a16="http://schemas.microsoft.com/office/drawing/2014/main" id="{5AFCE8C5-F78A-48DB-A015-40BDB051933A}"/>
              </a:ext>
              <a:ext uri="{C183D7F6-B498-43B3-948B-1728B52AA6E4}">
                <adec:decorative xmlns:adec="http://schemas.microsoft.com/office/drawing/2017/decorative" val="0"/>
              </a:ext>
            </a:extLst>
          </p:cNvPr>
          <p:cNvSpPr txBox="1"/>
          <p:nvPr/>
        </p:nvSpPr>
        <p:spPr>
          <a:xfrm>
            <a:off x="3896269" y="4748307"/>
            <a:ext cx="2131052" cy="350330"/>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32597">
              <a:defRPr/>
            </a:pPr>
            <a:r>
              <a:rPr lang="en-US" sz="1632" b="1">
                <a:solidFill>
                  <a:srgbClr val="4BE8FF"/>
                </a:solidFill>
                <a:latin typeface="Segoe UI Semibold" panose="020B0702040204020203" pitchFamily="34" charset="0"/>
                <a:ea typeface="+mn-lt"/>
                <a:cs typeface="Segoe UI Semibold" panose="020B0702040204020203" pitchFamily="34" charset="0"/>
              </a:rPr>
              <a:t>Govern</a:t>
            </a:r>
          </a:p>
        </p:txBody>
      </p:sp>
      <p:sp>
        <p:nvSpPr>
          <p:cNvPr id="237" name="TextBox 236">
            <a:extLst>
              <a:ext uri="{FF2B5EF4-FFF2-40B4-BE49-F238E27FC236}">
                <a16:creationId xmlns:a16="http://schemas.microsoft.com/office/drawing/2014/main" id="{68099F54-3C07-4285-A4CB-194A74561DE8}"/>
              </a:ext>
            </a:extLst>
          </p:cNvPr>
          <p:cNvSpPr txBox="1"/>
          <p:nvPr/>
        </p:nvSpPr>
        <p:spPr>
          <a:xfrm>
            <a:off x="4193318" y="5127898"/>
            <a:ext cx="2287678" cy="469103"/>
          </a:xfrm>
          <a:prstGeom prst="rect">
            <a:avLst/>
          </a:prstGeom>
          <a:noFill/>
        </p:spPr>
        <p:txBody>
          <a:bodyPr wrap="square">
            <a:spAutoFit/>
          </a:bodyPr>
          <a:lstStyle/>
          <a:p>
            <a:pPr defTabSz="932597">
              <a:defRPr/>
            </a:pPr>
            <a:r>
              <a:rPr lang="en-US" sz="1224">
                <a:solidFill>
                  <a:srgbClr val="000000"/>
                </a:solidFill>
                <a:latin typeface="Segoe UI "/>
                <a:ea typeface="+mn-lt"/>
                <a:cs typeface="Segoe UI Semibold"/>
              </a:rPr>
              <a:t>Align governance requirements to adoption plan</a:t>
            </a:r>
            <a:endParaRPr lang="en-US" sz="1224">
              <a:solidFill>
                <a:srgbClr val="000000"/>
              </a:solidFill>
              <a:latin typeface="Segoe UI "/>
              <a:ea typeface="+mn-lt"/>
              <a:cs typeface="Segoe UI Semibold" panose="020B0702040204020203" pitchFamily="34" charset="0"/>
            </a:endParaRPr>
          </a:p>
        </p:txBody>
      </p:sp>
      <p:sp>
        <p:nvSpPr>
          <p:cNvPr id="64" name="TextBox 63">
            <a:extLst>
              <a:ext uri="{FF2B5EF4-FFF2-40B4-BE49-F238E27FC236}">
                <a16:creationId xmlns:a16="http://schemas.microsoft.com/office/drawing/2014/main" id="{51BA5291-E3B8-4AAF-A8AB-A4441AB1FA7A}"/>
              </a:ext>
              <a:ext uri="{C183D7F6-B498-43B3-948B-1728B52AA6E4}">
                <adec:decorative xmlns:adec="http://schemas.microsoft.com/office/drawing/2017/decorative" val="0"/>
              </a:ext>
            </a:extLst>
          </p:cNvPr>
          <p:cNvSpPr txBox="1"/>
          <p:nvPr/>
        </p:nvSpPr>
        <p:spPr>
          <a:xfrm>
            <a:off x="6645213" y="4723264"/>
            <a:ext cx="2131052" cy="350330"/>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32597">
              <a:defRPr/>
            </a:pPr>
            <a:r>
              <a:rPr lang="en-US" sz="1632" b="1">
                <a:solidFill>
                  <a:srgbClr val="4BE8FF"/>
                </a:solidFill>
                <a:latin typeface="Segoe UI Semibold" panose="020B0702040204020203" pitchFamily="34" charset="0"/>
                <a:ea typeface="+mn-lt"/>
                <a:cs typeface="Segoe UI Semibold" panose="020B0702040204020203" pitchFamily="34" charset="0"/>
              </a:rPr>
              <a:t>Manage</a:t>
            </a:r>
          </a:p>
        </p:txBody>
      </p:sp>
      <p:sp>
        <p:nvSpPr>
          <p:cNvPr id="239" name="TextBox 238">
            <a:extLst>
              <a:ext uri="{FF2B5EF4-FFF2-40B4-BE49-F238E27FC236}">
                <a16:creationId xmlns:a16="http://schemas.microsoft.com/office/drawing/2014/main" id="{EBBA8D00-AA0A-4A59-8938-2BE4938E4B2E}"/>
              </a:ext>
            </a:extLst>
          </p:cNvPr>
          <p:cNvSpPr txBox="1"/>
          <p:nvPr/>
        </p:nvSpPr>
        <p:spPr>
          <a:xfrm>
            <a:off x="7302781" y="5115106"/>
            <a:ext cx="2113026" cy="469103"/>
          </a:xfrm>
          <a:prstGeom prst="rect">
            <a:avLst/>
          </a:prstGeom>
          <a:noFill/>
        </p:spPr>
        <p:txBody>
          <a:bodyPr wrap="square">
            <a:spAutoFit/>
          </a:bodyPr>
          <a:lstStyle/>
          <a:p>
            <a:pPr defTabSz="932597">
              <a:defRPr/>
            </a:pPr>
            <a:r>
              <a:rPr lang="en-US" sz="1224">
                <a:solidFill>
                  <a:srgbClr val="000000"/>
                </a:solidFill>
                <a:latin typeface="Segoe UI "/>
                <a:ea typeface="+mn-lt"/>
                <a:cs typeface="Segoe UI Semibold"/>
              </a:rPr>
              <a:t>Define operational needs and  business commitments</a:t>
            </a:r>
            <a:endParaRPr lang="en-US" sz="1224">
              <a:solidFill>
                <a:srgbClr val="000000"/>
              </a:solidFill>
              <a:latin typeface="Segoe UI "/>
              <a:ea typeface="+mn-lt"/>
              <a:cs typeface="Segoe UI Semibold" panose="020B0702040204020203" pitchFamily="34" charset="0"/>
            </a:endParaRPr>
          </a:p>
        </p:txBody>
      </p:sp>
      <p:grpSp>
        <p:nvGrpSpPr>
          <p:cNvPr id="25" name="Group 24">
            <a:extLst>
              <a:ext uri="{FF2B5EF4-FFF2-40B4-BE49-F238E27FC236}">
                <a16:creationId xmlns:a16="http://schemas.microsoft.com/office/drawing/2014/main" id="{4DE5A090-35CD-4E01-99C0-65789637D6BA}"/>
              </a:ext>
              <a:ext uri="{C183D7F6-B498-43B3-948B-1728B52AA6E4}">
                <adec:decorative xmlns:adec="http://schemas.microsoft.com/office/drawing/2017/decorative" val="1"/>
              </a:ext>
            </a:extLst>
          </p:cNvPr>
          <p:cNvGrpSpPr/>
          <p:nvPr/>
        </p:nvGrpSpPr>
        <p:grpSpPr>
          <a:xfrm>
            <a:off x="907560" y="2349056"/>
            <a:ext cx="425502" cy="409566"/>
            <a:chOff x="227124" y="2015046"/>
            <a:chExt cx="473963" cy="449364"/>
          </a:xfrm>
        </p:grpSpPr>
        <p:sp>
          <p:nvSpPr>
            <p:cNvPr id="21" name="Oval 20">
              <a:extLst>
                <a:ext uri="{FF2B5EF4-FFF2-40B4-BE49-F238E27FC236}">
                  <a16:creationId xmlns:a16="http://schemas.microsoft.com/office/drawing/2014/main" id="{7BF5FCA1-D0DA-4F32-8493-D89D0F3550E1}"/>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3C4AF90A-B3A1-4B95-B05F-A6386D1C4233}"/>
                </a:ext>
              </a:extLst>
            </p:cNvPr>
            <p:cNvSpPr txBox="1"/>
            <p:nvPr/>
          </p:nvSpPr>
          <p:spPr>
            <a:xfrm>
              <a:off x="297168" y="2044953"/>
              <a:ext cx="391397" cy="419457"/>
            </a:xfrm>
            <a:prstGeom prst="rect">
              <a:avLst/>
            </a:prstGeom>
            <a:noFill/>
          </p:spPr>
          <p:txBody>
            <a:bodyPr wrap="square">
              <a:spAutoFit/>
            </a:bodyPr>
            <a:lstStyle/>
            <a:p>
              <a:pPr defTabSz="951028" fontAlgn="base">
                <a:spcBef>
                  <a:spcPct val="0"/>
                </a:spcBef>
                <a:spcAft>
                  <a:spcPct val="0"/>
                </a:spcAft>
              </a:pPr>
              <a:r>
                <a:rPr lang="en-US" sz="1836" b="1">
                  <a:solidFill>
                    <a:srgbClr val="0078D4"/>
                  </a:solidFill>
                  <a:latin typeface="Segoe UI"/>
                  <a:ea typeface="Segoe UI" pitchFamily="34" charset="0"/>
                  <a:cs typeface="Segoe UI" pitchFamily="34" charset="0"/>
                </a:rPr>
                <a:t>1</a:t>
              </a:r>
            </a:p>
          </p:txBody>
        </p:sp>
      </p:grpSp>
      <p:grpSp>
        <p:nvGrpSpPr>
          <p:cNvPr id="26" name="Group 25">
            <a:extLst>
              <a:ext uri="{FF2B5EF4-FFF2-40B4-BE49-F238E27FC236}">
                <a16:creationId xmlns:a16="http://schemas.microsoft.com/office/drawing/2014/main" id="{31507842-CDBA-4152-B781-FB283B954BA6}"/>
              </a:ext>
              <a:ext uri="{C183D7F6-B498-43B3-948B-1728B52AA6E4}">
                <adec:decorative xmlns:adec="http://schemas.microsoft.com/office/drawing/2017/decorative" val="1"/>
              </a:ext>
            </a:extLst>
          </p:cNvPr>
          <p:cNvGrpSpPr/>
          <p:nvPr/>
        </p:nvGrpSpPr>
        <p:grpSpPr>
          <a:xfrm>
            <a:off x="903400" y="3067625"/>
            <a:ext cx="425502" cy="397236"/>
            <a:chOff x="227124" y="2015046"/>
            <a:chExt cx="473963" cy="435835"/>
          </a:xfrm>
        </p:grpSpPr>
        <p:sp>
          <p:nvSpPr>
            <p:cNvPr id="62" name="Oval 61">
              <a:extLst>
                <a:ext uri="{FF2B5EF4-FFF2-40B4-BE49-F238E27FC236}">
                  <a16:creationId xmlns:a16="http://schemas.microsoft.com/office/drawing/2014/main" id="{D48ADB20-C162-4572-B461-5BFFE80E7D57}"/>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C9913E95-C605-4A83-98C6-6E41FD769D55}"/>
                </a:ext>
              </a:extLst>
            </p:cNvPr>
            <p:cNvSpPr txBox="1"/>
            <p:nvPr/>
          </p:nvSpPr>
          <p:spPr>
            <a:xfrm>
              <a:off x="307764" y="2027705"/>
              <a:ext cx="391397" cy="413287"/>
            </a:xfrm>
            <a:prstGeom prst="rect">
              <a:avLst/>
            </a:prstGeom>
            <a:noFill/>
          </p:spPr>
          <p:txBody>
            <a:bodyPr wrap="square">
              <a:spAutoFit/>
            </a:bodyPr>
            <a:lstStyle/>
            <a:p>
              <a:pPr defTabSz="951028" fontAlgn="base">
                <a:spcBef>
                  <a:spcPct val="0"/>
                </a:spcBef>
                <a:spcAft>
                  <a:spcPct val="0"/>
                </a:spcAft>
              </a:pPr>
              <a:r>
                <a:rPr lang="en-US" b="1">
                  <a:solidFill>
                    <a:srgbClr val="0078D4"/>
                  </a:solidFill>
                  <a:latin typeface="Segoe UI"/>
                  <a:ea typeface="Segoe UI" pitchFamily="34" charset="0"/>
                  <a:cs typeface="Segoe UI" pitchFamily="34" charset="0"/>
                </a:rPr>
                <a:t>2</a:t>
              </a:r>
              <a:endParaRPr lang="en-US" sz="1836" b="1">
                <a:solidFill>
                  <a:srgbClr val="0078D4"/>
                </a:solidFill>
                <a:latin typeface="Segoe UI"/>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424E4783-1183-4057-9303-67FC5893FE11}"/>
              </a:ext>
              <a:ext uri="{C183D7F6-B498-43B3-948B-1728B52AA6E4}">
                <adec:decorative xmlns:adec="http://schemas.microsoft.com/office/drawing/2017/decorative" val="1"/>
              </a:ext>
            </a:extLst>
          </p:cNvPr>
          <p:cNvGrpSpPr/>
          <p:nvPr/>
        </p:nvGrpSpPr>
        <p:grpSpPr>
          <a:xfrm>
            <a:off x="3685818" y="2334155"/>
            <a:ext cx="425502" cy="397236"/>
            <a:chOff x="227124" y="2015046"/>
            <a:chExt cx="473963" cy="435835"/>
          </a:xfrm>
        </p:grpSpPr>
        <p:sp>
          <p:nvSpPr>
            <p:cNvPr id="66" name="Oval 65">
              <a:extLst>
                <a:ext uri="{FF2B5EF4-FFF2-40B4-BE49-F238E27FC236}">
                  <a16:creationId xmlns:a16="http://schemas.microsoft.com/office/drawing/2014/main" id="{6FE3C4E8-6969-4835-9F6D-CE25B77CB493}"/>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TextBox 66">
              <a:extLst>
                <a:ext uri="{FF2B5EF4-FFF2-40B4-BE49-F238E27FC236}">
                  <a16:creationId xmlns:a16="http://schemas.microsoft.com/office/drawing/2014/main" id="{1D40A03D-4027-42E2-8CE2-B06F738E6FDB}"/>
                </a:ext>
              </a:extLst>
            </p:cNvPr>
            <p:cNvSpPr txBox="1"/>
            <p:nvPr/>
          </p:nvSpPr>
          <p:spPr>
            <a:xfrm>
              <a:off x="308996" y="2015046"/>
              <a:ext cx="391397" cy="413287"/>
            </a:xfrm>
            <a:prstGeom prst="rect">
              <a:avLst/>
            </a:prstGeom>
            <a:noFill/>
          </p:spPr>
          <p:txBody>
            <a:bodyPr wrap="square">
              <a:spAutoFit/>
            </a:bodyPr>
            <a:lstStyle/>
            <a:p>
              <a:pPr defTabSz="951028" fontAlgn="base">
                <a:spcBef>
                  <a:spcPct val="0"/>
                </a:spcBef>
                <a:spcAft>
                  <a:spcPct val="0"/>
                </a:spcAft>
              </a:pPr>
              <a:r>
                <a:rPr lang="en-US" b="1">
                  <a:solidFill>
                    <a:srgbClr val="0078D4"/>
                  </a:solidFill>
                  <a:latin typeface="Segoe UI"/>
                  <a:ea typeface="Segoe UI" pitchFamily="34" charset="0"/>
                  <a:cs typeface="Segoe UI" pitchFamily="34" charset="0"/>
                </a:rPr>
                <a:t>3</a:t>
              </a:r>
              <a:endParaRPr lang="en-US" sz="1836" b="1">
                <a:solidFill>
                  <a:srgbClr val="0078D4"/>
                </a:solidFill>
                <a:latin typeface="Segoe UI"/>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C0EA8A83-627B-407D-B71D-959046EBB7B0}"/>
              </a:ext>
              <a:ext uri="{C183D7F6-B498-43B3-948B-1728B52AA6E4}">
                <adec:decorative xmlns:adec="http://schemas.microsoft.com/office/drawing/2017/decorative" val="1"/>
              </a:ext>
            </a:extLst>
          </p:cNvPr>
          <p:cNvGrpSpPr/>
          <p:nvPr/>
        </p:nvGrpSpPr>
        <p:grpSpPr>
          <a:xfrm>
            <a:off x="3682162" y="3103927"/>
            <a:ext cx="425502" cy="397236"/>
            <a:chOff x="227124" y="2015046"/>
            <a:chExt cx="473963" cy="435835"/>
          </a:xfrm>
        </p:grpSpPr>
        <p:sp>
          <p:nvSpPr>
            <p:cNvPr id="105" name="Oval 104">
              <a:extLst>
                <a:ext uri="{FF2B5EF4-FFF2-40B4-BE49-F238E27FC236}">
                  <a16:creationId xmlns:a16="http://schemas.microsoft.com/office/drawing/2014/main" id="{2B428101-A17F-4F66-9AAA-E2124774C4AE}"/>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TextBox 105">
              <a:extLst>
                <a:ext uri="{FF2B5EF4-FFF2-40B4-BE49-F238E27FC236}">
                  <a16:creationId xmlns:a16="http://schemas.microsoft.com/office/drawing/2014/main" id="{C0A3328E-CCA1-4CF0-A646-82A6D019B963}"/>
                </a:ext>
              </a:extLst>
            </p:cNvPr>
            <p:cNvSpPr txBox="1"/>
            <p:nvPr/>
          </p:nvSpPr>
          <p:spPr>
            <a:xfrm>
              <a:off x="295865" y="2022970"/>
              <a:ext cx="391397" cy="419457"/>
            </a:xfrm>
            <a:prstGeom prst="rect">
              <a:avLst/>
            </a:prstGeom>
            <a:noFill/>
          </p:spPr>
          <p:txBody>
            <a:bodyPr wrap="square">
              <a:spAutoFit/>
            </a:bodyPr>
            <a:lstStyle/>
            <a:p>
              <a:pPr defTabSz="951028" fontAlgn="base">
                <a:spcBef>
                  <a:spcPct val="0"/>
                </a:spcBef>
                <a:spcAft>
                  <a:spcPct val="0"/>
                </a:spcAft>
              </a:pPr>
              <a:r>
                <a:rPr lang="en-US" sz="1836" b="1">
                  <a:solidFill>
                    <a:srgbClr val="0078D4"/>
                  </a:solidFill>
                  <a:latin typeface="Segoe UI"/>
                  <a:ea typeface="Segoe UI" pitchFamily="34" charset="0"/>
                  <a:cs typeface="Segoe UI" pitchFamily="34" charset="0"/>
                </a:rPr>
                <a:t>4</a:t>
              </a:r>
            </a:p>
          </p:txBody>
        </p:sp>
      </p:grpSp>
      <p:grpSp>
        <p:nvGrpSpPr>
          <p:cNvPr id="38" name="Group 37">
            <a:extLst>
              <a:ext uri="{FF2B5EF4-FFF2-40B4-BE49-F238E27FC236}">
                <a16:creationId xmlns:a16="http://schemas.microsoft.com/office/drawing/2014/main" id="{C5B7C019-F6C0-4461-A8D5-884053B36C10}"/>
              </a:ext>
              <a:ext uri="{C183D7F6-B498-43B3-948B-1728B52AA6E4}">
                <adec:decorative xmlns:adec="http://schemas.microsoft.com/office/drawing/2017/decorative" val="1"/>
              </a:ext>
            </a:extLst>
          </p:cNvPr>
          <p:cNvGrpSpPr/>
          <p:nvPr/>
        </p:nvGrpSpPr>
        <p:grpSpPr>
          <a:xfrm>
            <a:off x="3772641" y="5050437"/>
            <a:ext cx="425502" cy="398892"/>
            <a:chOff x="227124" y="2015046"/>
            <a:chExt cx="473963" cy="437652"/>
          </a:xfrm>
        </p:grpSpPr>
        <p:sp>
          <p:nvSpPr>
            <p:cNvPr id="108" name="Oval 107">
              <a:extLst>
                <a:ext uri="{FF2B5EF4-FFF2-40B4-BE49-F238E27FC236}">
                  <a16:creationId xmlns:a16="http://schemas.microsoft.com/office/drawing/2014/main" id="{BA2D1338-4FA0-4DDB-A565-4A48EF82B82B}"/>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9" name="TextBox 108">
              <a:extLst>
                <a:ext uri="{FF2B5EF4-FFF2-40B4-BE49-F238E27FC236}">
                  <a16:creationId xmlns:a16="http://schemas.microsoft.com/office/drawing/2014/main" id="{FDA39F87-3335-4EBD-9914-FA0F6D684E8D}"/>
                </a:ext>
              </a:extLst>
            </p:cNvPr>
            <p:cNvSpPr txBox="1"/>
            <p:nvPr/>
          </p:nvSpPr>
          <p:spPr>
            <a:xfrm>
              <a:off x="282801" y="2033241"/>
              <a:ext cx="391397" cy="419457"/>
            </a:xfrm>
            <a:prstGeom prst="rect">
              <a:avLst/>
            </a:prstGeom>
            <a:noFill/>
          </p:spPr>
          <p:txBody>
            <a:bodyPr wrap="square">
              <a:spAutoFit/>
            </a:bodyPr>
            <a:lstStyle/>
            <a:p>
              <a:pPr defTabSz="951028" fontAlgn="base">
                <a:spcBef>
                  <a:spcPct val="0"/>
                </a:spcBef>
                <a:spcAft>
                  <a:spcPct val="0"/>
                </a:spcAft>
              </a:pPr>
              <a:r>
                <a:rPr lang="en-US" sz="1836" b="1">
                  <a:solidFill>
                    <a:srgbClr val="0078D4"/>
                  </a:solidFill>
                  <a:latin typeface="Segoe UI"/>
                  <a:ea typeface="Segoe UI" pitchFamily="34" charset="0"/>
                  <a:cs typeface="Segoe UI" pitchFamily="34" charset="0"/>
                </a:rPr>
                <a:t>5</a:t>
              </a:r>
            </a:p>
          </p:txBody>
        </p:sp>
      </p:grpSp>
      <p:grpSp>
        <p:nvGrpSpPr>
          <p:cNvPr id="39" name="Group 38">
            <a:extLst>
              <a:ext uri="{FF2B5EF4-FFF2-40B4-BE49-F238E27FC236}">
                <a16:creationId xmlns:a16="http://schemas.microsoft.com/office/drawing/2014/main" id="{7FFF0EA7-0352-4A61-BC1C-4E298736128A}"/>
              </a:ext>
              <a:ext uri="{C183D7F6-B498-43B3-948B-1728B52AA6E4}">
                <adec:decorative xmlns:adec="http://schemas.microsoft.com/office/drawing/2017/decorative" val="1"/>
              </a:ext>
            </a:extLst>
          </p:cNvPr>
          <p:cNvGrpSpPr/>
          <p:nvPr/>
        </p:nvGrpSpPr>
        <p:grpSpPr>
          <a:xfrm>
            <a:off x="6881954" y="5057745"/>
            <a:ext cx="425502" cy="397236"/>
            <a:chOff x="227124" y="2015046"/>
            <a:chExt cx="473963" cy="435835"/>
          </a:xfrm>
        </p:grpSpPr>
        <p:sp>
          <p:nvSpPr>
            <p:cNvPr id="111" name="Oval 110">
              <a:extLst>
                <a:ext uri="{FF2B5EF4-FFF2-40B4-BE49-F238E27FC236}">
                  <a16:creationId xmlns:a16="http://schemas.microsoft.com/office/drawing/2014/main" id="{14125E4F-D365-4CBA-9513-D608DC52762B}"/>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TextBox 111">
              <a:extLst>
                <a:ext uri="{FF2B5EF4-FFF2-40B4-BE49-F238E27FC236}">
                  <a16:creationId xmlns:a16="http://schemas.microsoft.com/office/drawing/2014/main" id="{74C01299-909D-4BBE-AB37-29D883099E37}"/>
                </a:ext>
              </a:extLst>
            </p:cNvPr>
            <p:cNvSpPr txBox="1"/>
            <p:nvPr/>
          </p:nvSpPr>
          <p:spPr>
            <a:xfrm>
              <a:off x="282048" y="2032739"/>
              <a:ext cx="391397" cy="413287"/>
            </a:xfrm>
            <a:prstGeom prst="rect">
              <a:avLst/>
            </a:prstGeom>
            <a:noFill/>
          </p:spPr>
          <p:txBody>
            <a:bodyPr wrap="square">
              <a:spAutoFit/>
            </a:bodyPr>
            <a:lstStyle/>
            <a:p>
              <a:pPr defTabSz="951028" fontAlgn="base">
                <a:spcBef>
                  <a:spcPct val="0"/>
                </a:spcBef>
                <a:spcAft>
                  <a:spcPct val="0"/>
                </a:spcAft>
              </a:pPr>
              <a:r>
                <a:rPr lang="en-US" b="1">
                  <a:solidFill>
                    <a:srgbClr val="0078D4"/>
                  </a:solidFill>
                  <a:latin typeface="Segoe UI"/>
                  <a:ea typeface="Segoe UI" pitchFamily="34" charset="0"/>
                  <a:cs typeface="Segoe UI" pitchFamily="34" charset="0"/>
                </a:rPr>
                <a:t>6</a:t>
              </a:r>
              <a:endParaRPr lang="en-US" sz="1836" b="1">
                <a:solidFill>
                  <a:srgbClr val="0078D4"/>
                </a:solidFill>
                <a:latin typeface="Segoe UI"/>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CEC87E38-7B11-4650-BFA7-75BA94C5434C}"/>
              </a:ext>
              <a:ext uri="{C183D7F6-B498-43B3-948B-1728B52AA6E4}">
                <adec:decorative xmlns:adec="http://schemas.microsoft.com/office/drawing/2017/decorative" val="1"/>
              </a:ext>
            </a:extLst>
          </p:cNvPr>
          <p:cNvGrpSpPr/>
          <p:nvPr/>
        </p:nvGrpSpPr>
        <p:grpSpPr>
          <a:xfrm>
            <a:off x="9646785" y="2350491"/>
            <a:ext cx="425502" cy="398434"/>
            <a:chOff x="227124" y="2015046"/>
            <a:chExt cx="473963" cy="437150"/>
          </a:xfrm>
        </p:grpSpPr>
        <p:sp>
          <p:nvSpPr>
            <p:cNvPr id="114" name="Oval 113">
              <a:extLst>
                <a:ext uri="{FF2B5EF4-FFF2-40B4-BE49-F238E27FC236}">
                  <a16:creationId xmlns:a16="http://schemas.microsoft.com/office/drawing/2014/main" id="{60E480E6-9FBD-4F7C-A7C9-77FBB5096FC1}"/>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TextBox 114">
              <a:extLst>
                <a:ext uri="{FF2B5EF4-FFF2-40B4-BE49-F238E27FC236}">
                  <a16:creationId xmlns:a16="http://schemas.microsoft.com/office/drawing/2014/main" id="{C2BAC9A1-2F66-4200-BD94-C0B24BA13521}"/>
                </a:ext>
              </a:extLst>
            </p:cNvPr>
            <p:cNvSpPr txBox="1"/>
            <p:nvPr/>
          </p:nvSpPr>
          <p:spPr>
            <a:xfrm>
              <a:off x="282048" y="2032739"/>
              <a:ext cx="391397" cy="419457"/>
            </a:xfrm>
            <a:prstGeom prst="rect">
              <a:avLst/>
            </a:prstGeom>
            <a:noFill/>
          </p:spPr>
          <p:txBody>
            <a:bodyPr wrap="square">
              <a:spAutoFit/>
            </a:bodyPr>
            <a:lstStyle/>
            <a:p>
              <a:pPr defTabSz="951028" fontAlgn="base">
                <a:spcBef>
                  <a:spcPct val="0"/>
                </a:spcBef>
                <a:spcAft>
                  <a:spcPct val="0"/>
                </a:spcAft>
              </a:pPr>
              <a:r>
                <a:rPr lang="en-US" sz="1836" b="1">
                  <a:solidFill>
                    <a:srgbClr val="0078D4"/>
                  </a:solidFill>
                  <a:latin typeface="Segoe UI"/>
                  <a:ea typeface="Segoe UI" pitchFamily="34" charset="0"/>
                  <a:cs typeface="Segoe UI" pitchFamily="34" charset="0"/>
                </a:rPr>
                <a:t>8</a:t>
              </a:r>
            </a:p>
          </p:txBody>
        </p:sp>
      </p:grpSp>
      <p:grpSp>
        <p:nvGrpSpPr>
          <p:cNvPr id="42" name="Group 41">
            <a:extLst>
              <a:ext uri="{FF2B5EF4-FFF2-40B4-BE49-F238E27FC236}">
                <a16:creationId xmlns:a16="http://schemas.microsoft.com/office/drawing/2014/main" id="{967350F6-3467-4C0A-9858-26032682740B}"/>
              </a:ext>
              <a:ext uri="{C183D7F6-B498-43B3-948B-1728B52AA6E4}">
                <adec:decorative xmlns:adec="http://schemas.microsoft.com/office/drawing/2017/decorative" val="1"/>
              </a:ext>
            </a:extLst>
          </p:cNvPr>
          <p:cNvGrpSpPr/>
          <p:nvPr/>
        </p:nvGrpSpPr>
        <p:grpSpPr>
          <a:xfrm>
            <a:off x="6872128" y="2354565"/>
            <a:ext cx="425502" cy="398434"/>
            <a:chOff x="227124" y="2015046"/>
            <a:chExt cx="473963" cy="437150"/>
          </a:xfrm>
        </p:grpSpPr>
        <p:sp>
          <p:nvSpPr>
            <p:cNvPr id="117" name="Oval 116">
              <a:extLst>
                <a:ext uri="{FF2B5EF4-FFF2-40B4-BE49-F238E27FC236}">
                  <a16:creationId xmlns:a16="http://schemas.microsoft.com/office/drawing/2014/main" id="{46C1CB71-3D17-40DA-B253-163F3488DAAD}"/>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TextBox 117">
              <a:extLst>
                <a:ext uri="{FF2B5EF4-FFF2-40B4-BE49-F238E27FC236}">
                  <a16:creationId xmlns:a16="http://schemas.microsoft.com/office/drawing/2014/main" id="{22CD0F70-9E07-4370-9CC2-33C33936F2A5}"/>
                </a:ext>
              </a:extLst>
            </p:cNvPr>
            <p:cNvSpPr txBox="1"/>
            <p:nvPr/>
          </p:nvSpPr>
          <p:spPr>
            <a:xfrm>
              <a:off x="282048" y="2032739"/>
              <a:ext cx="391397" cy="419457"/>
            </a:xfrm>
            <a:prstGeom prst="rect">
              <a:avLst/>
            </a:prstGeom>
            <a:noFill/>
          </p:spPr>
          <p:txBody>
            <a:bodyPr wrap="square">
              <a:spAutoFit/>
            </a:bodyPr>
            <a:lstStyle/>
            <a:p>
              <a:pPr defTabSz="951028" fontAlgn="base">
                <a:spcBef>
                  <a:spcPct val="0"/>
                </a:spcBef>
                <a:spcAft>
                  <a:spcPct val="0"/>
                </a:spcAft>
              </a:pPr>
              <a:r>
                <a:rPr lang="en-US" sz="1836" b="1">
                  <a:solidFill>
                    <a:srgbClr val="0078D4"/>
                  </a:solidFill>
                  <a:latin typeface="Segoe UI"/>
                  <a:ea typeface="Segoe UI" pitchFamily="34" charset="0"/>
                  <a:cs typeface="Segoe UI" pitchFamily="34" charset="0"/>
                </a:rPr>
                <a:t>7</a:t>
              </a:r>
            </a:p>
          </p:txBody>
        </p:sp>
      </p:grpSp>
      <p:grpSp>
        <p:nvGrpSpPr>
          <p:cNvPr id="6" name="Group 5">
            <a:extLst>
              <a:ext uri="{FF2B5EF4-FFF2-40B4-BE49-F238E27FC236}">
                <a16:creationId xmlns:a16="http://schemas.microsoft.com/office/drawing/2014/main" id="{E40F13CF-EFC1-4E01-88B4-69348FF4387C}"/>
              </a:ext>
              <a:ext uri="{C183D7F6-B498-43B3-948B-1728B52AA6E4}">
                <adec:decorative xmlns:adec="http://schemas.microsoft.com/office/drawing/2017/decorative" val="1"/>
              </a:ext>
            </a:extLst>
          </p:cNvPr>
          <p:cNvGrpSpPr/>
          <p:nvPr/>
        </p:nvGrpSpPr>
        <p:grpSpPr>
          <a:xfrm>
            <a:off x="4688679" y="1622314"/>
            <a:ext cx="303644" cy="376349"/>
            <a:chOff x="8018464" y="4649789"/>
            <a:chExt cx="225425" cy="279400"/>
          </a:xfrm>
        </p:grpSpPr>
        <p:sp>
          <p:nvSpPr>
            <p:cNvPr id="98" name="Freeform 88">
              <a:extLst>
                <a:ext uri="{FF2B5EF4-FFF2-40B4-BE49-F238E27FC236}">
                  <a16:creationId xmlns:a16="http://schemas.microsoft.com/office/drawing/2014/main" id="{9496B98D-D217-48B9-9DE7-16B9E081A950}"/>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99" name="Freeform 89">
              <a:extLst>
                <a:ext uri="{FF2B5EF4-FFF2-40B4-BE49-F238E27FC236}">
                  <a16:creationId xmlns:a16="http://schemas.microsoft.com/office/drawing/2014/main" id="{479958E5-9A67-4C85-9A6E-14BA0B0EA5AB}"/>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00" name="Line 90">
              <a:extLst>
                <a:ext uri="{FF2B5EF4-FFF2-40B4-BE49-F238E27FC236}">
                  <a16:creationId xmlns:a16="http://schemas.microsoft.com/office/drawing/2014/main" id="{D7CCC8FA-D756-4B86-B7A5-0ABECB084990}"/>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01" name="Line 91">
              <a:extLst>
                <a:ext uri="{FF2B5EF4-FFF2-40B4-BE49-F238E27FC236}">
                  <a16:creationId xmlns:a16="http://schemas.microsoft.com/office/drawing/2014/main" id="{FE5BCDF9-CE54-4238-9A12-7C704E21A8A7}"/>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grpSp>
      <p:grpSp>
        <p:nvGrpSpPr>
          <p:cNvPr id="10" name="Group 152">
            <a:extLst>
              <a:ext uri="{FF2B5EF4-FFF2-40B4-BE49-F238E27FC236}">
                <a16:creationId xmlns:a16="http://schemas.microsoft.com/office/drawing/2014/main" id="{DDD44B95-4F90-4595-B75A-90F1DAF3EB64}"/>
              </a:ext>
              <a:ext uri="{C183D7F6-B498-43B3-948B-1728B52AA6E4}">
                <adec:decorative xmlns:adec="http://schemas.microsoft.com/office/drawing/2017/decorative" val="1"/>
              </a:ext>
            </a:extLst>
          </p:cNvPr>
          <p:cNvGrpSpPr>
            <a:grpSpLocks noChangeAspect="1"/>
          </p:cNvGrpSpPr>
          <p:nvPr/>
        </p:nvGrpSpPr>
        <p:grpSpPr bwMode="auto">
          <a:xfrm>
            <a:off x="7742322" y="1600177"/>
            <a:ext cx="462203" cy="460601"/>
            <a:chOff x="4560" y="2506"/>
            <a:chExt cx="289" cy="288"/>
          </a:xfrm>
        </p:grpSpPr>
        <p:sp>
          <p:nvSpPr>
            <p:cNvPr id="103" name="AutoShape 151">
              <a:extLst>
                <a:ext uri="{FF2B5EF4-FFF2-40B4-BE49-F238E27FC236}">
                  <a16:creationId xmlns:a16="http://schemas.microsoft.com/office/drawing/2014/main" id="{73705B48-E2B7-43D5-8C63-46F0F5AF5785}"/>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104" name="Oval 153">
              <a:extLst>
                <a:ext uri="{FF2B5EF4-FFF2-40B4-BE49-F238E27FC236}">
                  <a16:creationId xmlns:a16="http://schemas.microsoft.com/office/drawing/2014/main" id="{417DCAA8-0C77-4299-B6EB-B27658407B7F}"/>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107" name="Freeform 154">
              <a:extLst>
                <a:ext uri="{FF2B5EF4-FFF2-40B4-BE49-F238E27FC236}">
                  <a16:creationId xmlns:a16="http://schemas.microsoft.com/office/drawing/2014/main" id="{7C24FCA4-4B04-4EA9-9F09-298318EFDF15}"/>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110" name="Freeform 155">
              <a:extLst>
                <a:ext uri="{FF2B5EF4-FFF2-40B4-BE49-F238E27FC236}">
                  <a16:creationId xmlns:a16="http://schemas.microsoft.com/office/drawing/2014/main" id="{0A691EC7-005E-4693-A155-1BDC8BA68264}"/>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113" name="Freeform 156">
              <a:extLst>
                <a:ext uri="{FF2B5EF4-FFF2-40B4-BE49-F238E27FC236}">
                  <a16:creationId xmlns:a16="http://schemas.microsoft.com/office/drawing/2014/main" id="{1E2A9AAF-7258-4784-A10F-98DF1EF391FE}"/>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116" name="Freeform 157">
              <a:extLst>
                <a:ext uri="{FF2B5EF4-FFF2-40B4-BE49-F238E27FC236}">
                  <a16:creationId xmlns:a16="http://schemas.microsoft.com/office/drawing/2014/main" id="{683ADB40-5ABA-498D-9BFA-E9434524FDB9}"/>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119" name="Freeform 158">
              <a:extLst>
                <a:ext uri="{FF2B5EF4-FFF2-40B4-BE49-F238E27FC236}">
                  <a16:creationId xmlns:a16="http://schemas.microsoft.com/office/drawing/2014/main" id="{D99200F0-6A4E-47C5-ABD2-3A4032429F04}"/>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122" name="Freeform 159">
              <a:extLst>
                <a:ext uri="{FF2B5EF4-FFF2-40B4-BE49-F238E27FC236}">
                  <a16:creationId xmlns:a16="http://schemas.microsoft.com/office/drawing/2014/main" id="{9D6D35B9-4E7F-436B-B531-B8A060EF600F}"/>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125" name="Freeform 160">
              <a:extLst>
                <a:ext uri="{FF2B5EF4-FFF2-40B4-BE49-F238E27FC236}">
                  <a16:creationId xmlns:a16="http://schemas.microsoft.com/office/drawing/2014/main" id="{9B4AAEFE-2156-42D7-997A-5EB4B18868FB}"/>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126" name="Freeform 161">
              <a:extLst>
                <a:ext uri="{FF2B5EF4-FFF2-40B4-BE49-F238E27FC236}">
                  <a16:creationId xmlns:a16="http://schemas.microsoft.com/office/drawing/2014/main" id="{A4F2662E-414E-43F8-9E3A-3EE275D541CF}"/>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127" name="Freeform 162">
              <a:extLst>
                <a:ext uri="{FF2B5EF4-FFF2-40B4-BE49-F238E27FC236}">
                  <a16:creationId xmlns:a16="http://schemas.microsoft.com/office/drawing/2014/main" id="{0D00040C-863B-4B15-BF16-1A7B314C97A1}"/>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grpSp>
      <p:grpSp>
        <p:nvGrpSpPr>
          <p:cNvPr id="11" name="Graphic 397">
            <a:extLst>
              <a:ext uri="{FF2B5EF4-FFF2-40B4-BE49-F238E27FC236}">
                <a16:creationId xmlns:a16="http://schemas.microsoft.com/office/drawing/2014/main" id="{B58F9A98-485A-4B54-B4EC-FE596020588D}"/>
              </a:ext>
              <a:ext uri="{C183D7F6-B498-43B3-948B-1728B52AA6E4}">
                <adec:decorative xmlns:adec="http://schemas.microsoft.com/office/drawing/2017/decorative" val="1"/>
              </a:ext>
            </a:extLst>
          </p:cNvPr>
          <p:cNvGrpSpPr/>
          <p:nvPr/>
        </p:nvGrpSpPr>
        <p:grpSpPr>
          <a:xfrm>
            <a:off x="10602961" y="1585732"/>
            <a:ext cx="378911" cy="379172"/>
            <a:chOff x="1698211" y="3041569"/>
            <a:chExt cx="417847" cy="418136"/>
          </a:xfrm>
        </p:grpSpPr>
        <p:sp>
          <p:nvSpPr>
            <p:cNvPr id="129" name="Freeform: Shape 128">
              <a:extLst>
                <a:ext uri="{FF2B5EF4-FFF2-40B4-BE49-F238E27FC236}">
                  <a16:creationId xmlns:a16="http://schemas.microsoft.com/office/drawing/2014/main" id="{ACD3AB98-AFB9-4898-AF08-54FF5680A3E3}"/>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defTabSz="932418">
                <a:defRPr/>
              </a:pPr>
              <a:endParaRPr lang="en-US" sz="1632">
                <a:solidFill>
                  <a:srgbClr val="FFFFFF"/>
                </a:solidFill>
                <a:latin typeface="Segoe UI"/>
              </a:endParaRPr>
            </a:p>
          </p:txBody>
        </p:sp>
        <p:sp>
          <p:nvSpPr>
            <p:cNvPr id="131" name="Freeform: Shape 130">
              <a:extLst>
                <a:ext uri="{FF2B5EF4-FFF2-40B4-BE49-F238E27FC236}">
                  <a16:creationId xmlns:a16="http://schemas.microsoft.com/office/drawing/2014/main" id="{1C42F1AD-6074-43BD-B77E-8CFEB6AFDF1A}"/>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defTabSz="932418">
                <a:defRPr/>
              </a:pPr>
              <a:endParaRPr lang="en-US" sz="1632">
                <a:solidFill>
                  <a:srgbClr val="FFFFFF"/>
                </a:solidFill>
                <a:latin typeface="Segoe UI"/>
              </a:endParaRPr>
            </a:p>
          </p:txBody>
        </p:sp>
        <p:sp>
          <p:nvSpPr>
            <p:cNvPr id="136" name="Freeform: Shape 135">
              <a:extLst>
                <a:ext uri="{FF2B5EF4-FFF2-40B4-BE49-F238E27FC236}">
                  <a16:creationId xmlns:a16="http://schemas.microsoft.com/office/drawing/2014/main" id="{12F6133D-9207-4C6A-A621-890F61385299}"/>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defTabSz="932418">
                <a:defRPr/>
              </a:pPr>
              <a:endParaRPr lang="en-US" sz="1632">
                <a:solidFill>
                  <a:srgbClr val="FFFFFF"/>
                </a:solidFill>
                <a:latin typeface="Segoe UI"/>
              </a:endParaRPr>
            </a:p>
          </p:txBody>
        </p:sp>
      </p:grpSp>
      <p:grpSp>
        <p:nvGrpSpPr>
          <p:cNvPr id="13" name="Group 12">
            <a:extLst>
              <a:ext uri="{FF2B5EF4-FFF2-40B4-BE49-F238E27FC236}">
                <a16:creationId xmlns:a16="http://schemas.microsoft.com/office/drawing/2014/main" id="{A1E30532-8F6C-42DE-AA01-3A1A1F54648E}"/>
              </a:ext>
              <a:ext uri="{C183D7F6-B498-43B3-948B-1728B52AA6E4}">
                <adec:decorative xmlns:adec="http://schemas.microsoft.com/office/drawing/2017/decorative" val="1"/>
              </a:ext>
            </a:extLst>
          </p:cNvPr>
          <p:cNvGrpSpPr/>
          <p:nvPr/>
        </p:nvGrpSpPr>
        <p:grpSpPr>
          <a:xfrm>
            <a:off x="1984930" y="1670048"/>
            <a:ext cx="472940" cy="331690"/>
            <a:chOff x="14373741" y="5761210"/>
            <a:chExt cx="463775" cy="325266"/>
          </a:xfrm>
        </p:grpSpPr>
        <p:sp>
          <p:nvSpPr>
            <p:cNvPr id="140" name="Rectangle 932">
              <a:extLst>
                <a:ext uri="{FF2B5EF4-FFF2-40B4-BE49-F238E27FC236}">
                  <a16:creationId xmlns:a16="http://schemas.microsoft.com/office/drawing/2014/main" id="{CA8C808F-1F42-4C5C-B514-66DF6BBFCF63}"/>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41" name="Freeform 933">
              <a:extLst>
                <a:ext uri="{FF2B5EF4-FFF2-40B4-BE49-F238E27FC236}">
                  <a16:creationId xmlns:a16="http://schemas.microsoft.com/office/drawing/2014/main" id="{09EFFE28-B268-4BFF-BA18-6A3381F5600E}"/>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43" name="Freeform 934">
              <a:extLst>
                <a:ext uri="{FF2B5EF4-FFF2-40B4-BE49-F238E27FC236}">
                  <a16:creationId xmlns:a16="http://schemas.microsoft.com/office/drawing/2014/main" id="{20C1F981-DA20-4700-8D4D-ED74A2D617C1}"/>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45" name="Rectangle 935">
              <a:extLst>
                <a:ext uri="{FF2B5EF4-FFF2-40B4-BE49-F238E27FC236}">
                  <a16:creationId xmlns:a16="http://schemas.microsoft.com/office/drawing/2014/main" id="{0E8DAB58-7C2D-4206-BDE8-5CFCB7F62A0B}"/>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46" name="Rectangle 936">
              <a:extLst>
                <a:ext uri="{FF2B5EF4-FFF2-40B4-BE49-F238E27FC236}">
                  <a16:creationId xmlns:a16="http://schemas.microsoft.com/office/drawing/2014/main" id="{66C85028-F05D-4C38-A14D-FB0A20D4CC8C}"/>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48" name="Rectangle 937">
              <a:extLst>
                <a:ext uri="{FF2B5EF4-FFF2-40B4-BE49-F238E27FC236}">
                  <a16:creationId xmlns:a16="http://schemas.microsoft.com/office/drawing/2014/main" id="{D8A2F635-9501-4442-A649-87DD6002D15C}"/>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50" name="Oval 938">
              <a:extLst>
                <a:ext uri="{FF2B5EF4-FFF2-40B4-BE49-F238E27FC236}">
                  <a16:creationId xmlns:a16="http://schemas.microsoft.com/office/drawing/2014/main" id="{896F9999-5217-4627-8572-40DE326F4061}"/>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51" name="Rectangle 939">
              <a:extLst>
                <a:ext uri="{FF2B5EF4-FFF2-40B4-BE49-F238E27FC236}">
                  <a16:creationId xmlns:a16="http://schemas.microsoft.com/office/drawing/2014/main" id="{F15FCFB3-9365-4317-8D43-7854A0DAA74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52" name="Oval 940">
              <a:extLst>
                <a:ext uri="{FF2B5EF4-FFF2-40B4-BE49-F238E27FC236}">
                  <a16:creationId xmlns:a16="http://schemas.microsoft.com/office/drawing/2014/main" id="{020E87C9-1C83-4E25-8BD7-8E453D74E973}"/>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53" name="Oval 941">
              <a:extLst>
                <a:ext uri="{FF2B5EF4-FFF2-40B4-BE49-F238E27FC236}">
                  <a16:creationId xmlns:a16="http://schemas.microsoft.com/office/drawing/2014/main" id="{13CFD919-C6E2-4DB0-9677-FA9326FBC16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55" name="Oval 942">
              <a:extLst>
                <a:ext uri="{FF2B5EF4-FFF2-40B4-BE49-F238E27FC236}">
                  <a16:creationId xmlns:a16="http://schemas.microsoft.com/office/drawing/2014/main" id="{9A71FF84-3CF4-41B2-B9C9-F908B5BEEA04}"/>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56" name="Rectangle 943">
              <a:extLst>
                <a:ext uri="{FF2B5EF4-FFF2-40B4-BE49-F238E27FC236}">
                  <a16:creationId xmlns:a16="http://schemas.microsoft.com/office/drawing/2014/main" id="{5780B0F3-8DA6-4761-ADCE-78A3B63EA469}"/>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57" name="Rectangle 944" descr="component solutions">
              <a:extLst>
                <a:ext uri="{FF2B5EF4-FFF2-40B4-BE49-F238E27FC236}">
                  <a16:creationId xmlns:a16="http://schemas.microsoft.com/office/drawing/2014/main" id="{5E4F9690-C239-4DC7-AB69-2EA3A1BD10D1}"/>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58" name="Freeform 945">
              <a:extLst>
                <a:ext uri="{FF2B5EF4-FFF2-40B4-BE49-F238E27FC236}">
                  <a16:creationId xmlns:a16="http://schemas.microsoft.com/office/drawing/2014/main" id="{C81474F0-E989-40C2-B999-7B0C8A4A14AF}"/>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59" name="Freeform 946">
              <a:extLst>
                <a:ext uri="{FF2B5EF4-FFF2-40B4-BE49-F238E27FC236}">
                  <a16:creationId xmlns:a16="http://schemas.microsoft.com/office/drawing/2014/main" id="{7BFF749A-80C4-4803-85C8-F96C8ACDFD88}"/>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60" name="Freeform 947">
              <a:extLst>
                <a:ext uri="{FF2B5EF4-FFF2-40B4-BE49-F238E27FC236}">
                  <a16:creationId xmlns:a16="http://schemas.microsoft.com/office/drawing/2014/main" id="{3065F272-4643-410D-B24E-ADD97C68D3DC}"/>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grpSp>
      <p:grpSp>
        <p:nvGrpSpPr>
          <p:cNvPr id="14" name="Group 13">
            <a:extLst>
              <a:ext uri="{FF2B5EF4-FFF2-40B4-BE49-F238E27FC236}">
                <a16:creationId xmlns:a16="http://schemas.microsoft.com/office/drawing/2014/main" id="{A30E2574-D964-48B8-B88C-D8121468BCFD}"/>
              </a:ext>
              <a:ext uri="{C183D7F6-B498-43B3-948B-1728B52AA6E4}">
                <adec:decorative xmlns:adec="http://schemas.microsoft.com/office/drawing/2017/decorative" val="1"/>
              </a:ext>
            </a:extLst>
          </p:cNvPr>
          <p:cNvGrpSpPr/>
          <p:nvPr/>
        </p:nvGrpSpPr>
        <p:grpSpPr>
          <a:xfrm>
            <a:off x="4822192" y="4273833"/>
            <a:ext cx="351852" cy="358539"/>
            <a:chOff x="5845334" y="4295775"/>
            <a:chExt cx="584835" cy="595951"/>
          </a:xfrm>
        </p:grpSpPr>
        <p:sp>
          <p:nvSpPr>
            <p:cNvPr id="164" name="Freeform 5">
              <a:extLst>
                <a:ext uri="{FF2B5EF4-FFF2-40B4-BE49-F238E27FC236}">
                  <a16:creationId xmlns:a16="http://schemas.microsoft.com/office/drawing/2014/main" id="{60934DFA-FB4D-41C4-B448-6B2B46493D27}"/>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65" name="Rectangle 164">
              <a:extLst>
                <a:ext uri="{FF2B5EF4-FFF2-40B4-BE49-F238E27FC236}">
                  <a16:creationId xmlns:a16="http://schemas.microsoft.com/office/drawing/2014/main" id="{1F742AC9-3DCD-4C00-BF9B-6B110CD501C6}"/>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CAD31B70-CC5A-4E0F-A6CE-AA2F02892CC3}"/>
              </a:ext>
              <a:ext uri="{C183D7F6-B498-43B3-948B-1728B52AA6E4}">
                <adec:decorative xmlns:adec="http://schemas.microsoft.com/office/drawing/2017/decorative" val="1"/>
              </a:ext>
            </a:extLst>
          </p:cNvPr>
          <p:cNvGrpSpPr/>
          <p:nvPr/>
        </p:nvGrpSpPr>
        <p:grpSpPr>
          <a:xfrm>
            <a:off x="7624692" y="4282580"/>
            <a:ext cx="340276" cy="340264"/>
            <a:chOff x="4486289" y="2163470"/>
            <a:chExt cx="406192" cy="406193"/>
          </a:xfrm>
        </p:grpSpPr>
        <p:sp>
          <p:nvSpPr>
            <p:cNvPr id="167" name="Rectangle 251">
              <a:extLst>
                <a:ext uri="{FF2B5EF4-FFF2-40B4-BE49-F238E27FC236}">
                  <a16:creationId xmlns:a16="http://schemas.microsoft.com/office/drawing/2014/main" id="{CB55CDD1-94D8-4788-A36D-A9860D54C4E9}"/>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68" name="Rectangle 252">
              <a:extLst>
                <a:ext uri="{FF2B5EF4-FFF2-40B4-BE49-F238E27FC236}">
                  <a16:creationId xmlns:a16="http://schemas.microsoft.com/office/drawing/2014/main" id="{CE8DA947-E481-42CD-8E8C-774D5ED162A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69" name="Rectangle 253">
              <a:extLst>
                <a:ext uri="{FF2B5EF4-FFF2-40B4-BE49-F238E27FC236}">
                  <a16:creationId xmlns:a16="http://schemas.microsoft.com/office/drawing/2014/main" id="{628AE42E-0A39-4480-9326-02F7D0369044}"/>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70" name="Rectangle 254">
              <a:extLst>
                <a:ext uri="{FF2B5EF4-FFF2-40B4-BE49-F238E27FC236}">
                  <a16:creationId xmlns:a16="http://schemas.microsoft.com/office/drawing/2014/main" id="{CE2BDD86-5446-4BC5-A979-0DAA180052A4}"/>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71" name="Rectangle 255">
              <a:extLst>
                <a:ext uri="{FF2B5EF4-FFF2-40B4-BE49-F238E27FC236}">
                  <a16:creationId xmlns:a16="http://schemas.microsoft.com/office/drawing/2014/main" id="{4F341EAE-5947-489D-8D2F-1B2C1EB2ADDF}"/>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72" name="Rectangle 256">
              <a:extLst>
                <a:ext uri="{FF2B5EF4-FFF2-40B4-BE49-F238E27FC236}">
                  <a16:creationId xmlns:a16="http://schemas.microsoft.com/office/drawing/2014/main" id="{A8EB8728-AEB8-4BFA-854E-82E052BB8C6A}"/>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73" name="Rectangle 257">
              <a:extLst>
                <a:ext uri="{FF2B5EF4-FFF2-40B4-BE49-F238E27FC236}">
                  <a16:creationId xmlns:a16="http://schemas.microsoft.com/office/drawing/2014/main" id="{913208AF-9053-439D-BB89-54459DDB0991}"/>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74" name="Rectangle 258">
              <a:extLst>
                <a:ext uri="{FF2B5EF4-FFF2-40B4-BE49-F238E27FC236}">
                  <a16:creationId xmlns:a16="http://schemas.microsoft.com/office/drawing/2014/main" id="{174FD959-FA88-4A17-A220-5BDF7D4073A0}"/>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75" name="Rectangle 259">
              <a:extLst>
                <a:ext uri="{FF2B5EF4-FFF2-40B4-BE49-F238E27FC236}">
                  <a16:creationId xmlns:a16="http://schemas.microsoft.com/office/drawing/2014/main" id="{407DF877-013E-4DD4-A11D-BEB75CC8B9E6}"/>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76" name="Rectangle 260">
              <a:extLst>
                <a:ext uri="{FF2B5EF4-FFF2-40B4-BE49-F238E27FC236}">
                  <a16:creationId xmlns:a16="http://schemas.microsoft.com/office/drawing/2014/main" id="{0E812858-08DD-491E-AD4B-F4C96548AA26}"/>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77" name="Rectangle 261">
              <a:extLst>
                <a:ext uri="{FF2B5EF4-FFF2-40B4-BE49-F238E27FC236}">
                  <a16:creationId xmlns:a16="http://schemas.microsoft.com/office/drawing/2014/main" id="{3CF61CEA-8724-47D3-8BCB-5347BBE17AE4}"/>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78" name="Rectangle 262">
              <a:extLst>
                <a:ext uri="{FF2B5EF4-FFF2-40B4-BE49-F238E27FC236}">
                  <a16:creationId xmlns:a16="http://schemas.microsoft.com/office/drawing/2014/main" id="{894EBF4A-1E8A-440E-B1D1-7CAA1A8D0DD3}"/>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79" name="Rectangle 263">
              <a:extLst>
                <a:ext uri="{FF2B5EF4-FFF2-40B4-BE49-F238E27FC236}">
                  <a16:creationId xmlns:a16="http://schemas.microsoft.com/office/drawing/2014/main" id="{E421E9BC-7BC6-46B8-8059-0F336222CC8B}"/>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80" name="Rectangle 264">
              <a:extLst>
                <a:ext uri="{FF2B5EF4-FFF2-40B4-BE49-F238E27FC236}">
                  <a16:creationId xmlns:a16="http://schemas.microsoft.com/office/drawing/2014/main" id="{E95FBDD4-4346-4B45-B085-16074230C38F}"/>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81" name="Rectangle 265">
              <a:extLst>
                <a:ext uri="{FF2B5EF4-FFF2-40B4-BE49-F238E27FC236}">
                  <a16:creationId xmlns:a16="http://schemas.microsoft.com/office/drawing/2014/main" id="{62DCE609-AFA9-40AC-BEB3-9BBDBB4E1B3F}"/>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82" name="Rectangle 266">
              <a:extLst>
                <a:ext uri="{FF2B5EF4-FFF2-40B4-BE49-F238E27FC236}">
                  <a16:creationId xmlns:a16="http://schemas.microsoft.com/office/drawing/2014/main" id="{431C7C94-9496-49E9-86AF-39A7D9A85FC6}"/>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83" name="Rectangle 267">
              <a:extLst>
                <a:ext uri="{FF2B5EF4-FFF2-40B4-BE49-F238E27FC236}">
                  <a16:creationId xmlns:a16="http://schemas.microsoft.com/office/drawing/2014/main" id="{5D01F029-78AA-442B-945A-5BE9493B9DFC}"/>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84" name="Rectangle 268">
              <a:extLst>
                <a:ext uri="{FF2B5EF4-FFF2-40B4-BE49-F238E27FC236}">
                  <a16:creationId xmlns:a16="http://schemas.microsoft.com/office/drawing/2014/main" id="{8AB27D35-A14C-433B-B863-971CFC1E7C9C}"/>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85" name="Rectangle 269">
              <a:extLst>
                <a:ext uri="{FF2B5EF4-FFF2-40B4-BE49-F238E27FC236}">
                  <a16:creationId xmlns:a16="http://schemas.microsoft.com/office/drawing/2014/main" id="{122D6E8C-7F74-4249-BA39-48DDCAA13B9F}"/>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86" name="Rectangle 270">
              <a:extLst>
                <a:ext uri="{FF2B5EF4-FFF2-40B4-BE49-F238E27FC236}">
                  <a16:creationId xmlns:a16="http://schemas.microsoft.com/office/drawing/2014/main" id="{F0D610B7-BC63-401C-B3FC-7F6D75DE5485}"/>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87" name="Rectangle 271">
              <a:extLst>
                <a:ext uri="{FF2B5EF4-FFF2-40B4-BE49-F238E27FC236}">
                  <a16:creationId xmlns:a16="http://schemas.microsoft.com/office/drawing/2014/main" id="{26634276-074F-47F7-B305-4792ECB8256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88" name="Rectangle 272">
              <a:extLst>
                <a:ext uri="{FF2B5EF4-FFF2-40B4-BE49-F238E27FC236}">
                  <a16:creationId xmlns:a16="http://schemas.microsoft.com/office/drawing/2014/main" id="{744B69B8-5EB8-4852-B5D3-5B0DB10D5CDD}"/>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89" name="Rectangle 273">
              <a:extLst>
                <a:ext uri="{FF2B5EF4-FFF2-40B4-BE49-F238E27FC236}">
                  <a16:creationId xmlns:a16="http://schemas.microsoft.com/office/drawing/2014/main" id="{C311E3C6-A2A4-4CBA-8F77-E858F6D68D4F}"/>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90" name="Rectangle 274">
              <a:extLst>
                <a:ext uri="{FF2B5EF4-FFF2-40B4-BE49-F238E27FC236}">
                  <a16:creationId xmlns:a16="http://schemas.microsoft.com/office/drawing/2014/main" id="{F8AFA3E9-FF2F-4815-A52B-25482C8D29E2}"/>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91" name="Rectangle 275">
              <a:extLst>
                <a:ext uri="{FF2B5EF4-FFF2-40B4-BE49-F238E27FC236}">
                  <a16:creationId xmlns:a16="http://schemas.microsoft.com/office/drawing/2014/main" id="{59D8BB54-0AB6-4F8C-A640-A8701D7EA012}"/>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92" name="Rectangle 276">
              <a:extLst>
                <a:ext uri="{FF2B5EF4-FFF2-40B4-BE49-F238E27FC236}">
                  <a16:creationId xmlns:a16="http://schemas.microsoft.com/office/drawing/2014/main" id="{8B9F2DED-638D-4E09-8B31-8107DFAB96D0}"/>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93" name="Rectangle 277">
              <a:extLst>
                <a:ext uri="{FF2B5EF4-FFF2-40B4-BE49-F238E27FC236}">
                  <a16:creationId xmlns:a16="http://schemas.microsoft.com/office/drawing/2014/main" id="{4F311DA0-FD9E-4B87-8587-7B333BA09FDB}"/>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94" name="Rectangle 278">
              <a:extLst>
                <a:ext uri="{FF2B5EF4-FFF2-40B4-BE49-F238E27FC236}">
                  <a16:creationId xmlns:a16="http://schemas.microsoft.com/office/drawing/2014/main" id="{F7AAA189-E05D-4E93-AE9A-BAAE2478AAFE}"/>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95" name="Rectangle 279">
              <a:extLst>
                <a:ext uri="{FF2B5EF4-FFF2-40B4-BE49-F238E27FC236}">
                  <a16:creationId xmlns:a16="http://schemas.microsoft.com/office/drawing/2014/main" id="{9C72C41F-767C-4009-B00B-12855FF75A6D}"/>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96" name="Rectangle 280">
              <a:extLst>
                <a:ext uri="{FF2B5EF4-FFF2-40B4-BE49-F238E27FC236}">
                  <a16:creationId xmlns:a16="http://schemas.microsoft.com/office/drawing/2014/main" id="{4D433ACC-7BB4-4B8F-800C-D91DD65EEC5B}"/>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97" name="Rectangle 281">
              <a:extLst>
                <a:ext uri="{FF2B5EF4-FFF2-40B4-BE49-F238E27FC236}">
                  <a16:creationId xmlns:a16="http://schemas.microsoft.com/office/drawing/2014/main" id="{BA621D50-4F01-4A71-A651-555241B12549}"/>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grpSp>
      <p:cxnSp>
        <p:nvCxnSpPr>
          <p:cNvPr id="12" name="Straight Arrow Connector 11">
            <a:extLst>
              <a:ext uri="{FF2B5EF4-FFF2-40B4-BE49-F238E27FC236}">
                <a16:creationId xmlns:a16="http://schemas.microsoft.com/office/drawing/2014/main" id="{E6A328BF-1DCE-4D01-AEA3-52A591F94EC4}"/>
              </a:ext>
              <a:ext uri="{C183D7F6-B498-43B3-948B-1728B52AA6E4}">
                <adec:decorative xmlns:adec="http://schemas.microsoft.com/office/drawing/2017/decorative" val="1"/>
              </a:ext>
            </a:extLst>
          </p:cNvPr>
          <p:cNvCxnSpPr>
            <a:cxnSpLocks/>
          </p:cNvCxnSpPr>
          <p:nvPr/>
        </p:nvCxnSpPr>
        <p:spPr>
          <a:xfrm>
            <a:off x="6486830" y="5269154"/>
            <a:ext cx="351094"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024819AA-1F80-4418-B050-B8DB0EDFD825}"/>
              </a:ext>
              <a:ext uri="{C183D7F6-B498-43B3-948B-1728B52AA6E4}">
                <adec:decorative xmlns:adec="http://schemas.microsoft.com/office/drawing/2017/decorative" val="1"/>
              </a:ext>
            </a:extLst>
          </p:cNvPr>
          <p:cNvCxnSpPr>
            <a:cxnSpLocks/>
            <a:stCxn id="105" idx="4"/>
            <a:endCxn id="61" idx="1"/>
          </p:cNvCxnSpPr>
          <p:nvPr/>
        </p:nvCxnSpPr>
        <p:spPr>
          <a:xfrm>
            <a:off x="3894914" y="3501164"/>
            <a:ext cx="1355" cy="1422309"/>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23AFA63E-34B3-4783-B68A-E53E522A7140}"/>
              </a:ext>
              <a:ext uri="{C183D7F6-B498-43B3-948B-1728B52AA6E4}">
                <adec:decorative xmlns:adec="http://schemas.microsoft.com/office/drawing/2017/decorative" val="1"/>
              </a:ext>
            </a:extLst>
          </p:cNvPr>
          <p:cNvCxnSpPr>
            <a:cxnSpLocks/>
          </p:cNvCxnSpPr>
          <p:nvPr/>
        </p:nvCxnSpPr>
        <p:spPr>
          <a:xfrm flipV="1">
            <a:off x="7082365" y="2939196"/>
            <a:ext cx="0" cy="2057849"/>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71BF27D6-391F-4AE3-B88B-52AAF4EC4B6D}"/>
              </a:ext>
              <a:ext uri="{C183D7F6-B498-43B3-948B-1728B52AA6E4}">
                <adec:decorative xmlns:adec="http://schemas.microsoft.com/office/drawing/2017/decorative" val="1"/>
              </a:ext>
            </a:extLst>
          </p:cNvPr>
          <p:cNvCxnSpPr>
            <a:cxnSpLocks/>
          </p:cNvCxnSpPr>
          <p:nvPr/>
        </p:nvCxnSpPr>
        <p:spPr>
          <a:xfrm>
            <a:off x="3365492" y="2802327"/>
            <a:ext cx="351094"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FC9BEE8-30A9-47F7-899C-8CC64B5E7735}"/>
              </a:ext>
              <a:ext uri="{C183D7F6-B498-43B3-948B-1728B52AA6E4}">
                <adec:decorative xmlns:adec="http://schemas.microsoft.com/office/drawing/2017/decorative" val="1"/>
              </a:ext>
            </a:extLst>
          </p:cNvPr>
          <p:cNvCxnSpPr>
            <a:cxnSpLocks/>
          </p:cNvCxnSpPr>
          <p:nvPr/>
        </p:nvCxnSpPr>
        <p:spPr>
          <a:xfrm>
            <a:off x="9380613" y="2569661"/>
            <a:ext cx="211110" cy="1584"/>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F70C2579-685F-49B0-B5C2-CFAB4C9E2B51}"/>
              </a:ext>
              <a:ext uri="{C183D7F6-B498-43B3-948B-1728B52AA6E4}">
                <adec:decorative xmlns:adec="http://schemas.microsoft.com/office/drawing/2017/decorative" val="1"/>
              </a:ext>
            </a:extLst>
          </p:cNvPr>
          <p:cNvSpPr/>
          <p:nvPr/>
        </p:nvSpPr>
        <p:spPr bwMode="auto">
          <a:xfrm>
            <a:off x="3549955" y="2253791"/>
            <a:ext cx="2757312" cy="892286"/>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GB"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177119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65138" y="441332"/>
            <a:ext cx="11530584" cy="830020"/>
          </a:xfrm>
        </p:spPr>
        <p:txBody>
          <a:bodyPr/>
          <a:lstStyle/>
          <a:p>
            <a:r>
              <a:rPr lang="en-US"/>
              <a:t>Assessment: Capabilities</a:t>
            </a:r>
          </a:p>
        </p:txBody>
      </p:sp>
      <p:sp>
        <p:nvSpPr>
          <p:cNvPr id="55" name="Rectangle 54">
            <a:extLst>
              <a:ext uri="{FF2B5EF4-FFF2-40B4-BE49-F238E27FC236}">
                <a16:creationId xmlns:a16="http://schemas.microsoft.com/office/drawing/2014/main" id="{F8FF8149-13BF-4ED2-84BD-E4FA985AC655}"/>
              </a:ext>
            </a:extLst>
          </p:cNvPr>
          <p:cNvSpPr/>
          <p:nvPr/>
        </p:nvSpPr>
        <p:spPr bwMode="auto">
          <a:xfrm>
            <a:off x="2033911" y="2025519"/>
            <a:ext cx="3233409"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a:ln w="3175">
                  <a:noFill/>
                </a:ln>
                <a:solidFill>
                  <a:srgbClr val="0078D4"/>
                </a:solidFill>
                <a:latin typeface="Segoe UI Semibold"/>
                <a:cs typeface="Segoe UI" pitchFamily="34" charset="0"/>
              </a:rPr>
              <a:t>Any platform</a:t>
            </a:r>
            <a:endParaRPr lang="en-US" sz="1600">
              <a:gradFill>
                <a:gsLst>
                  <a:gs pos="2917">
                    <a:srgbClr val="1A1A1A"/>
                  </a:gs>
                  <a:gs pos="30000">
                    <a:srgbClr val="1A1A1A"/>
                  </a:gs>
                </a:gsLst>
                <a:lin ang="5400000" scaled="0"/>
              </a:gradFill>
              <a:cs typeface="Segoe UI Semilight" panose="020B0402040204020203" pitchFamily="34" charset="0"/>
            </a:endParaRPr>
          </a:p>
          <a:p>
            <a:pPr defTabSz="932597">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VMware, Hyper-V, physical servers, AWS, GCP, and other clouds</a:t>
            </a:r>
          </a:p>
          <a:p>
            <a:pPr defTabSz="932597">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CMDB, CSV imports</a:t>
            </a:r>
          </a:p>
        </p:txBody>
      </p:sp>
      <p:sp>
        <p:nvSpPr>
          <p:cNvPr id="64" name="Rectangle 63">
            <a:extLst>
              <a:ext uri="{FF2B5EF4-FFF2-40B4-BE49-F238E27FC236}">
                <a16:creationId xmlns:a16="http://schemas.microsoft.com/office/drawing/2014/main" id="{9EF76B76-48E9-914F-9F0F-8D76FF60954D}"/>
              </a:ext>
            </a:extLst>
          </p:cNvPr>
          <p:cNvSpPr/>
          <p:nvPr/>
        </p:nvSpPr>
        <p:spPr bwMode="auto">
          <a:xfrm>
            <a:off x="7448830" y="2039480"/>
            <a:ext cx="3604989"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a:ln w="3175">
                  <a:noFill/>
                </a:ln>
                <a:solidFill>
                  <a:srgbClr val="0078D4"/>
                </a:solidFill>
                <a:latin typeface="Segoe UI Semibold"/>
                <a:cs typeface="Segoe UI" pitchFamily="34" charset="0"/>
              </a:rPr>
              <a:t>Multiple types</a:t>
            </a:r>
          </a:p>
          <a:p>
            <a:pPr defTabSz="932597">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Performance based (resource utilization- based right sizing) and configuration match-based sizing options</a:t>
            </a:r>
          </a:p>
        </p:txBody>
      </p:sp>
      <p:sp>
        <p:nvSpPr>
          <p:cNvPr id="65" name="Rectangle 64">
            <a:extLst>
              <a:ext uri="{FF2B5EF4-FFF2-40B4-BE49-F238E27FC236}">
                <a16:creationId xmlns:a16="http://schemas.microsoft.com/office/drawing/2014/main" id="{663273C7-603E-FF44-BB8E-02DD7EBA60AA}"/>
              </a:ext>
            </a:extLst>
          </p:cNvPr>
          <p:cNvSpPr/>
          <p:nvPr/>
        </p:nvSpPr>
        <p:spPr bwMode="auto">
          <a:xfrm>
            <a:off x="2033912" y="4403356"/>
            <a:ext cx="3400000"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a:ln w="3175">
                  <a:noFill/>
                </a:ln>
                <a:solidFill>
                  <a:srgbClr val="0078D4"/>
                </a:solidFill>
                <a:latin typeface="Segoe UI Semibold"/>
                <a:cs typeface="Segoe UI" pitchFamily="34" charset="0"/>
              </a:rPr>
              <a:t>Analyze &amp; optimize</a:t>
            </a:r>
          </a:p>
          <a:p>
            <a:pPr defTabSz="932597">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Identify readiness and right size infrastructure through recommendations</a:t>
            </a:r>
          </a:p>
        </p:txBody>
      </p:sp>
      <p:sp>
        <p:nvSpPr>
          <p:cNvPr id="66" name="Rectangle 65">
            <a:extLst>
              <a:ext uri="{FF2B5EF4-FFF2-40B4-BE49-F238E27FC236}">
                <a16:creationId xmlns:a16="http://schemas.microsoft.com/office/drawing/2014/main" id="{9BB2480B-9F64-E848-A9D5-F2D9F8D096E5}"/>
              </a:ext>
            </a:extLst>
          </p:cNvPr>
          <p:cNvSpPr/>
          <p:nvPr/>
        </p:nvSpPr>
        <p:spPr bwMode="auto">
          <a:xfrm>
            <a:off x="7448830" y="4403356"/>
            <a:ext cx="3432367"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a:ln w="3175">
                  <a:noFill/>
                </a:ln>
                <a:solidFill>
                  <a:srgbClr val="0078D4"/>
                </a:solidFill>
                <a:latin typeface="Segoe UI Semibold"/>
                <a:cs typeface="Segoe UI" pitchFamily="34" charset="0"/>
              </a:rPr>
              <a:t>Instant &amp; customized</a:t>
            </a:r>
          </a:p>
          <a:p>
            <a:pPr defTabSz="932597">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Computed real time on parameters (platform, compute and storage type, region, duration, offers etc.) </a:t>
            </a:r>
          </a:p>
        </p:txBody>
      </p:sp>
      <p:cxnSp>
        <p:nvCxnSpPr>
          <p:cNvPr id="68" name="Straight Connector 67">
            <a:extLst>
              <a:ext uri="{FF2B5EF4-FFF2-40B4-BE49-F238E27FC236}">
                <a16:creationId xmlns:a16="http://schemas.microsoft.com/office/drawing/2014/main" id="{167523AC-446B-534E-90C1-470A912028EB}"/>
              </a:ext>
            </a:extLst>
          </p:cNvPr>
          <p:cNvCxnSpPr>
            <a:cxnSpLocks/>
          </p:cNvCxnSpPr>
          <p:nvPr/>
        </p:nvCxnSpPr>
        <p:spPr>
          <a:xfrm>
            <a:off x="1737394" y="2025519"/>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2337B59-13F4-E449-B0D4-EFB3F629EB3D}"/>
              </a:ext>
            </a:extLst>
          </p:cNvPr>
          <p:cNvCxnSpPr>
            <a:cxnSpLocks/>
          </p:cNvCxnSpPr>
          <p:nvPr/>
        </p:nvCxnSpPr>
        <p:spPr>
          <a:xfrm>
            <a:off x="1737394" y="4294157"/>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C356368-56CE-4046-A0D4-ECFA86F70BCE}"/>
              </a:ext>
            </a:extLst>
          </p:cNvPr>
          <p:cNvCxnSpPr>
            <a:cxnSpLocks/>
          </p:cNvCxnSpPr>
          <p:nvPr/>
        </p:nvCxnSpPr>
        <p:spPr>
          <a:xfrm>
            <a:off x="7105365" y="2025519"/>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08208BA-CD78-1145-AA95-CAAAAF367D84}"/>
              </a:ext>
            </a:extLst>
          </p:cNvPr>
          <p:cNvCxnSpPr>
            <a:cxnSpLocks/>
          </p:cNvCxnSpPr>
          <p:nvPr/>
        </p:nvCxnSpPr>
        <p:spPr>
          <a:xfrm>
            <a:off x="7105365" y="4294157"/>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3" name="Picture 72">
            <a:extLst>
              <a:ext uri="{FF2B5EF4-FFF2-40B4-BE49-F238E27FC236}">
                <a16:creationId xmlns:a16="http://schemas.microsoft.com/office/drawing/2014/main" id="{C557F463-0C32-6F49-A3F0-B72F834B05F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46850" y="2062559"/>
            <a:ext cx="594360" cy="446015"/>
          </a:xfrm>
          <a:prstGeom prst="rect">
            <a:avLst/>
          </a:prstGeom>
        </p:spPr>
      </p:pic>
      <p:pic>
        <p:nvPicPr>
          <p:cNvPr id="19" name="Picture 18">
            <a:extLst>
              <a:ext uri="{FF2B5EF4-FFF2-40B4-BE49-F238E27FC236}">
                <a16:creationId xmlns:a16="http://schemas.microsoft.com/office/drawing/2014/main" id="{32CFD307-3C73-4249-A51F-6FAC462D9A1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46850" y="4403356"/>
            <a:ext cx="594360" cy="494153"/>
          </a:xfrm>
          <a:prstGeom prst="rect">
            <a:avLst/>
          </a:prstGeom>
        </p:spPr>
      </p:pic>
      <p:pic>
        <p:nvPicPr>
          <p:cNvPr id="20" name="Picture 19">
            <a:extLst>
              <a:ext uri="{FF2B5EF4-FFF2-40B4-BE49-F238E27FC236}">
                <a16:creationId xmlns:a16="http://schemas.microsoft.com/office/drawing/2014/main" id="{151898DC-118C-A846-B64B-624AA3B51A2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70818" y="4403356"/>
            <a:ext cx="538362" cy="594360"/>
          </a:xfrm>
          <a:prstGeom prst="rect">
            <a:avLst/>
          </a:prstGeom>
        </p:spPr>
      </p:pic>
      <p:pic>
        <p:nvPicPr>
          <p:cNvPr id="21" name="Picture 20">
            <a:extLst>
              <a:ext uri="{FF2B5EF4-FFF2-40B4-BE49-F238E27FC236}">
                <a16:creationId xmlns:a16="http://schemas.microsoft.com/office/drawing/2014/main" id="{E2CD612D-5583-2441-ADE9-FB1F551AC4D6}"/>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6242842" y="2075006"/>
            <a:ext cx="594360" cy="594360"/>
          </a:xfrm>
          <a:prstGeom prst="rect">
            <a:avLst/>
          </a:prstGeom>
        </p:spPr>
      </p:pic>
    </p:spTree>
    <p:extLst>
      <p:ext uri="{BB962C8B-B14F-4D97-AF65-F5344CB8AC3E}">
        <p14:creationId xmlns:p14="http://schemas.microsoft.com/office/powerpoint/2010/main" val="2156816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anim calcmode="lin" valueType="num">
                                      <p:cBhvr>
                                        <p:cTn id="8" dur="500" fill="hold"/>
                                        <p:tgtEl>
                                          <p:spTgt spid="73"/>
                                        </p:tgtEl>
                                        <p:attrNameLst>
                                          <p:attrName>ppt_x</p:attrName>
                                        </p:attrNameLst>
                                      </p:cBhvr>
                                      <p:tavLst>
                                        <p:tav tm="0">
                                          <p:val>
                                            <p:strVal val="#ppt_x"/>
                                          </p:val>
                                        </p:tav>
                                        <p:tav tm="100000">
                                          <p:val>
                                            <p:strVal val="#ppt_x"/>
                                          </p:val>
                                        </p:tav>
                                      </p:tavLst>
                                    </p:anim>
                                    <p:anim calcmode="lin" valueType="num">
                                      <p:cBhvr>
                                        <p:cTn id="9" dur="500" fill="hold"/>
                                        <p:tgtEl>
                                          <p:spTgt spid="7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5">
                                            <p:txEl>
                                              <p:pRg st="0" end="0"/>
                                            </p:txEl>
                                          </p:spTgt>
                                        </p:tgtEl>
                                        <p:attrNameLst>
                                          <p:attrName>style.visibility</p:attrName>
                                        </p:attrNameLst>
                                      </p:cBhvr>
                                      <p:to>
                                        <p:strVal val="visible"/>
                                      </p:to>
                                    </p:set>
                                    <p:animEffect transition="in" filter="fade">
                                      <p:cBhvr>
                                        <p:cTn id="12" dur="500"/>
                                        <p:tgtEl>
                                          <p:spTgt spid="55">
                                            <p:txEl>
                                              <p:pRg st="0" end="0"/>
                                            </p:txEl>
                                          </p:spTgt>
                                        </p:tgtEl>
                                      </p:cBhvr>
                                    </p:animEffect>
                                    <p:anim calcmode="lin" valueType="num">
                                      <p:cBhvr>
                                        <p:cTn id="13" dur="500" fill="hold"/>
                                        <p:tgtEl>
                                          <p:spTgt spid="55">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55">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5">
                                            <p:txEl>
                                              <p:pRg st="1" end="1"/>
                                            </p:txEl>
                                          </p:spTgt>
                                        </p:tgtEl>
                                        <p:attrNameLst>
                                          <p:attrName>style.visibility</p:attrName>
                                        </p:attrNameLst>
                                      </p:cBhvr>
                                      <p:to>
                                        <p:strVal val="visible"/>
                                      </p:to>
                                    </p:set>
                                    <p:animEffect transition="in" filter="fade">
                                      <p:cBhvr>
                                        <p:cTn id="17" dur="500"/>
                                        <p:tgtEl>
                                          <p:spTgt spid="55">
                                            <p:txEl>
                                              <p:pRg st="1" end="1"/>
                                            </p:txEl>
                                          </p:spTgt>
                                        </p:tgtEl>
                                      </p:cBhvr>
                                    </p:animEffect>
                                    <p:anim calcmode="lin" valueType="num">
                                      <p:cBhvr>
                                        <p:cTn id="18" dur="500" fill="hold"/>
                                        <p:tgtEl>
                                          <p:spTgt spid="55">
                                            <p:txEl>
                                              <p:pRg st="1" end="1"/>
                                            </p:txEl>
                                          </p:spTgt>
                                        </p:tgtEl>
                                        <p:attrNameLst>
                                          <p:attrName>ppt_x</p:attrName>
                                        </p:attrNameLst>
                                      </p:cBhvr>
                                      <p:tavLst>
                                        <p:tav tm="0">
                                          <p:val>
                                            <p:strVal val="#ppt_x"/>
                                          </p:val>
                                        </p:tav>
                                        <p:tav tm="100000">
                                          <p:val>
                                            <p:strVal val="#ppt_x"/>
                                          </p:val>
                                        </p:tav>
                                      </p:tavLst>
                                    </p:anim>
                                    <p:anim calcmode="lin" valueType="num">
                                      <p:cBhvr>
                                        <p:cTn id="19" dur="500" fill="hold"/>
                                        <p:tgtEl>
                                          <p:spTgt spid="55">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5">
                                            <p:txEl>
                                              <p:pRg st="2" end="2"/>
                                            </p:txEl>
                                          </p:spTgt>
                                        </p:tgtEl>
                                        <p:attrNameLst>
                                          <p:attrName>style.visibility</p:attrName>
                                        </p:attrNameLst>
                                      </p:cBhvr>
                                      <p:to>
                                        <p:strVal val="visible"/>
                                      </p:to>
                                    </p:set>
                                    <p:animEffect transition="in" filter="fade">
                                      <p:cBhvr>
                                        <p:cTn id="22" dur="500"/>
                                        <p:tgtEl>
                                          <p:spTgt spid="55">
                                            <p:txEl>
                                              <p:pRg st="2" end="2"/>
                                            </p:txEl>
                                          </p:spTgt>
                                        </p:tgtEl>
                                      </p:cBhvr>
                                    </p:animEffect>
                                    <p:anim calcmode="lin" valueType="num">
                                      <p:cBhvr>
                                        <p:cTn id="23" dur="500" fill="hold"/>
                                        <p:tgtEl>
                                          <p:spTgt spid="55">
                                            <p:txEl>
                                              <p:pRg st="2" end="2"/>
                                            </p:txEl>
                                          </p:spTgt>
                                        </p:tgtEl>
                                        <p:attrNameLst>
                                          <p:attrName>ppt_x</p:attrName>
                                        </p:attrNameLst>
                                      </p:cBhvr>
                                      <p:tavLst>
                                        <p:tav tm="0">
                                          <p:val>
                                            <p:strVal val="#ppt_x"/>
                                          </p:val>
                                        </p:tav>
                                        <p:tav tm="100000">
                                          <p:val>
                                            <p:strVal val="#ppt_x"/>
                                          </p:val>
                                        </p:tav>
                                      </p:tavLst>
                                    </p:anim>
                                    <p:anim calcmode="lin" valueType="num">
                                      <p:cBhvr>
                                        <p:cTn id="24" dur="500" fill="hold"/>
                                        <p:tgtEl>
                                          <p:spTgt spid="5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anim calcmode="lin" valueType="num">
                                      <p:cBhvr>
                                        <p:cTn id="30" dur="500" fill="hold"/>
                                        <p:tgtEl>
                                          <p:spTgt spid="21"/>
                                        </p:tgtEl>
                                        <p:attrNameLst>
                                          <p:attrName>ppt_x</p:attrName>
                                        </p:attrNameLst>
                                      </p:cBhvr>
                                      <p:tavLst>
                                        <p:tav tm="0">
                                          <p:val>
                                            <p:strVal val="#ppt_x"/>
                                          </p:val>
                                        </p:tav>
                                        <p:tav tm="100000">
                                          <p:val>
                                            <p:strVal val="#ppt_x"/>
                                          </p:val>
                                        </p:tav>
                                      </p:tavLst>
                                    </p:anim>
                                    <p:anim calcmode="lin" valueType="num">
                                      <p:cBhvr>
                                        <p:cTn id="31" dur="500" fill="hold"/>
                                        <p:tgtEl>
                                          <p:spTgt spid="21"/>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64">
                                            <p:txEl>
                                              <p:pRg st="0" end="0"/>
                                            </p:txEl>
                                          </p:spTgt>
                                        </p:tgtEl>
                                        <p:attrNameLst>
                                          <p:attrName>style.visibility</p:attrName>
                                        </p:attrNameLst>
                                      </p:cBhvr>
                                      <p:to>
                                        <p:strVal val="visible"/>
                                      </p:to>
                                    </p:set>
                                    <p:animEffect transition="in" filter="fade">
                                      <p:cBhvr>
                                        <p:cTn id="34" dur="500"/>
                                        <p:tgtEl>
                                          <p:spTgt spid="64">
                                            <p:txEl>
                                              <p:pRg st="0" end="0"/>
                                            </p:txEl>
                                          </p:spTgt>
                                        </p:tgtEl>
                                      </p:cBhvr>
                                    </p:animEffect>
                                    <p:anim calcmode="lin" valueType="num">
                                      <p:cBhvr>
                                        <p:cTn id="35"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p:cTn id="36" dur="500" fill="hold"/>
                                        <p:tgtEl>
                                          <p:spTgt spid="64">
                                            <p:txEl>
                                              <p:pRg st="0" end="0"/>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64">
                                            <p:txEl>
                                              <p:pRg st="1" end="1"/>
                                            </p:txEl>
                                          </p:spTgt>
                                        </p:tgtEl>
                                        <p:attrNameLst>
                                          <p:attrName>style.visibility</p:attrName>
                                        </p:attrNameLst>
                                      </p:cBhvr>
                                      <p:to>
                                        <p:strVal val="visible"/>
                                      </p:to>
                                    </p:set>
                                    <p:animEffect transition="in" filter="fade">
                                      <p:cBhvr>
                                        <p:cTn id="39" dur="500"/>
                                        <p:tgtEl>
                                          <p:spTgt spid="64">
                                            <p:txEl>
                                              <p:pRg st="1" end="1"/>
                                            </p:txEl>
                                          </p:spTgt>
                                        </p:tgtEl>
                                      </p:cBhvr>
                                    </p:animEffect>
                                    <p:anim calcmode="lin" valueType="num">
                                      <p:cBhvr>
                                        <p:cTn id="40" dur="500" fill="hold"/>
                                        <p:tgtEl>
                                          <p:spTgt spid="64">
                                            <p:txEl>
                                              <p:pRg st="1" end="1"/>
                                            </p:txEl>
                                          </p:spTgt>
                                        </p:tgtEl>
                                        <p:attrNameLst>
                                          <p:attrName>ppt_x</p:attrName>
                                        </p:attrNameLst>
                                      </p:cBhvr>
                                      <p:tavLst>
                                        <p:tav tm="0">
                                          <p:val>
                                            <p:strVal val="#ppt_x"/>
                                          </p:val>
                                        </p:tav>
                                        <p:tav tm="100000">
                                          <p:val>
                                            <p:strVal val="#ppt_x"/>
                                          </p:val>
                                        </p:tav>
                                      </p:tavLst>
                                    </p:anim>
                                    <p:anim calcmode="lin" valueType="num">
                                      <p:cBhvr>
                                        <p:cTn id="41" dur="500" fill="hold"/>
                                        <p:tgtEl>
                                          <p:spTgt spid="6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anim calcmode="lin" valueType="num">
                                      <p:cBhvr>
                                        <p:cTn id="47" dur="500" fill="hold"/>
                                        <p:tgtEl>
                                          <p:spTgt spid="19"/>
                                        </p:tgtEl>
                                        <p:attrNameLst>
                                          <p:attrName>ppt_x</p:attrName>
                                        </p:attrNameLst>
                                      </p:cBhvr>
                                      <p:tavLst>
                                        <p:tav tm="0">
                                          <p:val>
                                            <p:strVal val="#ppt_x"/>
                                          </p:val>
                                        </p:tav>
                                        <p:tav tm="100000">
                                          <p:val>
                                            <p:strVal val="#ppt_x"/>
                                          </p:val>
                                        </p:tav>
                                      </p:tavLst>
                                    </p:anim>
                                    <p:anim calcmode="lin" valueType="num">
                                      <p:cBhvr>
                                        <p:cTn id="48" dur="500" fill="hold"/>
                                        <p:tgtEl>
                                          <p:spTgt spid="19"/>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65">
                                            <p:txEl>
                                              <p:pRg st="0" end="0"/>
                                            </p:txEl>
                                          </p:spTgt>
                                        </p:tgtEl>
                                        <p:attrNameLst>
                                          <p:attrName>style.visibility</p:attrName>
                                        </p:attrNameLst>
                                      </p:cBhvr>
                                      <p:to>
                                        <p:strVal val="visible"/>
                                      </p:to>
                                    </p:set>
                                    <p:animEffect transition="in" filter="fade">
                                      <p:cBhvr>
                                        <p:cTn id="51" dur="500"/>
                                        <p:tgtEl>
                                          <p:spTgt spid="65">
                                            <p:txEl>
                                              <p:pRg st="0" end="0"/>
                                            </p:txEl>
                                          </p:spTgt>
                                        </p:tgtEl>
                                      </p:cBhvr>
                                    </p:animEffect>
                                    <p:anim calcmode="lin" valueType="num">
                                      <p:cBhvr>
                                        <p:cTn id="52" dur="500" fill="hold"/>
                                        <p:tgtEl>
                                          <p:spTgt spid="65">
                                            <p:txEl>
                                              <p:pRg st="0" end="0"/>
                                            </p:txEl>
                                          </p:spTgt>
                                        </p:tgtEl>
                                        <p:attrNameLst>
                                          <p:attrName>ppt_x</p:attrName>
                                        </p:attrNameLst>
                                      </p:cBhvr>
                                      <p:tavLst>
                                        <p:tav tm="0">
                                          <p:val>
                                            <p:strVal val="#ppt_x"/>
                                          </p:val>
                                        </p:tav>
                                        <p:tav tm="100000">
                                          <p:val>
                                            <p:strVal val="#ppt_x"/>
                                          </p:val>
                                        </p:tav>
                                      </p:tavLst>
                                    </p:anim>
                                    <p:anim calcmode="lin" valueType="num">
                                      <p:cBhvr>
                                        <p:cTn id="53" dur="500" fill="hold"/>
                                        <p:tgtEl>
                                          <p:spTgt spid="65">
                                            <p:txEl>
                                              <p:pRg st="0" end="0"/>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65">
                                            <p:txEl>
                                              <p:pRg st="1" end="1"/>
                                            </p:txEl>
                                          </p:spTgt>
                                        </p:tgtEl>
                                        <p:attrNameLst>
                                          <p:attrName>style.visibility</p:attrName>
                                        </p:attrNameLst>
                                      </p:cBhvr>
                                      <p:to>
                                        <p:strVal val="visible"/>
                                      </p:to>
                                    </p:set>
                                    <p:animEffect transition="in" filter="fade">
                                      <p:cBhvr>
                                        <p:cTn id="56" dur="500"/>
                                        <p:tgtEl>
                                          <p:spTgt spid="65">
                                            <p:txEl>
                                              <p:pRg st="1" end="1"/>
                                            </p:txEl>
                                          </p:spTgt>
                                        </p:tgtEl>
                                      </p:cBhvr>
                                    </p:animEffect>
                                    <p:anim calcmode="lin" valueType="num">
                                      <p:cBhvr>
                                        <p:cTn id="57" dur="500" fill="hold"/>
                                        <p:tgtEl>
                                          <p:spTgt spid="65">
                                            <p:txEl>
                                              <p:pRg st="1" end="1"/>
                                            </p:txEl>
                                          </p:spTgt>
                                        </p:tgtEl>
                                        <p:attrNameLst>
                                          <p:attrName>ppt_x</p:attrName>
                                        </p:attrNameLst>
                                      </p:cBhvr>
                                      <p:tavLst>
                                        <p:tav tm="0">
                                          <p:val>
                                            <p:strVal val="#ppt_x"/>
                                          </p:val>
                                        </p:tav>
                                        <p:tav tm="100000">
                                          <p:val>
                                            <p:strVal val="#ppt_x"/>
                                          </p:val>
                                        </p:tav>
                                      </p:tavLst>
                                    </p:anim>
                                    <p:anim calcmode="lin" valueType="num">
                                      <p:cBhvr>
                                        <p:cTn id="58" dur="500" fill="hold"/>
                                        <p:tgtEl>
                                          <p:spTgt spid="6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66">
                                            <p:txEl>
                                              <p:pRg st="0" end="0"/>
                                            </p:txEl>
                                          </p:spTgt>
                                        </p:tgtEl>
                                        <p:attrNameLst>
                                          <p:attrName>style.visibility</p:attrName>
                                        </p:attrNameLst>
                                      </p:cBhvr>
                                      <p:to>
                                        <p:strVal val="visible"/>
                                      </p:to>
                                    </p:set>
                                    <p:animEffect transition="in" filter="fade">
                                      <p:cBhvr>
                                        <p:cTn id="63" dur="500"/>
                                        <p:tgtEl>
                                          <p:spTgt spid="66">
                                            <p:txEl>
                                              <p:pRg st="0" end="0"/>
                                            </p:txEl>
                                          </p:spTgt>
                                        </p:tgtEl>
                                      </p:cBhvr>
                                    </p:animEffect>
                                    <p:anim calcmode="lin" valueType="num">
                                      <p:cBhvr>
                                        <p:cTn id="64" dur="500" fill="hold"/>
                                        <p:tgtEl>
                                          <p:spTgt spid="66">
                                            <p:txEl>
                                              <p:pRg st="0" end="0"/>
                                            </p:txEl>
                                          </p:spTgt>
                                        </p:tgtEl>
                                        <p:attrNameLst>
                                          <p:attrName>ppt_x</p:attrName>
                                        </p:attrNameLst>
                                      </p:cBhvr>
                                      <p:tavLst>
                                        <p:tav tm="0">
                                          <p:val>
                                            <p:strVal val="#ppt_x"/>
                                          </p:val>
                                        </p:tav>
                                        <p:tav tm="100000">
                                          <p:val>
                                            <p:strVal val="#ppt_x"/>
                                          </p:val>
                                        </p:tav>
                                      </p:tavLst>
                                    </p:anim>
                                    <p:anim calcmode="lin" valueType="num">
                                      <p:cBhvr>
                                        <p:cTn id="65" dur="500" fill="hold"/>
                                        <p:tgtEl>
                                          <p:spTgt spid="66">
                                            <p:txEl>
                                              <p:pRg st="0" end="0"/>
                                            </p:txEl>
                                          </p:spTgt>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66">
                                            <p:txEl>
                                              <p:pRg st="1" end="1"/>
                                            </p:txEl>
                                          </p:spTgt>
                                        </p:tgtEl>
                                        <p:attrNameLst>
                                          <p:attrName>style.visibility</p:attrName>
                                        </p:attrNameLst>
                                      </p:cBhvr>
                                      <p:to>
                                        <p:strVal val="visible"/>
                                      </p:to>
                                    </p:set>
                                    <p:animEffect transition="in" filter="fade">
                                      <p:cBhvr>
                                        <p:cTn id="68" dur="500"/>
                                        <p:tgtEl>
                                          <p:spTgt spid="66">
                                            <p:txEl>
                                              <p:pRg st="1" end="1"/>
                                            </p:txEl>
                                          </p:spTgt>
                                        </p:tgtEl>
                                      </p:cBhvr>
                                    </p:animEffect>
                                    <p:anim calcmode="lin" valueType="num">
                                      <p:cBhvr>
                                        <p:cTn id="69" dur="500" fill="hold"/>
                                        <p:tgtEl>
                                          <p:spTgt spid="66">
                                            <p:txEl>
                                              <p:pRg st="1" end="1"/>
                                            </p:txEl>
                                          </p:spTgt>
                                        </p:tgtEl>
                                        <p:attrNameLst>
                                          <p:attrName>ppt_x</p:attrName>
                                        </p:attrNameLst>
                                      </p:cBhvr>
                                      <p:tavLst>
                                        <p:tav tm="0">
                                          <p:val>
                                            <p:strVal val="#ppt_x"/>
                                          </p:val>
                                        </p:tav>
                                        <p:tav tm="100000">
                                          <p:val>
                                            <p:strVal val="#ppt_x"/>
                                          </p:val>
                                        </p:tav>
                                      </p:tavLst>
                                    </p:anim>
                                    <p:anim calcmode="lin" valueType="num">
                                      <p:cBhvr>
                                        <p:cTn id="70" dur="500" fill="hold"/>
                                        <p:tgtEl>
                                          <p:spTgt spid="66">
                                            <p:txEl>
                                              <p:pRg st="1" end="1"/>
                                            </p:txEl>
                                          </p:spTgt>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fade">
                                      <p:cBhvr>
                                        <p:cTn id="73" dur="500"/>
                                        <p:tgtEl>
                                          <p:spTgt spid="20"/>
                                        </p:tgtEl>
                                      </p:cBhvr>
                                    </p:animEffect>
                                    <p:anim calcmode="lin" valueType="num">
                                      <p:cBhvr>
                                        <p:cTn id="74" dur="500" fill="hold"/>
                                        <p:tgtEl>
                                          <p:spTgt spid="20"/>
                                        </p:tgtEl>
                                        <p:attrNameLst>
                                          <p:attrName>ppt_x</p:attrName>
                                        </p:attrNameLst>
                                      </p:cBhvr>
                                      <p:tavLst>
                                        <p:tav tm="0">
                                          <p:val>
                                            <p:strVal val="#ppt_x"/>
                                          </p:val>
                                        </p:tav>
                                        <p:tav tm="100000">
                                          <p:val>
                                            <p:strVal val="#ppt_x"/>
                                          </p:val>
                                        </p:tav>
                                      </p:tavLst>
                                    </p:anim>
                                    <p:anim calcmode="lin" valueType="num">
                                      <p:cBhvr>
                                        <p:cTn id="75"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1AA77D91-89FA-4BBE-9914-51B92D2CA618}"/>
              </a:ext>
            </a:extLst>
          </p:cNvPr>
          <p:cNvSpPr/>
          <p:nvPr/>
        </p:nvSpPr>
        <p:spPr bwMode="auto">
          <a:xfrm>
            <a:off x="6451037" y="0"/>
            <a:ext cx="5985438" cy="69945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431264D5-5BED-4428-AFE5-682B453B1775}"/>
              </a:ext>
            </a:extLst>
          </p:cNvPr>
          <p:cNvGrpSpPr/>
          <p:nvPr/>
        </p:nvGrpSpPr>
        <p:grpSpPr>
          <a:xfrm>
            <a:off x="2190390" y="1651688"/>
            <a:ext cx="2112630" cy="2111010"/>
            <a:chOff x="1622425" y="1333500"/>
            <a:chExt cx="2071688" cy="2070100"/>
          </a:xfrm>
          <a:effectLst>
            <a:outerShdw blurRad="381000" sx="81000" sy="81000" algn="ctr" rotWithShape="0">
              <a:prstClr val="black">
                <a:alpha val="16000"/>
              </a:prstClr>
            </a:outerShdw>
          </a:effectLst>
        </p:grpSpPr>
        <p:grpSp>
          <p:nvGrpSpPr>
            <p:cNvPr id="15" name="Group 14">
              <a:extLst>
                <a:ext uri="{FF2B5EF4-FFF2-40B4-BE49-F238E27FC236}">
                  <a16:creationId xmlns:a16="http://schemas.microsoft.com/office/drawing/2014/main" id="{0BF1F10B-6802-4187-AEBB-00BB0D2A2DA9}"/>
                </a:ext>
              </a:extLst>
            </p:cNvPr>
            <p:cNvGrpSpPr/>
            <p:nvPr/>
          </p:nvGrpSpPr>
          <p:grpSpPr>
            <a:xfrm>
              <a:off x="1622425" y="1333500"/>
              <a:ext cx="2071688" cy="2070100"/>
              <a:chOff x="1622425" y="1333500"/>
              <a:chExt cx="2071688" cy="2070100"/>
            </a:xfrm>
          </p:grpSpPr>
          <p:sp>
            <p:nvSpPr>
              <p:cNvPr id="17" name="AutoShape 6">
                <a:extLst>
                  <a:ext uri="{FF2B5EF4-FFF2-40B4-BE49-F238E27FC236}">
                    <a16:creationId xmlns:a16="http://schemas.microsoft.com/office/drawing/2014/main" id="{ED0AA760-CA8B-4741-B5BC-93C1A756DC09}"/>
                  </a:ext>
                </a:extLst>
              </p:cNvPr>
              <p:cNvSpPr>
                <a:spLocks noChangeAspect="1" noChangeArrowheads="1" noTextEdit="1"/>
              </p:cNvSpPr>
              <p:nvPr/>
            </p:nvSpPr>
            <p:spPr bwMode="auto">
              <a:xfrm>
                <a:off x="1622425" y="1333500"/>
                <a:ext cx="2068513"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18" name="Freeform 8">
                <a:extLst>
                  <a:ext uri="{FF2B5EF4-FFF2-40B4-BE49-F238E27FC236}">
                    <a16:creationId xmlns:a16="http://schemas.microsoft.com/office/drawing/2014/main" id="{261D00AC-DD83-4A37-B91F-0796ECA4A4F8}"/>
                  </a:ext>
                </a:extLst>
              </p:cNvPr>
              <p:cNvSpPr>
                <a:spLocks/>
              </p:cNvSpPr>
              <p:nvPr/>
            </p:nvSpPr>
            <p:spPr bwMode="auto">
              <a:xfrm>
                <a:off x="1687513" y="1528763"/>
                <a:ext cx="2006600" cy="1255713"/>
              </a:xfrm>
              <a:custGeom>
                <a:avLst/>
                <a:gdLst>
                  <a:gd name="T0" fmla="*/ 100 w 400"/>
                  <a:gd name="T1" fmla="*/ 50 h 250"/>
                  <a:gd name="T2" fmla="*/ 100 w 400"/>
                  <a:gd name="T3" fmla="*/ 50 h 250"/>
                  <a:gd name="T4" fmla="*/ 61 w 400"/>
                  <a:gd name="T5" fmla="*/ 58 h 250"/>
                  <a:gd name="T6" fmla="*/ 29 w 400"/>
                  <a:gd name="T7" fmla="*/ 79 h 250"/>
                  <a:gd name="T8" fmla="*/ 8 w 400"/>
                  <a:gd name="T9" fmla="*/ 111 h 250"/>
                  <a:gd name="T10" fmla="*/ 0 w 400"/>
                  <a:gd name="T11" fmla="*/ 150 h 250"/>
                  <a:gd name="T12" fmla="*/ 8 w 400"/>
                  <a:gd name="T13" fmla="*/ 189 h 250"/>
                  <a:gd name="T14" fmla="*/ 29 w 400"/>
                  <a:gd name="T15" fmla="*/ 221 h 250"/>
                  <a:gd name="T16" fmla="*/ 61 w 400"/>
                  <a:gd name="T17" fmla="*/ 242 h 250"/>
                  <a:gd name="T18" fmla="*/ 100 w 400"/>
                  <a:gd name="T19" fmla="*/ 250 h 250"/>
                  <a:gd name="T20" fmla="*/ 106 w 400"/>
                  <a:gd name="T21" fmla="*/ 250 h 250"/>
                  <a:gd name="T22" fmla="*/ 200 w 400"/>
                  <a:gd name="T23" fmla="*/ 156 h 250"/>
                  <a:gd name="T24" fmla="*/ 294 w 400"/>
                  <a:gd name="T25" fmla="*/ 250 h 250"/>
                  <a:gd name="T26" fmla="*/ 325 w 400"/>
                  <a:gd name="T27" fmla="*/ 250 h 250"/>
                  <a:gd name="T28" fmla="*/ 354 w 400"/>
                  <a:gd name="T29" fmla="*/ 244 h 250"/>
                  <a:gd name="T30" fmla="*/ 378 w 400"/>
                  <a:gd name="T31" fmla="*/ 228 h 250"/>
                  <a:gd name="T32" fmla="*/ 394 w 400"/>
                  <a:gd name="T33" fmla="*/ 204 h 250"/>
                  <a:gd name="T34" fmla="*/ 400 w 400"/>
                  <a:gd name="T35" fmla="*/ 175 h 250"/>
                  <a:gd name="T36" fmla="*/ 394 w 400"/>
                  <a:gd name="T37" fmla="*/ 146 h 250"/>
                  <a:gd name="T38" fmla="*/ 378 w 400"/>
                  <a:gd name="T39" fmla="*/ 122 h 250"/>
                  <a:gd name="T40" fmla="*/ 354 w 400"/>
                  <a:gd name="T41" fmla="*/ 106 h 250"/>
                  <a:gd name="T42" fmla="*/ 324 w 400"/>
                  <a:gd name="T43" fmla="*/ 100 h 250"/>
                  <a:gd name="T44" fmla="*/ 312 w 400"/>
                  <a:gd name="T45" fmla="*/ 60 h 250"/>
                  <a:gd name="T46" fmla="*/ 287 w 400"/>
                  <a:gd name="T47" fmla="*/ 29 h 250"/>
                  <a:gd name="T48" fmla="*/ 253 w 400"/>
                  <a:gd name="T49" fmla="*/ 8 h 250"/>
                  <a:gd name="T50" fmla="*/ 212 w 400"/>
                  <a:gd name="T51" fmla="*/ 0 h 250"/>
                  <a:gd name="T52" fmla="*/ 184 w 400"/>
                  <a:gd name="T53" fmla="*/ 4 h 250"/>
                  <a:gd name="T54" fmla="*/ 158 w 400"/>
                  <a:gd name="T55" fmla="*/ 14 h 250"/>
                  <a:gd name="T56" fmla="*/ 136 w 400"/>
                  <a:gd name="T57" fmla="*/ 30 h 250"/>
                  <a:gd name="T58" fmla="*/ 118 w 400"/>
                  <a:gd name="T59" fmla="*/ 52 h 250"/>
                  <a:gd name="T60" fmla="*/ 100 w 400"/>
                  <a:gd name="T61" fmla="*/ 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250">
                    <a:moveTo>
                      <a:pt x="100" y="50"/>
                    </a:moveTo>
                    <a:lnTo>
                      <a:pt x="100" y="50"/>
                    </a:lnTo>
                    <a:cubicBezTo>
                      <a:pt x="86" y="50"/>
                      <a:pt x="73" y="53"/>
                      <a:pt x="61" y="58"/>
                    </a:cubicBezTo>
                    <a:cubicBezTo>
                      <a:pt x="49" y="63"/>
                      <a:pt x="38" y="70"/>
                      <a:pt x="29" y="79"/>
                    </a:cubicBezTo>
                    <a:cubicBezTo>
                      <a:pt x="20" y="88"/>
                      <a:pt x="13" y="99"/>
                      <a:pt x="8" y="111"/>
                    </a:cubicBezTo>
                    <a:cubicBezTo>
                      <a:pt x="2" y="123"/>
                      <a:pt x="0" y="136"/>
                      <a:pt x="0" y="150"/>
                    </a:cubicBezTo>
                    <a:cubicBezTo>
                      <a:pt x="0" y="164"/>
                      <a:pt x="2" y="177"/>
                      <a:pt x="8" y="189"/>
                    </a:cubicBezTo>
                    <a:cubicBezTo>
                      <a:pt x="13" y="201"/>
                      <a:pt x="20" y="212"/>
                      <a:pt x="29" y="221"/>
                    </a:cubicBezTo>
                    <a:cubicBezTo>
                      <a:pt x="38" y="230"/>
                      <a:pt x="49" y="237"/>
                      <a:pt x="61" y="242"/>
                    </a:cubicBezTo>
                    <a:cubicBezTo>
                      <a:pt x="73" y="247"/>
                      <a:pt x="86" y="250"/>
                      <a:pt x="100" y="250"/>
                    </a:cubicBezTo>
                    <a:lnTo>
                      <a:pt x="106" y="250"/>
                    </a:lnTo>
                    <a:lnTo>
                      <a:pt x="200" y="156"/>
                    </a:lnTo>
                    <a:lnTo>
                      <a:pt x="294" y="250"/>
                    </a:lnTo>
                    <a:lnTo>
                      <a:pt x="325" y="250"/>
                    </a:lnTo>
                    <a:cubicBezTo>
                      <a:pt x="335" y="250"/>
                      <a:pt x="345" y="248"/>
                      <a:pt x="354" y="244"/>
                    </a:cubicBezTo>
                    <a:cubicBezTo>
                      <a:pt x="363" y="240"/>
                      <a:pt x="371" y="235"/>
                      <a:pt x="378" y="228"/>
                    </a:cubicBezTo>
                    <a:cubicBezTo>
                      <a:pt x="385" y="221"/>
                      <a:pt x="390" y="213"/>
                      <a:pt x="394" y="204"/>
                    </a:cubicBezTo>
                    <a:cubicBezTo>
                      <a:pt x="398" y="195"/>
                      <a:pt x="400" y="185"/>
                      <a:pt x="400" y="175"/>
                    </a:cubicBezTo>
                    <a:cubicBezTo>
                      <a:pt x="400" y="164"/>
                      <a:pt x="398" y="155"/>
                      <a:pt x="394" y="146"/>
                    </a:cubicBezTo>
                    <a:cubicBezTo>
                      <a:pt x="390" y="136"/>
                      <a:pt x="384" y="129"/>
                      <a:pt x="378" y="122"/>
                    </a:cubicBezTo>
                    <a:cubicBezTo>
                      <a:pt x="371" y="115"/>
                      <a:pt x="363" y="110"/>
                      <a:pt x="354" y="106"/>
                    </a:cubicBezTo>
                    <a:cubicBezTo>
                      <a:pt x="344" y="102"/>
                      <a:pt x="335" y="100"/>
                      <a:pt x="324" y="100"/>
                    </a:cubicBezTo>
                    <a:cubicBezTo>
                      <a:pt x="322" y="86"/>
                      <a:pt x="318" y="73"/>
                      <a:pt x="312" y="60"/>
                    </a:cubicBezTo>
                    <a:cubicBezTo>
                      <a:pt x="305" y="48"/>
                      <a:pt x="297" y="38"/>
                      <a:pt x="287" y="29"/>
                    </a:cubicBezTo>
                    <a:cubicBezTo>
                      <a:pt x="277" y="20"/>
                      <a:pt x="266" y="13"/>
                      <a:pt x="253" y="8"/>
                    </a:cubicBezTo>
                    <a:cubicBezTo>
                      <a:pt x="240" y="3"/>
                      <a:pt x="227" y="0"/>
                      <a:pt x="212" y="0"/>
                    </a:cubicBezTo>
                    <a:cubicBezTo>
                      <a:pt x="203" y="0"/>
                      <a:pt x="193" y="1"/>
                      <a:pt x="184" y="4"/>
                    </a:cubicBezTo>
                    <a:cubicBezTo>
                      <a:pt x="175" y="6"/>
                      <a:pt x="166" y="9"/>
                      <a:pt x="158" y="14"/>
                    </a:cubicBezTo>
                    <a:cubicBezTo>
                      <a:pt x="150" y="18"/>
                      <a:pt x="143" y="24"/>
                      <a:pt x="136" y="30"/>
                    </a:cubicBezTo>
                    <a:cubicBezTo>
                      <a:pt x="129" y="36"/>
                      <a:pt x="123" y="44"/>
                      <a:pt x="118" y="52"/>
                    </a:cubicBezTo>
                    <a:cubicBezTo>
                      <a:pt x="112" y="51"/>
                      <a:pt x="106" y="50"/>
                      <a:pt x="100" y="50"/>
                    </a:cubicBezTo>
                    <a:close/>
                  </a:path>
                </a:pathLst>
              </a:custGeom>
              <a:solidFill>
                <a:srgbClr val="0078D4"/>
              </a:solidFill>
              <a:ln w="0">
                <a:solidFill>
                  <a:srgbClr val="0078D4"/>
                </a:solid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sp>
          <p:nvSpPr>
            <p:cNvPr id="16" name="Freeform 9">
              <a:extLst>
                <a:ext uri="{FF2B5EF4-FFF2-40B4-BE49-F238E27FC236}">
                  <a16:creationId xmlns:a16="http://schemas.microsoft.com/office/drawing/2014/main" id="{3A78FC47-FC6B-4B65-98BA-2D0F9081F62E}"/>
                </a:ext>
              </a:extLst>
            </p:cNvPr>
            <p:cNvSpPr>
              <a:spLocks/>
            </p:cNvSpPr>
            <p:nvPr/>
          </p:nvSpPr>
          <p:spPr bwMode="auto">
            <a:xfrm>
              <a:off x="2374900" y="2533650"/>
              <a:ext cx="631825" cy="692150"/>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tx1"/>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19" name="Group 12">
            <a:extLst>
              <a:ext uri="{FF2B5EF4-FFF2-40B4-BE49-F238E27FC236}">
                <a16:creationId xmlns:a16="http://schemas.microsoft.com/office/drawing/2014/main" id="{DFDB7EE7-4FB7-4CCE-BC92-AE053B2E966B}"/>
              </a:ext>
            </a:extLst>
          </p:cNvPr>
          <p:cNvGrpSpPr>
            <a:grpSpLocks noChangeAspect="1"/>
          </p:cNvGrpSpPr>
          <p:nvPr/>
        </p:nvGrpSpPr>
        <p:grpSpPr bwMode="auto">
          <a:xfrm>
            <a:off x="2939239" y="4040248"/>
            <a:ext cx="660445" cy="657316"/>
            <a:chOff x="1297" y="2230"/>
            <a:chExt cx="633" cy="630"/>
          </a:xfrm>
        </p:grpSpPr>
        <p:sp>
          <p:nvSpPr>
            <p:cNvPr id="21" name="Freeform 13">
              <a:extLst>
                <a:ext uri="{FF2B5EF4-FFF2-40B4-BE49-F238E27FC236}">
                  <a16:creationId xmlns:a16="http://schemas.microsoft.com/office/drawing/2014/main" id="{5639C982-94A8-4AB8-AB22-31847A8EA8E1}"/>
                </a:ext>
              </a:extLst>
            </p:cNvPr>
            <p:cNvSpPr>
              <a:spLocks/>
            </p:cNvSpPr>
            <p:nvPr/>
          </p:nvSpPr>
          <p:spPr bwMode="auto">
            <a:xfrm>
              <a:off x="1297" y="2230"/>
              <a:ext cx="633" cy="474"/>
            </a:xfrm>
            <a:custGeom>
              <a:avLst/>
              <a:gdLst>
                <a:gd name="T0" fmla="*/ 416 w 426"/>
                <a:gd name="T1" fmla="*/ 8 h 319"/>
                <a:gd name="T2" fmla="*/ 416 w 426"/>
                <a:gd name="T3" fmla="*/ 8 h 319"/>
                <a:gd name="T4" fmla="*/ 406 w 426"/>
                <a:gd name="T5" fmla="*/ 2 h 319"/>
                <a:gd name="T6" fmla="*/ 393 w 426"/>
                <a:gd name="T7" fmla="*/ 0 h 319"/>
                <a:gd name="T8" fmla="*/ 33 w 426"/>
                <a:gd name="T9" fmla="*/ 0 h 319"/>
                <a:gd name="T10" fmla="*/ 20 w 426"/>
                <a:gd name="T11" fmla="*/ 2 h 319"/>
                <a:gd name="T12" fmla="*/ 9 w 426"/>
                <a:gd name="T13" fmla="*/ 8 h 319"/>
                <a:gd name="T14" fmla="*/ 2 w 426"/>
                <a:gd name="T15" fmla="*/ 19 h 319"/>
                <a:gd name="T16" fmla="*/ 0 w 426"/>
                <a:gd name="T17" fmla="*/ 32 h 319"/>
                <a:gd name="T18" fmla="*/ 0 w 426"/>
                <a:gd name="T19" fmla="*/ 285 h 319"/>
                <a:gd name="T20" fmla="*/ 2 w 426"/>
                <a:gd name="T21" fmla="*/ 298 h 319"/>
                <a:gd name="T22" fmla="*/ 9 w 426"/>
                <a:gd name="T23" fmla="*/ 309 h 319"/>
                <a:gd name="T24" fmla="*/ 20 w 426"/>
                <a:gd name="T25" fmla="*/ 316 h 319"/>
                <a:gd name="T26" fmla="*/ 33 w 426"/>
                <a:gd name="T27" fmla="*/ 319 h 319"/>
                <a:gd name="T28" fmla="*/ 193 w 426"/>
                <a:gd name="T29" fmla="*/ 319 h 319"/>
                <a:gd name="T30" fmla="*/ 196 w 426"/>
                <a:gd name="T31" fmla="*/ 317 h 319"/>
                <a:gd name="T32" fmla="*/ 180 w 426"/>
                <a:gd name="T33" fmla="*/ 307 h 319"/>
                <a:gd name="T34" fmla="*/ 186 w 426"/>
                <a:gd name="T35" fmla="*/ 292 h 319"/>
                <a:gd name="T36" fmla="*/ 33 w 426"/>
                <a:gd name="T37" fmla="*/ 292 h 319"/>
                <a:gd name="T38" fmla="*/ 28 w 426"/>
                <a:gd name="T39" fmla="*/ 290 h 319"/>
                <a:gd name="T40" fmla="*/ 26 w 426"/>
                <a:gd name="T41" fmla="*/ 285 h 319"/>
                <a:gd name="T42" fmla="*/ 26 w 426"/>
                <a:gd name="T43" fmla="*/ 32 h 319"/>
                <a:gd name="T44" fmla="*/ 28 w 426"/>
                <a:gd name="T45" fmla="*/ 27 h 319"/>
                <a:gd name="T46" fmla="*/ 33 w 426"/>
                <a:gd name="T47" fmla="*/ 25 h 319"/>
                <a:gd name="T48" fmla="*/ 393 w 426"/>
                <a:gd name="T49" fmla="*/ 25 h 319"/>
                <a:gd name="T50" fmla="*/ 398 w 426"/>
                <a:gd name="T51" fmla="*/ 27 h 319"/>
                <a:gd name="T52" fmla="*/ 399 w 426"/>
                <a:gd name="T53" fmla="*/ 32 h 319"/>
                <a:gd name="T54" fmla="*/ 399 w 426"/>
                <a:gd name="T55" fmla="*/ 206 h 319"/>
                <a:gd name="T56" fmla="*/ 411 w 426"/>
                <a:gd name="T57" fmla="*/ 211 h 319"/>
                <a:gd name="T58" fmla="*/ 407 w 426"/>
                <a:gd name="T59" fmla="*/ 230 h 319"/>
                <a:gd name="T60" fmla="*/ 425 w 426"/>
                <a:gd name="T61" fmla="*/ 225 h 319"/>
                <a:gd name="T62" fmla="*/ 426 w 426"/>
                <a:gd name="T63" fmla="*/ 227 h 319"/>
                <a:gd name="T64" fmla="*/ 426 w 426"/>
                <a:gd name="T65" fmla="*/ 32 h 319"/>
                <a:gd name="T66" fmla="*/ 424 w 426"/>
                <a:gd name="T67" fmla="*/ 19 h 319"/>
                <a:gd name="T68" fmla="*/ 416 w 426"/>
                <a:gd name="T69" fmla="*/ 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6" h="319">
                  <a:moveTo>
                    <a:pt x="416" y="8"/>
                  </a:moveTo>
                  <a:lnTo>
                    <a:pt x="416" y="8"/>
                  </a:lnTo>
                  <a:cubicBezTo>
                    <a:pt x="413" y="5"/>
                    <a:pt x="410" y="3"/>
                    <a:pt x="406" y="2"/>
                  </a:cubicBezTo>
                  <a:cubicBezTo>
                    <a:pt x="402" y="0"/>
                    <a:pt x="397" y="0"/>
                    <a:pt x="393" y="0"/>
                  </a:cubicBezTo>
                  <a:lnTo>
                    <a:pt x="33" y="0"/>
                  </a:lnTo>
                  <a:cubicBezTo>
                    <a:pt x="28" y="0"/>
                    <a:pt x="24" y="0"/>
                    <a:pt x="20" y="2"/>
                  </a:cubicBezTo>
                  <a:cubicBezTo>
                    <a:pt x="16" y="3"/>
                    <a:pt x="12" y="5"/>
                    <a:pt x="9" y="8"/>
                  </a:cubicBezTo>
                  <a:cubicBezTo>
                    <a:pt x="6" y="11"/>
                    <a:pt x="4" y="15"/>
                    <a:pt x="2" y="19"/>
                  </a:cubicBezTo>
                  <a:cubicBezTo>
                    <a:pt x="0" y="23"/>
                    <a:pt x="0" y="27"/>
                    <a:pt x="0" y="32"/>
                  </a:cubicBezTo>
                  <a:lnTo>
                    <a:pt x="0" y="285"/>
                  </a:lnTo>
                  <a:cubicBezTo>
                    <a:pt x="0" y="290"/>
                    <a:pt x="0" y="294"/>
                    <a:pt x="2" y="298"/>
                  </a:cubicBezTo>
                  <a:cubicBezTo>
                    <a:pt x="4" y="302"/>
                    <a:pt x="6" y="306"/>
                    <a:pt x="9" y="309"/>
                  </a:cubicBezTo>
                  <a:cubicBezTo>
                    <a:pt x="12" y="312"/>
                    <a:pt x="16" y="314"/>
                    <a:pt x="20" y="316"/>
                  </a:cubicBezTo>
                  <a:cubicBezTo>
                    <a:pt x="24" y="318"/>
                    <a:pt x="28" y="319"/>
                    <a:pt x="33" y="319"/>
                  </a:cubicBezTo>
                  <a:lnTo>
                    <a:pt x="193" y="319"/>
                  </a:lnTo>
                  <a:lnTo>
                    <a:pt x="196" y="317"/>
                  </a:lnTo>
                  <a:lnTo>
                    <a:pt x="180" y="307"/>
                  </a:lnTo>
                  <a:lnTo>
                    <a:pt x="186" y="292"/>
                  </a:lnTo>
                  <a:lnTo>
                    <a:pt x="33" y="292"/>
                  </a:lnTo>
                  <a:cubicBezTo>
                    <a:pt x="31" y="292"/>
                    <a:pt x="29" y="291"/>
                    <a:pt x="28" y="290"/>
                  </a:cubicBezTo>
                  <a:cubicBezTo>
                    <a:pt x="27" y="289"/>
                    <a:pt x="26" y="287"/>
                    <a:pt x="26" y="285"/>
                  </a:cubicBezTo>
                  <a:lnTo>
                    <a:pt x="26" y="32"/>
                  </a:lnTo>
                  <a:cubicBezTo>
                    <a:pt x="26" y="30"/>
                    <a:pt x="27" y="28"/>
                    <a:pt x="28" y="27"/>
                  </a:cubicBezTo>
                  <a:cubicBezTo>
                    <a:pt x="29" y="26"/>
                    <a:pt x="31" y="25"/>
                    <a:pt x="33" y="25"/>
                  </a:cubicBezTo>
                  <a:lnTo>
                    <a:pt x="393" y="25"/>
                  </a:lnTo>
                  <a:cubicBezTo>
                    <a:pt x="395" y="25"/>
                    <a:pt x="396" y="26"/>
                    <a:pt x="398" y="27"/>
                  </a:cubicBezTo>
                  <a:cubicBezTo>
                    <a:pt x="399" y="28"/>
                    <a:pt x="399" y="30"/>
                    <a:pt x="399" y="32"/>
                  </a:cubicBezTo>
                  <a:lnTo>
                    <a:pt x="399" y="206"/>
                  </a:lnTo>
                  <a:lnTo>
                    <a:pt x="411" y="211"/>
                  </a:lnTo>
                  <a:lnTo>
                    <a:pt x="407" y="230"/>
                  </a:lnTo>
                  <a:lnTo>
                    <a:pt x="425" y="225"/>
                  </a:lnTo>
                  <a:lnTo>
                    <a:pt x="426" y="227"/>
                  </a:lnTo>
                  <a:lnTo>
                    <a:pt x="426" y="32"/>
                  </a:lnTo>
                  <a:cubicBezTo>
                    <a:pt x="426" y="27"/>
                    <a:pt x="425" y="23"/>
                    <a:pt x="424" y="19"/>
                  </a:cubicBezTo>
                  <a:cubicBezTo>
                    <a:pt x="422" y="15"/>
                    <a:pt x="419" y="11"/>
                    <a:pt x="416" y="8"/>
                  </a:cubicBez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2" name="Freeform 14">
              <a:extLst>
                <a:ext uri="{FF2B5EF4-FFF2-40B4-BE49-F238E27FC236}">
                  <a16:creationId xmlns:a16="http://schemas.microsoft.com/office/drawing/2014/main" id="{30E57CD9-5BC7-464F-B29E-10855B5560AA}"/>
                </a:ext>
              </a:extLst>
            </p:cNvPr>
            <p:cNvSpPr>
              <a:spLocks/>
            </p:cNvSpPr>
            <p:nvPr/>
          </p:nvSpPr>
          <p:spPr bwMode="auto">
            <a:xfrm>
              <a:off x="1533" y="2585"/>
              <a:ext cx="73" cy="38"/>
            </a:xfrm>
            <a:custGeom>
              <a:avLst/>
              <a:gdLst>
                <a:gd name="T0" fmla="*/ 0 w 49"/>
                <a:gd name="T1" fmla="*/ 0 h 26"/>
                <a:gd name="T2" fmla="*/ 0 w 49"/>
                <a:gd name="T3" fmla="*/ 0 h 26"/>
                <a:gd name="T4" fmla="*/ 0 w 49"/>
                <a:gd name="T5" fmla="*/ 26 h 26"/>
                <a:gd name="T6" fmla="*/ 27 w 49"/>
                <a:gd name="T7" fmla="*/ 26 h 26"/>
                <a:gd name="T8" fmla="*/ 38 w 49"/>
                <a:gd name="T9" fmla="*/ 26 h 26"/>
                <a:gd name="T10" fmla="*/ 49 w 49"/>
                <a:gd name="T11" fmla="*/ 0 h 26"/>
                <a:gd name="T12" fmla="*/ 27 w 49"/>
                <a:gd name="T13" fmla="*/ 0 h 26"/>
                <a:gd name="T14" fmla="*/ 0 w 49"/>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6">
                  <a:moveTo>
                    <a:pt x="0" y="0"/>
                  </a:moveTo>
                  <a:lnTo>
                    <a:pt x="0" y="0"/>
                  </a:lnTo>
                  <a:lnTo>
                    <a:pt x="0" y="26"/>
                  </a:lnTo>
                  <a:lnTo>
                    <a:pt x="27" y="26"/>
                  </a:lnTo>
                  <a:lnTo>
                    <a:pt x="38" y="26"/>
                  </a:lnTo>
                  <a:lnTo>
                    <a:pt x="49" y="0"/>
                  </a:lnTo>
                  <a:lnTo>
                    <a:pt x="27" y="0"/>
                  </a:lnTo>
                  <a:lnTo>
                    <a:pt x="0" y="0"/>
                  </a:ln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3" name="Freeform 15">
              <a:extLst>
                <a:ext uri="{FF2B5EF4-FFF2-40B4-BE49-F238E27FC236}">
                  <a16:creationId xmlns:a16="http://schemas.microsoft.com/office/drawing/2014/main" id="{621A59A3-5D0F-4FA0-B01F-EF15D282FE84}"/>
                </a:ext>
              </a:extLst>
            </p:cNvPr>
            <p:cNvSpPr>
              <a:spLocks/>
            </p:cNvSpPr>
            <p:nvPr/>
          </p:nvSpPr>
          <p:spPr bwMode="auto">
            <a:xfrm>
              <a:off x="1927" y="2667"/>
              <a:ext cx="3" cy="6"/>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solidFill>
              <a:srgbClr val="C1C1C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4" name="Freeform 16">
              <a:extLst>
                <a:ext uri="{FF2B5EF4-FFF2-40B4-BE49-F238E27FC236}">
                  <a16:creationId xmlns:a16="http://schemas.microsoft.com/office/drawing/2014/main" id="{5E1756DF-95A7-462F-B897-F04ABB87BCDD}"/>
                </a:ext>
              </a:extLst>
            </p:cNvPr>
            <p:cNvSpPr>
              <a:spLocks noEditPoints="1"/>
            </p:cNvSpPr>
            <p:nvPr/>
          </p:nvSpPr>
          <p:spPr bwMode="auto">
            <a:xfrm>
              <a:off x="1614" y="2543"/>
              <a:ext cx="316" cy="317"/>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tx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5" name="Freeform 17">
              <a:extLst>
                <a:ext uri="{FF2B5EF4-FFF2-40B4-BE49-F238E27FC236}">
                  <a16:creationId xmlns:a16="http://schemas.microsoft.com/office/drawing/2014/main" id="{EDB27DE5-9079-42B5-9A46-56DA2B837A40}"/>
                </a:ext>
              </a:extLst>
            </p:cNvPr>
            <p:cNvSpPr>
              <a:spLocks/>
            </p:cNvSpPr>
            <p:nvPr/>
          </p:nvSpPr>
          <p:spPr bwMode="auto">
            <a:xfrm>
              <a:off x="1753" y="2681"/>
              <a:ext cx="38" cy="39"/>
            </a:xfrm>
            <a:custGeom>
              <a:avLst/>
              <a:gdLst>
                <a:gd name="T0" fmla="*/ 21 w 25"/>
                <a:gd name="T1" fmla="*/ 4 h 26"/>
                <a:gd name="T2" fmla="*/ 21 w 25"/>
                <a:gd name="T3" fmla="*/ 4 h 26"/>
                <a:gd name="T4" fmla="*/ 17 w 25"/>
                <a:gd name="T5" fmla="*/ 1 h 26"/>
                <a:gd name="T6" fmla="*/ 12 w 25"/>
                <a:gd name="T7" fmla="*/ 0 h 26"/>
                <a:gd name="T8" fmla="*/ 8 w 25"/>
                <a:gd name="T9" fmla="*/ 1 h 26"/>
                <a:gd name="T10" fmla="*/ 3 w 25"/>
                <a:gd name="T11" fmla="*/ 4 h 26"/>
                <a:gd name="T12" fmla="*/ 1 w 25"/>
                <a:gd name="T13" fmla="*/ 8 h 26"/>
                <a:gd name="T14" fmla="*/ 0 w 25"/>
                <a:gd name="T15" fmla="*/ 13 h 26"/>
                <a:gd name="T16" fmla="*/ 0 w 25"/>
                <a:gd name="T17" fmla="*/ 15 h 26"/>
                <a:gd name="T18" fmla="*/ 1 w 25"/>
                <a:gd name="T19" fmla="*/ 18 h 26"/>
                <a:gd name="T20" fmla="*/ 3 w 25"/>
                <a:gd name="T21" fmla="*/ 22 h 26"/>
                <a:gd name="T22" fmla="*/ 8 w 25"/>
                <a:gd name="T23" fmla="*/ 25 h 26"/>
                <a:gd name="T24" fmla="*/ 12 w 25"/>
                <a:gd name="T25" fmla="*/ 26 h 26"/>
                <a:gd name="T26" fmla="*/ 17 w 25"/>
                <a:gd name="T27" fmla="*/ 25 h 26"/>
                <a:gd name="T28" fmla="*/ 21 w 25"/>
                <a:gd name="T29" fmla="*/ 22 h 26"/>
                <a:gd name="T30" fmla="*/ 24 w 25"/>
                <a:gd name="T31" fmla="*/ 18 h 26"/>
                <a:gd name="T32" fmla="*/ 25 w 25"/>
                <a:gd name="T33" fmla="*/ 15 h 26"/>
                <a:gd name="T34" fmla="*/ 25 w 25"/>
                <a:gd name="T35" fmla="*/ 13 h 26"/>
                <a:gd name="T36" fmla="*/ 24 w 25"/>
                <a:gd name="T37" fmla="*/ 8 h 26"/>
                <a:gd name="T38" fmla="*/ 21 w 25"/>
                <a:gd name="T3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6">
                  <a:moveTo>
                    <a:pt x="21" y="4"/>
                  </a:moveTo>
                  <a:lnTo>
                    <a:pt x="21" y="4"/>
                  </a:lnTo>
                  <a:cubicBezTo>
                    <a:pt x="20" y="3"/>
                    <a:pt x="19" y="2"/>
                    <a:pt x="17" y="1"/>
                  </a:cubicBezTo>
                  <a:cubicBezTo>
                    <a:pt x="16" y="1"/>
                    <a:pt x="14" y="0"/>
                    <a:pt x="12" y="0"/>
                  </a:cubicBezTo>
                  <a:cubicBezTo>
                    <a:pt x="11" y="0"/>
                    <a:pt x="9" y="1"/>
                    <a:pt x="8" y="1"/>
                  </a:cubicBezTo>
                  <a:cubicBezTo>
                    <a:pt x="6" y="2"/>
                    <a:pt x="5" y="3"/>
                    <a:pt x="3" y="4"/>
                  </a:cubicBezTo>
                  <a:cubicBezTo>
                    <a:pt x="2" y="5"/>
                    <a:pt x="1" y="7"/>
                    <a:pt x="1" y="8"/>
                  </a:cubicBezTo>
                  <a:cubicBezTo>
                    <a:pt x="0" y="10"/>
                    <a:pt x="0" y="11"/>
                    <a:pt x="0" y="13"/>
                  </a:cubicBezTo>
                  <a:cubicBezTo>
                    <a:pt x="0" y="14"/>
                    <a:pt x="0" y="14"/>
                    <a:pt x="0" y="15"/>
                  </a:cubicBezTo>
                  <a:cubicBezTo>
                    <a:pt x="0" y="16"/>
                    <a:pt x="0" y="17"/>
                    <a:pt x="1" y="18"/>
                  </a:cubicBezTo>
                  <a:cubicBezTo>
                    <a:pt x="1" y="20"/>
                    <a:pt x="2" y="21"/>
                    <a:pt x="3" y="22"/>
                  </a:cubicBezTo>
                  <a:cubicBezTo>
                    <a:pt x="5" y="23"/>
                    <a:pt x="6" y="24"/>
                    <a:pt x="8" y="25"/>
                  </a:cubicBezTo>
                  <a:cubicBezTo>
                    <a:pt x="9" y="26"/>
                    <a:pt x="11" y="26"/>
                    <a:pt x="12" y="26"/>
                  </a:cubicBezTo>
                  <a:cubicBezTo>
                    <a:pt x="14" y="26"/>
                    <a:pt x="16" y="26"/>
                    <a:pt x="17" y="25"/>
                  </a:cubicBezTo>
                  <a:cubicBezTo>
                    <a:pt x="19" y="24"/>
                    <a:pt x="20" y="23"/>
                    <a:pt x="21" y="22"/>
                  </a:cubicBezTo>
                  <a:cubicBezTo>
                    <a:pt x="23" y="21"/>
                    <a:pt x="24" y="20"/>
                    <a:pt x="24" y="18"/>
                  </a:cubicBezTo>
                  <a:cubicBezTo>
                    <a:pt x="25" y="17"/>
                    <a:pt x="25" y="16"/>
                    <a:pt x="25" y="15"/>
                  </a:cubicBezTo>
                  <a:cubicBezTo>
                    <a:pt x="25" y="14"/>
                    <a:pt x="25" y="14"/>
                    <a:pt x="25" y="13"/>
                  </a:cubicBezTo>
                  <a:cubicBezTo>
                    <a:pt x="25" y="11"/>
                    <a:pt x="25" y="10"/>
                    <a:pt x="24" y="8"/>
                  </a:cubicBezTo>
                  <a:cubicBezTo>
                    <a:pt x="24" y="7"/>
                    <a:pt x="23" y="5"/>
                    <a:pt x="21" y="4"/>
                  </a:cubicBezTo>
                  <a:close/>
                </a:path>
              </a:pathLst>
            </a:custGeom>
            <a:solidFill>
              <a:srgbClr val="0078D4"/>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26" name="Group 25">
            <a:extLst>
              <a:ext uri="{FF2B5EF4-FFF2-40B4-BE49-F238E27FC236}">
                <a16:creationId xmlns:a16="http://schemas.microsoft.com/office/drawing/2014/main" id="{2EE889BD-F530-4881-8050-B1611A26055C}"/>
              </a:ext>
            </a:extLst>
          </p:cNvPr>
          <p:cNvGrpSpPr/>
          <p:nvPr/>
        </p:nvGrpSpPr>
        <p:grpSpPr>
          <a:xfrm>
            <a:off x="2561731" y="4829061"/>
            <a:ext cx="1349411" cy="589642"/>
            <a:chOff x="1671603" y="4900917"/>
            <a:chExt cx="1323259" cy="578215"/>
          </a:xfrm>
        </p:grpSpPr>
        <p:grpSp>
          <p:nvGrpSpPr>
            <p:cNvPr id="27" name="Group 26">
              <a:extLst>
                <a:ext uri="{FF2B5EF4-FFF2-40B4-BE49-F238E27FC236}">
                  <a16:creationId xmlns:a16="http://schemas.microsoft.com/office/drawing/2014/main" id="{4F509B40-7AC1-459F-8721-026834B9E3BE}"/>
                </a:ext>
              </a:extLst>
            </p:cNvPr>
            <p:cNvGrpSpPr/>
            <p:nvPr/>
          </p:nvGrpSpPr>
          <p:grpSpPr>
            <a:xfrm>
              <a:off x="1671603" y="4900917"/>
              <a:ext cx="627183" cy="578215"/>
              <a:chOff x="2501959" y="5037105"/>
              <a:chExt cx="627183" cy="578215"/>
            </a:xfrm>
          </p:grpSpPr>
          <p:sp>
            <p:nvSpPr>
              <p:cNvPr id="34" name="Freeform 5">
                <a:extLst>
                  <a:ext uri="{FF2B5EF4-FFF2-40B4-BE49-F238E27FC236}">
                    <a16:creationId xmlns:a16="http://schemas.microsoft.com/office/drawing/2014/main" id="{106C5096-2551-4FF8-B4B8-589FE87B17E7}"/>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5" name="Picture 34">
                <a:extLst>
                  <a:ext uri="{FF2B5EF4-FFF2-40B4-BE49-F238E27FC236}">
                    <a16:creationId xmlns:a16="http://schemas.microsoft.com/office/drawing/2014/main" id="{4C4B7162-7B50-4C28-8A1F-6412FC862E3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29" name="Group 28">
              <a:extLst>
                <a:ext uri="{FF2B5EF4-FFF2-40B4-BE49-F238E27FC236}">
                  <a16:creationId xmlns:a16="http://schemas.microsoft.com/office/drawing/2014/main" id="{65AB3586-9AE9-461F-8289-D8A2B226EC08}"/>
                </a:ext>
              </a:extLst>
            </p:cNvPr>
            <p:cNvGrpSpPr/>
            <p:nvPr/>
          </p:nvGrpSpPr>
          <p:grpSpPr>
            <a:xfrm>
              <a:off x="2367679" y="4900917"/>
              <a:ext cx="627183" cy="578215"/>
              <a:chOff x="2501959" y="5037105"/>
              <a:chExt cx="627183" cy="578215"/>
            </a:xfrm>
          </p:grpSpPr>
          <p:sp>
            <p:nvSpPr>
              <p:cNvPr id="30" name="Freeform 5">
                <a:extLst>
                  <a:ext uri="{FF2B5EF4-FFF2-40B4-BE49-F238E27FC236}">
                    <a16:creationId xmlns:a16="http://schemas.microsoft.com/office/drawing/2014/main" id="{0580E11C-FEE3-4436-B666-F05B6F08398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1" name="Picture 30">
                <a:extLst>
                  <a:ext uri="{FF2B5EF4-FFF2-40B4-BE49-F238E27FC236}">
                    <a16:creationId xmlns:a16="http://schemas.microsoft.com/office/drawing/2014/main" id="{72A11EB0-80BF-46A5-8543-9D494ACF037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51" name="Text Placeholder 4">
            <a:extLst>
              <a:ext uri="{FF2B5EF4-FFF2-40B4-BE49-F238E27FC236}">
                <a16:creationId xmlns:a16="http://schemas.microsoft.com/office/drawing/2014/main" id="{CA1426B1-F541-43D0-B30C-00CB61A270EE}"/>
              </a:ext>
            </a:extLst>
          </p:cNvPr>
          <p:cNvSpPr txBox="1">
            <a:spLocks/>
          </p:cNvSpPr>
          <p:nvPr/>
        </p:nvSpPr>
        <p:spPr>
          <a:xfrm>
            <a:off x="7176588" y="873401"/>
            <a:ext cx="4395781" cy="524772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18" eaLnBrk="0" fontAlgn="base" hangingPunct="0">
              <a:spcBef>
                <a:spcPct val="0"/>
              </a:spcBef>
              <a:spcAft>
                <a:spcPct val="0"/>
              </a:spcAft>
              <a:buSzTx/>
              <a:buNone/>
            </a:pPr>
            <a:r>
              <a:rPr lang="en-US" altLang="en-US" sz="2000">
                <a:solidFill>
                  <a:schemeClr val="tx2"/>
                </a:solidFill>
                <a:latin typeface="Segoe UI"/>
              </a:rPr>
              <a:t>Deploy</a:t>
            </a:r>
            <a:r>
              <a:rPr lang="en-US" altLang="en-US" sz="2000">
                <a:solidFill>
                  <a:schemeClr val="tx1"/>
                </a:solidFill>
                <a:latin typeface="Segoe UI"/>
              </a:rPr>
              <a:t> the Azure Migrate appliance </a:t>
            </a:r>
          </a:p>
          <a:p>
            <a:pPr marL="0" indent="0" defTabSz="932418" eaLnBrk="0" fontAlgn="base" hangingPunct="0">
              <a:spcBef>
                <a:spcPct val="0"/>
              </a:spcBef>
              <a:spcAft>
                <a:spcPct val="0"/>
              </a:spcAft>
              <a:buSzTx/>
              <a:buNone/>
            </a:pPr>
            <a:endParaRPr lang="en-US" altLang="en-US" sz="2000">
              <a:solidFill>
                <a:schemeClr val="tx1"/>
              </a:solidFill>
              <a:latin typeface="Segoe UI"/>
            </a:endParaRPr>
          </a:p>
          <a:p>
            <a:pPr marL="0" indent="0" defTabSz="932418" eaLnBrk="0" fontAlgn="base" hangingPunct="0">
              <a:spcBef>
                <a:spcPct val="0"/>
              </a:spcBef>
              <a:spcAft>
                <a:spcPct val="0"/>
              </a:spcAft>
              <a:buSzTx/>
              <a:buNone/>
            </a:pPr>
            <a:r>
              <a:rPr lang="en-US" altLang="en-US" sz="2000">
                <a:solidFill>
                  <a:schemeClr val="tx2"/>
                </a:solidFill>
                <a:latin typeface="Segoe UI"/>
              </a:rPr>
              <a:t>Appliance starts collecting configuration data and analyzing performance </a:t>
            </a:r>
            <a:r>
              <a:rPr lang="en-US" altLang="en-US" sz="2000">
                <a:solidFill>
                  <a:schemeClr val="tx1"/>
                </a:solidFill>
                <a:latin typeface="Segoe UI"/>
              </a:rPr>
              <a:t>of your Windows and Linux servers (as part of discovery)</a:t>
            </a:r>
          </a:p>
          <a:p>
            <a:pPr marL="0" indent="0" defTabSz="932418" eaLnBrk="0" fontAlgn="base" hangingPunct="0">
              <a:spcBef>
                <a:spcPct val="0"/>
              </a:spcBef>
              <a:spcAft>
                <a:spcPct val="0"/>
              </a:spcAft>
              <a:buSzTx/>
              <a:buNone/>
            </a:pPr>
            <a:endParaRPr lang="en-US" altLang="en-US" sz="2000">
              <a:solidFill>
                <a:schemeClr val="tx1"/>
              </a:solidFill>
              <a:latin typeface="Segoe UI"/>
            </a:endParaRPr>
          </a:p>
          <a:p>
            <a:pPr marL="0" indent="0" defTabSz="932418" eaLnBrk="0" fontAlgn="base" hangingPunct="0">
              <a:spcBef>
                <a:spcPct val="0"/>
              </a:spcBef>
              <a:spcAft>
                <a:spcPct val="0"/>
              </a:spcAft>
              <a:buSzTx/>
              <a:buNone/>
            </a:pPr>
            <a:r>
              <a:rPr lang="en-US" altLang="en-US" sz="2000">
                <a:solidFill>
                  <a:schemeClr val="tx2"/>
                </a:solidFill>
                <a:latin typeface="Segoe UI"/>
              </a:rPr>
              <a:t>Perform</a:t>
            </a:r>
            <a:r>
              <a:rPr lang="en-US" altLang="en-US" sz="2000">
                <a:solidFill>
                  <a:schemeClr val="tx1"/>
                </a:solidFill>
                <a:latin typeface="Segoe UI"/>
              </a:rPr>
              <a:t> assessments to determine </a:t>
            </a:r>
          </a:p>
          <a:p>
            <a:pPr defTabSz="932418" eaLnBrk="0" fontAlgn="base" hangingPunct="0">
              <a:spcBef>
                <a:spcPct val="0"/>
              </a:spcBef>
              <a:spcAft>
                <a:spcPct val="0"/>
              </a:spcAft>
              <a:buSzTx/>
            </a:pPr>
            <a:r>
              <a:rPr lang="en-US" altLang="en-US" sz="1800">
                <a:solidFill>
                  <a:schemeClr val="tx2"/>
                </a:solidFill>
                <a:latin typeface="Segoe UI"/>
              </a:rPr>
              <a:t>Azure suitability</a:t>
            </a:r>
          </a:p>
          <a:p>
            <a:pPr defTabSz="932418" eaLnBrk="0" fontAlgn="base" hangingPunct="0">
              <a:spcBef>
                <a:spcPct val="0"/>
              </a:spcBef>
              <a:spcAft>
                <a:spcPct val="0"/>
              </a:spcAft>
              <a:buSzTx/>
            </a:pPr>
            <a:r>
              <a:rPr lang="en-US" altLang="en-US" sz="1800">
                <a:solidFill>
                  <a:schemeClr val="tx2"/>
                </a:solidFill>
                <a:latin typeface="Segoe UI"/>
              </a:rPr>
              <a:t>Right-sizing information </a:t>
            </a:r>
          </a:p>
          <a:p>
            <a:pPr defTabSz="932418" eaLnBrk="0" fontAlgn="base" hangingPunct="0">
              <a:spcBef>
                <a:spcPct val="0"/>
              </a:spcBef>
              <a:spcAft>
                <a:spcPct val="0"/>
              </a:spcAft>
              <a:buSzTx/>
            </a:pPr>
            <a:r>
              <a:rPr lang="en-US" altLang="en-US" sz="1800">
                <a:solidFill>
                  <a:schemeClr val="tx2"/>
                </a:solidFill>
                <a:latin typeface="Segoe UI"/>
              </a:rPr>
              <a:t>Cost planning </a:t>
            </a:r>
          </a:p>
          <a:p>
            <a:pPr marL="0" indent="0" defTabSz="932418" eaLnBrk="0" fontAlgn="base" hangingPunct="0">
              <a:spcBef>
                <a:spcPct val="0"/>
              </a:spcBef>
              <a:spcAft>
                <a:spcPct val="0"/>
              </a:spcAft>
              <a:buSzTx/>
              <a:buNone/>
            </a:pPr>
            <a:endParaRPr lang="en-US" altLang="en-US" sz="2000">
              <a:solidFill>
                <a:schemeClr val="tx1"/>
              </a:solidFill>
              <a:latin typeface="Segoe UI"/>
            </a:endParaRPr>
          </a:p>
        </p:txBody>
      </p:sp>
      <p:sp>
        <p:nvSpPr>
          <p:cNvPr id="3" name="Title 1">
            <a:extLst>
              <a:ext uri="{FF2B5EF4-FFF2-40B4-BE49-F238E27FC236}">
                <a16:creationId xmlns:a16="http://schemas.microsoft.com/office/drawing/2014/main" id="{6E9B4347-37B4-42CB-9150-2F561058EBCA}"/>
              </a:ext>
            </a:extLst>
          </p:cNvPr>
          <p:cNvSpPr txBox="1">
            <a:spLocks/>
          </p:cNvSpPr>
          <p:nvPr/>
        </p:nvSpPr>
        <p:spPr>
          <a:xfrm>
            <a:off x="601652" y="1603373"/>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Semibold (Headings)"/>
            </a:endParaRPr>
          </a:p>
        </p:txBody>
      </p:sp>
      <p:cxnSp>
        <p:nvCxnSpPr>
          <p:cNvPr id="36" name="Straight Connector 35">
            <a:extLst>
              <a:ext uri="{FF2B5EF4-FFF2-40B4-BE49-F238E27FC236}">
                <a16:creationId xmlns:a16="http://schemas.microsoft.com/office/drawing/2014/main" id="{529EAAEE-CD07-41B7-A147-1BDB464F829E}"/>
              </a:ext>
            </a:extLst>
          </p:cNvPr>
          <p:cNvCxnSpPr>
            <a:cxnSpLocks/>
          </p:cNvCxnSpPr>
          <p:nvPr/>
        </p:nvCxnSpPr>
        <p:spPr>
          <a:xfrm>
            <a:off x="7176588" y="2179181"/>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37" name="Straight Connector 36">
            <a:extLst>
              <a:ext uri="{FF2B5EF4-FFF2-40B4-BE49-F238E27FC236}">
                <a16:creationId xmlns:a16="http://schemas.microsoft.com/office/drawing/2014/main" id="{3EA52B32-733B-E643-A63C-3CABCBA364F2}"/>
              </a:ext>
            </a:extLst>
          </p:cNvPr>
          <p:cNvCxnSpPr>
            <a:cxnSpLocks/>
          </p:cNvCxnSpPr>
          <p:nvPr/>
        </p:nvCxnSpPr>
        <p:spPr>
          <a:xfrm>
            <a:off x="7176588" y="3709534"/>
            <a:ext cx="4684153" cy="0"/>
          </a:xfrm>
          <a:prstGeom prst="line">
            <a:avLst/>
          </a:prstGeom>
          <a:noFill/>
          <a:ln w="12700" cap="flat" cmpd="sng" algn="ctr">
            <a:solidFill>
              <a:schemeClr val="bg1">
                <a:lumMod val="75000"/>
              </a:schemeClr>
            </a:solidFill>
            <a:prstDash val="solid"/>
            <a:headEnd type="none"/>
            <a:tailEnd type="none"/>
          </a:ln>
          <a:effectLst/>
        </p:spPr>
      </p:cxnSp>
      <p:grpSp>
        <p:nvGrpSpPr>
          <p:cNvPr id="45" name="Group 44">
            <a:extLst>
              <a:ext uri="{FF2B5EF4-FFF2-40B4-BE49-F238E27FC236}">
                <a16:creationId xmlns:a16="http://schemas.microsoft.com/office/drawing/2014/main" id="{EF6F5DB4-EB80-F748-B73E-E6CE959AC869}"/>
              </a:ext>
            </a:extLst>
          </p:cNvPr>
          <p:cNvGrpSpPr/>
          <p:nvPr/>
        </p:nvGrpSpPr>
        <p:grpSpPr>
          <a:xfrm>
            <a:off x="1667498" y="5814515"/>
            <a:ext cx="4317940" cy="339985"/>
            <a:chOff x="571255" y="5583292"/>
            <a:chExt cx="4234260" cy="333396"/>
          </a:xfrm>
        </p:grpSpPr>
        <p:pic>
          <p:nvPicPr>
            <p:cNvPr id="47" name="Picture 4" descr="Image result for vmware icon transparent">
              <a:extLst>
                <a:ext uri="{FF2B5EF4-FFF2-40B4-BE49-F238E27FC236}">
                  <a16:creationId xmlns:a16="http://schemas.microsoft.com/office/drawing/2014/main" id="{56FB57D3-F963-5141-A37E-5BB6561DEB00}"/>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71255" y="5640451"/>
              <a:ext cx="1530735" cy="24954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descr="Image result for aws transparent icon">
              <a:extLst>
                <a:ext uri="{FF2B5EF4-FFF2-40B4-BE49-F238E27FC236}">
                  <a16:creationId xmlns:a16="http://schemas.microsoft.com/office/drawing/2014/main" id="{64FF46BE-A723-6F43-8E92-95DC1BA424FA}"/>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191961" y="5583292"/>
              <a:ext cx="773863" cy="30249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Image result for google cloud logo png">
              <a:extLst>
                <a:ext uri="{FF2B5EF4-FFF2-40B4-BE49-F238E27FC236}">
                  <a16:creationId xmlns:a16="http://schemas.microsoft.com/office/drawing/2014/main" id="{F3DDDEAE-BA09-F04E-94FC-B55A87FE6986}"/>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055795" y="5647029"/>
              <a:ext cx="1749720" cy="269659"/>
            </a:xfrm>
            <a:prstGeom prst="rect">
              <a:avLst/>
            </a:prstGeom>
            <a:noFill/>
            <a:extLst>
              <a:ext uri="{909E8E84-426E-40DD-AFC4-6F175D3DCCD1}">
                <a14:hiddenFill xmlns:a14="http://schemas.microsoft.com/office/drawing/2010/main">
                  <a:solidFill>
                    <a:srgbClr val="FFFFFF"/>
                  </a:solidFill>
                </a14:hiddenFill>
              </a:ext>
            </a:extLst>
          </p:spPr>
        </p:pic>
      </p:grpSp>
      <p:pic>
        <p:nvPicPr>
          <p:cNvPr id="50" name="Picture 4" descr="Image result for hyper-v logo transparent">
            <a:extLst>
              <a:ext uri="{FF2B5EF4-FFF2-40B4-BE49-F238E27FC236}">
                <a16:creationId xmlns:a16="http://schemas.microsoft.com/office/drawing/2014/main" id="{7DE1C708-9CA8-E049-8513-238A0A9976D1}"/>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497814" y="5699506"/>
            <a:ext cx="1128749" cy="483749"/>
          </a:xfrm>
          <a:prstGeom prst="rect">
            <a:avLst/>
          </a:prstGeom>
          <a:noFill/>
          <a:extLst>
            <a:ext uri="{909E8E84-426E-40DD-AFC4-6F175D3DCCD1}">
              <a14:hiddenFill xmlns:a14="http://schemas.microsoft.com/office/drawing/2010/main">
                <a:solidFill>
                  <a:srgbClr val="FFFFFF"/>
                </a:solidFill>
              </a14:hiddenFill>
            </a:ext>
          </a:extLst>
        </p:spPr>
      </p:pic>
      <p:pic>
        <p:nvPicPr>
          <p:cNvPr id="38" name="Graphic 37">
            <a:extLst>
              <a:ext uri="{FF2B5EF4-FFF2-40B4-BE49-F238E27FC236}">
                <a16:creationId xmlns:a16="http://schemas.microsoft.com/office/drawing/2014/main" id="{3736E6B6-EAF6-EC43-BD40-A44337DCB1D8}"/>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025927" y="2661054"/>
            <a:ext cx="813269" cy="813269"/>
          </a:xfrm>
          <a:prstGeom prst="rect">
            <a:avLst/>
          </a:prstGeom>
        </p:spPr>
      </p:pic>
      <p:sp>
        <p:nvSpPr>
          <p:cNvPr id="4" name="Text Placeholder 3">
            <a:extLst>
              <a:ext uri="{FF2B5EF4-FFF2-40B4-BE49-F238E27FC236}">
                <a16:creationId xmlns:a16="http://schemas.microsoft.com/office/drawing/2014/main" id="{F39357A2-9D61-BA40-88DD-3E7102090598}"/>
              </a:ext>
            </a:extLst>
          </p:cNvPr>
          <p:cNvSpPr>
            <a:spLocks noGrp="1"/>
          </p:cNvSpPr>
          <p:nvPr>
            <p:ph type="body" sz="quarter" idx="10"/>
          </p:nvPr>
        </p:nvSpPr>
        <p:spPr>
          <a:xfrm>
            <a:off x="465138" y="898382"/>
            <a:ext cx="11887195" cy="492443"/>
          </a:xfrm>
        </p:spPr>
        <p:txBody>
          <a:bodyPr/>
          <a:lstStyle/>
          <a:p>
            <a:r>
              <a:rPr lang="en-US"/>
              <a:t>For all scenarios and targets (Azure VMs, AVS)</a:t>
            </a:r>
          </a:p>
        </p:txBody>
      </p:sp>
      <p:sp>
        <p:nvSpPr>
          <p:cNvPr id="2" name="Title 1">
            <a:extLst>
              <a:ext uri="{FF2B5EF4-FFF2-40B4-BE49-F238E27FC236}">
                <a16:creationId xmlns:a16="http://schemas.microsoft.com/office/drawing/2014/main" id="{BCD9A5C5-2D52-8B4C-AB2D-B18ABBAFB9CE}"/>
              </a:ext>
            </a:extLst>
          </p:cNvPr>
          <p:cNvSpPr>
            <a:spLocks noGrp="1"/>
          </p:cNvSpPr>
          <p:nvPr>
            <p:ph type="title"/>
          </p:nvPr>
        </p:nvSpPr>
        <p:spPr>
          <a:xfrm>
            <a:off x="465138" y="441332"/>
            <a:ext cx="11530584" cy="830020"/>
          </a:xfrm>
        </p:spPr>
        <p:txBody>
          <a:bodyPr/>
          <a:lstStyle/>
          <a:p>
            <a:r>
              <a:rPr lang="en-US"/>
              <a:t>Assessment: Process</a:t>
            </a:r>
          </a:p>
        </p:txBody>
      </p:sp>
    </p:spTree>
    <p:extLst>
      <p:ext uri="{BB962C8B-B14F-4D97-AF65-F5344CB8AC3E}">
        <p14:creationId xmlns:p14="http://schemas.microsoft.com/office/powerpoint/2010/main" val="512003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xEl>
                                              <p:pRg st="0" end="0"/>
                                            </p:txEl>
                                          </p:spTgt>
                                        </p:tgtEl>
                                        <p:attrNameLst>
                                          <p:attrName>style.visibility</p:attrName>
                                        </p:attrNameLst>
                                      </p:cBhvr>
                                      <p:to>
                                        <p:strVal val="visible"/>
                                      </p:to>
                                    </p:set>
                                    <p:anim calcmode="lin" valueType="num">
                                      <p:cBhvr additive="base">
                                        <p:cTn id="7"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1">
                                            <p:txEl>
                                              <p:pRg st="2" end="2"/>
                                            </p:txEl>
                                          </p:spTgt>
                                        </p:tgtEl>
                                        <p:attrNameLst>
                                          <p:attrName>style.visibility</p:attrName>
                                        </p:attrNameLst>
                                      </p:cBhvr>
                                      <p:to>
                                        <p:strVal val="visible"/>
                                      </p:to>
                                    </p:set>
                                    <p:anim calcmode="lin" valueType="num">
                                      <p:cBhvr additive="base">
                                        <p:cTn id="17" dur="500" fill="hold"/>
                                        <p:tgtEl>
                                          <p:spTgt spid="51">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1">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1">
                                            <p:txEl>
                                              <p:pRg st="4" end="4"/>
                                            </p:txEl>
                                          </p:spTgt>
                                        </p:tgtEl>
                                        <p:attrNameLst>
                                          <p:attrName>style.visibility</p:attrName>
                                        </p:attrNameLst>
                                      </p:cBhvr>
                                      <p:to>
                                        <p:strVal val="visible"/>
                                      </p:to>
                                    </p:set>
                                    <p:anim calcmode="lin" valueType="num">
                                      <p:cBhvr additive="base">
                                        <p:cTn id="27" dur="500" fill="hold"/>
                                        <p:tgtEl>
                                          <p:spTgt spid="51">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1">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1">
                                            <p:txEl>
                                              <p:pRg st="5" end="5"/>
                                            </p:txEl>
                                          </p:spTgt>
                                        </p:tgtEl>
                                        <p:attrNameLst>
                                          <p:attrName>style.visibility</p:attrName>
                                        </p:attrNameLst>
                                      </p:cBhvr>
                                      <p:to>
                                        <p:strVal val="visible"/>
                                      </p:to>
                                    </p:set>
                                    <p:anim calcmode="lin" valueType="num">
                                      <p:cBhvr additive="base">
                                        <p:cTn id="31" dur="500" fill="hold"/>
                                        <p:tgtEl>
                                          <p:spTgt spid="51">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1">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1">
                                            <p:txEl>
                                              <p:pRg st="6" end="6"/>
                                            </p:txEl>
                                          </p:spTgt>
                                        </p:tgtEl>
                                        <p:attrNameLst>
                                          <p:attrName>style.visibility</p:attrName>
                                        </p:attrNameLst>
                                      </p:cBhvr>
                                      <p:to>
                                        <p:strVal val="visible"/>
                                      </p:to>
                                    </p:set>
                                    <p:anim calcmode="lin" valueType="num">
                                      <p:cBhvr additive="base">
                                        <p:cTn id="35" dur="500" fill="hold"/>
                                        <p:tgtEl>
                                          <p:spTgt spid="51">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1">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51">
                                            <p:txEl>
                                              <p:pRg st="7" end="7"/>
                                            </p:txEl>
                                          </p:spTgt>
                                        </p:tgtEl>
                                        <p:attrNameLst>
                                          <p:attrName>style.visibility</p:attrName>
                                        </p:attrNameLst>
                                      </p:cBhvr>
                                      <p:to>
                                        <p:strVal val="visible"/>
                                      </p:to>
                                    </p:set>
                                    <p:anim calcmode="lin" valueType="num">
                                      <p:cBhvr additive="base">
                                        <p:cTn id="39" dur="500" fill="hold"/>
                                        <p:tgtEl>
                                          <p:spTgt spid="51">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1">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additive="base">
                                        <p:cTn id="43" dur="500" fill="hold"/>
                                        <p:tgtEl>
                                          <p:spTgt spid="38"/>
                                        </p:tgtEl>
                                        <p:attrNameLst>
                                          <p:attrName>ppt_x</p:attrName>
                                        </p:attrNameLst>
                                      </p:cBhvr>
                                      <p:tavLst>
                                        <p:tav tm="0">
                                          <p:val>
                                            <p:strVal val="#ppt_x"/>
                                          </p:val>
                                        </p:tav>
                                        <p:tav tm="100000">
                                          <p:val>
                                            <p:strVal val="#ppt_x"/>
                                          </p:val>
                                        </p:tav>
                                      </p:tavLst>
                                    </p:anim>
                                    <p:anim calcmode="lin" valueType="num">
                                      <p:cBhvr additive="base">
                                        <p:cTn id="4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D85EA2A9-C08F-8A41-8C70-4DF9F00F259D}"/>
              </a:ext>
            </a:extLst>
          </p:cNvPr>
          <p:cNvSpPr/>
          <p:nvPr/>
        </p:nvSpPr>
        <p:spPr bwMode="auto">
          <a:xfrm>
            <a:off x="0" y="1"/>
            <a:ext cx="12436475" cy="363374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 Placeholder 11">
            <a:extLst>
              <a:ext uri="{FF2B5EF4-FFF2-40B4-BE49-F238E27FC236}">
                <a16:creationId xmlns:a16="http://schemas.microsoft.com/office/drawing/2014/main" id="{D911F238-0052-3C4E-8F62-9722F5460D30}"/>
              </a:ext>
            </a:extLst>
          </p:cNvPr>
          <p:cNvSpPr>
            <a:spLocks noGrp="1"/>
          </p:cNvSpPr>
          <p:nvPr>
            <p:ph type="body" sz="quarter" idx="10"/>
          </p:nvPr>
        </p:nvSpPr>
        <p:spPr>
          <a:xfrm>
            <a:off x="465138" y="898382"/>
            <a:ext cx="11887195" cy="492443"/>
          </a:xfrm>
        </p:spPr>
        <p:txBody>
          <a:bodyPr/>
          <a:lstStyle/>
          <a:p>
            <a:r>
              <a:rPr lang="en-US"/>
              <a:t>Import-based for Azure VM and AVS assessment</a:t>
            </a:r>
          </a:p>
        </p:txBody>
      </p:sp>
      <p:sp>
        <p:nvSpPr>
          <p:cNvPr id="10" name="Title 9">
            <a:extLst>
              <a:ext uri="{FF2B5EF4-FFF2-40B4-BE49-F238E27FC236}">
                <a16:creationId xmlns:a16="http://schemas.microsoft.com/office/drawing/2014/main" id="{A1A65F6F-9626-C741-82B1-B68DA1C2AB4C}"/>
              </a:ext>
            </a:extLst>
          </p:cNvPr>
          <p:cNvSpPr>
            <a:spLocks noGrp="1"/>
          </p:cNvSpPr>
          <p:nvPr>
            <p:ph type="title"/>
          </p:nvPr>
        </p:nvSpPr>
        <p:spPr>
          <a:xfrm>
            <a:off x="465138" y="441332"/>
            <a:ext cx="11530584" cy="830020"/>
          </a:xfrm>
        </p:spPr>
        <p:txBody>
          <a:bodyPr/>
          <a:lstStyle/>
          <a:p>
            <a:r>
              <a:rPr lang="en-US"/>
              <a:t>Assessment: Architecture</a:t>
            </a:r>
          </a:p>
        </p:txBody>
      </p:sp>
      <p:sp>
        <p:nvSpPr>
          <p:cNvPr id="56" name="Triangle 55">
            <a:extLst>
              <a:ext uri="{FF2B5EF4-FFF2-40B4-BE49-F238E27FC236}">
                <a16:creationId xmlns:a16="http://schemas.microsoft.com/office/drawing/2014/main" id="{F309179E-A242-3547-9B63-35863E15BBDE}"/>
              </a:ext>
            </a:extLst>
          </p:cNvPr>
          <p:cNvSpPr/>
          <p:nvPr/>
        </p:nvSpPr>
        <p:spPr bwMode="auto">
          <a:xfrm>
            <a:off x="1408239" y="3516743"/>
            <a:ext cx="841965" cy="33381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7" name="Group 14">
            <a:extLst>
              <a:ext uri="{FF2B5EF4-FFF2-40B4-BE49-F238E27FC236}">
                <a16:creationId xmlns:a16="http://schemas.microsoft.com/office/drawing/2014/main" id="{50A48D6E-EB2B-FF48-942E-BA115437ECAC}"/>
              </a:ext>
            </a:extLst>
          </p:cNvPr>
          <p:cNvGrpSpPr/>
          <p:nvPr/>
        </p:nvGrpSpPr>
        <p:grpSpPr>
          <a:xfrm>
            <a:off x="8665279" y="2222262"/>
            <a:ext cx="1266171" cy="1008968"/>
            <a:chOff x="6820486" y="2149436"/>
            <a:chExt cx="1228086" cy="1076484"/>
          </a:xfrm>
        </p:grpSpPr>
        <p:sp>
          <p:nvSpPr>
            <p:cNvPr id="59" name="Freeform 119">
              <a:extLst>
                <a:ext uri="{FF2B5EF4-FFF2-40B4-BE49-F238E27FC236}">
                  <a16:creationId xmlns:a16="http://schemas.microsoft.com/office/drawing/2014/main" id="{162E7667-32D6-B34E-BC6C-31ADC10CB741}"/>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pic>
          <p:nvPicPr>
            <p:cNvPr id="60" name="Graphic 6">
              <a:extLst>
                <a:ext uri="{FF2B5EF4-FFF2-40B4-BE49-F238E27FC236}">
                  <a16:creationId xmlns:a16="http://schemas.microsoft.com/office/drawing/2014/main" id="{F852E98A-E0D6-3740-813E-4D72945FCA0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159863" y="2337211"/>
              <a:ext cx="888709" cy="888709"/>
            </a:xfrm>
            <a:prstGeom prst="rect">
              <a:avLst/>
            </a:prstGeom>
          </p:spPr>
        </p:pic>
      </p:grpSp>
      <p:grpSp>
        <p:nvGrpSpPr>
          <p:cNvPr id="62" name="Group 61">
            <a:extLst>
              <a:ext uri="{FF2B5EF4-FFF2-40B4-BE49-F238E27FC236}">
                <a16:creationId xmlns:a16="http://schemas.microsoft.com/office/drawing/2014/main" id="{9A977078-34C7-D54F-B60B-0B4B51832ED7}"/>
              </a:ext>
            </a:extLst>
          </p:cNvPr>
          <p:cNvGrpSpPr/>
          <p:nvPr/>
        </p:nvGrpSpPr>
        <p:grpSpPr>
          <a:xfrm>
            <a:off x="619747" y="4458841"/>
            <a:ext cx="2475854" cy="1322993"/>
            <a:chOff x="735163" y="4350220"/>
            <a:chExt cx="2257441" cy="1206282"/>
          </a:xfrm>
        </p:grpSpPr>
        <p:pic>
          <p:nvPicPr>
            <p:cNvPr id="65" name="Picture 64">
              <a:extLst>
                <a:ext uri="{FF2B5EF4-FFF2-40B4-BE49-F238E27FC236}">
                  <a16:creationId xmlns:a16="http://schemas.microsoft.com/office/drawing/2014/main" id="{3B172C82-4ACD-DB4C-96A0-BE2F2C7D2E84}"/>
                </a:ext>
              </a:extLst>
            </p:cNvPr>
            <p:cNvPicPr>
              <a:picLocks noChangeAspect="1"/>
            </p:cNvPicPr>
            <p:nvPr/>
          </p:nvPicPr>
          <p:blipFill>
            <a:blip r:embed="rId5"/>
            <a:stretch>
              <a:fillRect/>
            </a:stretch>
          </p:blipFill>
          <p:spPr>
            <a:xfrm>
              <a:off x="735163" y="4362850"/>
              <a:ext cx="365865" cy="1193652"/>
            </a:xfrm>
            <a:prstGeom prst="rect">
              <a:avLst/>
            </a:prstGeom>
          </p:spPr>
        </p:pic>
        <p:pic>
          <p:nvPicPr>
            <p:cNvPr id="66" name="Picture 65">
              <a:extLst>
                <a:ext uri="{FF2B5EF4-FFF2-40B4-BE49-F238E27FC236}">
                  <a16:creationId xmlns:a16="http://schemas.microsoft.com/office/drawing/2014/main" id="{3ABE8515-E3B7-9F45-88B8-1BDA4766DFA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27647" y="5284771"/>
              <a:ext cx="263850" cy="233202"/>
            </a:xfrm>
            <a:prstGeom prst="rect">
              <a:avLst/>
            </a:prstGeom>
          </p:spPr>
        </p:pic>
        <p:pic>
          <p:nvPicPr>
            <p:cNvPr id="68" name="Picture 67">
              <a:extLst>
                <a:ext uri="{FF2B5EF4-FFF2-40B4-BE49-F238E27FC236}">
                  <a16:creationId xmlns:a16="http://schemas.microsoft.com/office/drawing/2014/main" id="{99A2CF67-24D7-4B40-870F-7F803D4ED6C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3460" y="4989690"/>
              <a:ext cx="263850" cy="233202"/>
            </a:xfrm>
            <a:prstGeom prst="rect">
              <a:avLst/>
            </a:prstGeom>
          </p:spPr>
        </p:pic>
        <p:pic>
          <p:nvPicPr>
            <p:cNvPr id="69" name="Picture 68">
              <a:extLst>
                <a:ext uri="{FF2B5EF4-FFF2-40B4-BE49-F238E27FC236}">
                  <a16:creationId xmlns:a16="http://schemas.microsoft.com/office/drawing/2014/main" id="{B582F647-1C4B-4546-AECA-BEDE1CC988C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6626" y="4700848"/>
              <a:ext cx="263850" cy="233202"/>
            </a:xfrm>
            <a:prstGeom prst="rect">
              <a:avLst/>
            </a:prstGeom>
          </p:spPr>
        </p:pic>
        <p:pic>
          <p:nvPicPr>
            <p:cNvPr id="70" name="Picture 69">
              <a:extLst>
                <a:ext uri="{FF2B5EF4-FFF2-40B4-BE49-F238E27FC236}">
                  <a16:creationId xmlns:a16="http://schemas.microsoft.com/office/drawing/2014/main" id="{7161E7E6-B581-F14F-A4FC-2BEDBB9CDC3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8712" y="4403106"/>
              <a:ext cx="263850" cy="233202"/>
            </a:xfrm>
            <a:prstGeom prst="rect">
              <a:avLst/>
            </a:prstGeom>
          </p:spPr>
        </p:pic>
        <p:pic>
          <p:nvPicPr>
            <p:cNvPr id="71" name="Picture 70">
              <a:extLst>
                <a:ext uri="{FF2B5EF4-FFF2-40B4-BE49-F238E27FC236}">
                  <a16:creationId xmlns:a16="http://schemas.microsoft.com/office/drawing/2014/main" id="{2E0CC06F-5678-B744-B776-47B927BBE091}"/>
                </a:ext>
              </a:extLst>
            </p:cNvPr>
            <p:cNvPicPr>
              <a:picLocks noChangeAspect="1"/>
            </p:cNvPicPr>
            <p:nvPr/>
          </p:nvPicPr>
          <p:blipFill>
            <a:blip r:embed="rId5"/>
            <a:stretch>
              <a:fillRect/>
            </a:stretch>
          </p:blipFill>
          <p:spPr>
            <a:xfrm>
              <a:off x="1509755" y="4353811"/>
              <a:ext cx="365865" cy="1193652"/>
            </a:xfrm>
            <a:prstGeom prst="rect">
              <a:avLst/>
            </a:prstGeom>
          </p:spPr>
        </p:pic>
        <p:pic>
          <p:nvPicPr>
            <p:cNvPr id="72" name="Picture 71">
              <a:extLst>
                <a:ext uri="{FF2B5EF4-FFF2-40B4-BE49-F238E27FC236}">
                  <a16:creationId xmlns:a16="http://schemas.microsoft.com/office/drawing/2014/main" id="{AA1D95F0-FAE5-8340-88E7-FE1FA9F9BC4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02240" y="5275733"/>
              <a:ext cx="263850" cy="233202"/>
            </a:xfrm>
            <a:prstGeom prst="rect">
              <a:avLst/>
            </a:prstGeom>
          </p:spPr>
        </p:pic>
        <p:pic>
          <p:nvPicPr>
            <p:cNvPr id="73" name="Picture 72">
              <a:extLst>
                <a:ext uri="{FF2B5EF4-FFF2-40B4-BE49-F238E27FC236}">
                  <a16:creationId xmlns:a16="http://schemas.microsoft.com/office/drawing/2014/main" id="{B792F05B-03FE-574F-AE1D-72D95E78FDE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08052" y="4980651"/>
              <a:ext cx="263850" cy="233202"/>
            </a:xfrm>
            <a:prstGeom prst="rect">
              <a:avLst/>
            </a:prstGeom>
          </p:spPr>
        </p:pic>
        <p:pic>
          <p:nvPicPr>
            <p:cNvPr id="75" name="Picture 74">
              <a:extLst>
                <a:ext uri="{FF2B5EF4-FFF2-40B4-BE49-F238E27FC236}">
                  <a16:creationId xmlns:a16="http://schemas.microsoft.com/office/drawing/2014/main" id="{94BE2DE7-4E01-7E48-B85D-4E63718089D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11218" y="4691809"/>
              <a:ext cx="263850" cy="233202"/>
            </a:xfrm>
            <a:prstGeom prst="rect">
              <a:avLst/>
            </a:prstGeom>
          </p:spPr>
        </p:pic>
        <p:pic>
          <p:nvPicPr>
            <p:cNvPr id="78" name="Picture 77">
              <a:extLst>
                <a:ext uri="{FF2B5EF4-FFF2-40B4-BE49-F238E27FC236}">
                  <a16:creationId xmlns:a16="http://schemas.microsoft.com/office/drawing/2014/main" id="{B9A58681-D6B7-7541-BF77-146D4A6B7A2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13305" y="4394067"/>
              <a:ext cx="263850" cy="233202"/>
            </a:xfrm>
            <a:prstGeom prst="rect">
              <a:avLst/>
            </a:prstGeom>
          </p:spPr>
        </p:pic>
        <p:pic>
          <p:nvPicPr>
            <p:cNvPr id="79" name="Picture 78">
              <a:extLst>
                <a:ext uri="{FF2B5EF4-FFF2-40B4-BE49-F238E27FC236}">
                  <a16:creationId xmlns:a16="http://schemas.microsoft.com/office/drawing/2014/main" id="{25E582CF-8C04-0741-A6A2-B8E34B32FD7D}"/>
                </a:ext>
              </a:extLst>
            </p:cNvPr>
            <p:cNvPicPr>
              <a:picLocks noChangeAspect="1"/>
            </p:cNvPicPr>
            <p:nvPr/>
          </p:nvPicPr>
          <p:blipFill>
            <a:blip r:embed="rId5"/>
            <a:stretch>
              <a:fillRect/>
            </a:stretch>
          </p:blipFill>
          <p:spPr>
            <a:xfrm>
              <a:off x="2325204" y="4350220"/>
              <a:ext cx="365865" cy="1193652"/>
            </a:xfrm>
            <a:prstGeom prst="rect">
              <a:avLst/>
            </a:prstGeom>
          </p:spPr>
        </p:pic>
        <p:pic>
          <p:nvPicPr>
            <p:cNvPr id="80" name="Picture 79">
              <a:extLst>
                <a:ext uri="{FF2B5EF4-FFF2-40B4-BE49-F238E27FC236}">
                  <a16:creationId xmlns:a16="http://schemas.microsoft.com/office/drawing/2014/main" id="{AEDF1202-3419-0E4B-A948-F4CD09D9F24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17689" y="5272140"/>
              <a:ext cx="263850" cy="233202"/>
            </a:xfrm>
            <a:prstGeom prst="rect">
              <a:avLst/>
            </a:prstGeom>
          </p:spPr>
        </p:pic>
        <p:pic>
          <p:nvPicPr>
            <p:cNvPr id="81" name="Picture 80">
              <a:extLst>
                <a:ext uri="{FF2B5EF4-FFF2-40B4-BE49-F238E27FC236}">
                  <a16:creationId xmlns:a16="http://schemas.microsoft.com/office/drawing/2014/main" id="{2417CC9D-34AF-9C4C-BC9A-A39709CA8D3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23502" y="4977059"/>
              <a:ext cx="263850" cy="233202"/>
            </a:xfrm>
            <a:prstGeom prst="rect">
              <a:avLst/>
            </a:prstGeom>
          </p:spPr>
        </p:pic>
        <p:pic>
          <p:nvPicPr>
            <p:cNvPr id="82" name="Picture 81">
              <a:extLst>
                <a:ext uri="{FF2B5EF4-FFF2-40B4-BE49-F238E27FC236}">
                  <a16:creationId xmlns:a16="http://schemas.microsoft.com/office/drawing/2014/main" id="{F0A4B8D8-55E2-4E4F-ACC3-339BFA5074A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26667" y="4688217"/>
              <a:ext cx="263850" cy="233202"/>
            </a:xfrm>
            <a:prstGeom prst="rect">
              <a:avLst/>
            </a:prstGeom>
          </p:spPr>
        </p:pic>
        <p:pic>
          <p:nvPicPr>
            <p:cNvPr id="84" name="Picture 83">
              <a:extLst>
                <a:ext uri="{FF2B5EF4-FFF2-40B4-BE49-F238E27FC236}">
                  <a16:creationId xmlns:a16="http://schemas.microsoft.com/office/drawing/2014/main" id="{EB8773EA-3378-634A-B3F7-9F13C8A5EE9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28754" y="4390474"/>
              <a:ext cx="263850" cy="233202"/>
            </a:xfrm>
            <a:prstGeom prst="rect">
              <a:avLst/>
            </a:prstGeom>
          </p:spPr>
        </p:pic>
      </p:grpSp>
      <p:sp>
        <p:nvSpPr>
          <p:cNvPr id="89" name="Left Brace 88">
            <a:extLst>
              <a:ext uri="{FF2B5EF4-FFF2-40B4-BE49-F238E27FC236}">
                <a16:creationId xmlns:a16="http://schemas.microsoft.com/office/drawing/2014/main" id="{6BB35A59-85BF-0346-BFEB-6F98DE6ABCEE}"/>
              </a:ext>
            </a:extLst>
          </p:cNvPr>
          <p:cNvSpPr/>
          <p:nvPr/>
        </p:nvSpPr>
        <p:spPr>
          <a:xfrm rot="5400000">
            <a:off x="1662448" y="2838646"/>
            <a:ext cx="333545" cy="2357374"/>
          </a:xfrm>
          <a:prstGeom prst="leftBrace">
            <a:avLst>
              <a:gd name="adj1" fmla="val 72325"/>
              <a:gd name="adj2" fmla="val 50000"/>
            </a:avLst>
          </a:prstGeom>
          <a:noFill/>
          <a:ln w="12700" cap="flat" cmpd="sng" algn="ctr">
            <a:solidFill>
              <a:schemeClr val="accent5"/>
            </a:solidFill>
            <a:prstDash val="solid"/>
          </a:ln>
          <a:effectLst/>
        </p:spPr>
        <p:txBody>
          <a:bodyPr rtlCol="0" anchor="ctr"/>
          <a:lstStyle/>
          <a:p>
            <a:pPr algn="ctr" defTabSz="932418">
              <a:defRPr/>
            </a:pPr>
            <a:endParaRPr lang="en-US" sz="1836" kern="0">
              <a:solidFill>
                <a:prstClr val="black"/>
              </a:solidFill>
              <a:latin typeface="+mj-lt"/>
            </a:endParaRPr>
          </a:p>
        </p:txBody>
      </p:sp>
      <p:sp>
        <p:nvSpPr>
          <p:cNvPr id="90" name="TextBox 89">
            <a:extLst>
              <a:ext uri="{FF2B5EF4-FFF2-40B4-BE49-F238E27FC236}">
                <a16:creationId xmlns:a16="http://schemas.microsoft.com/office/drawing/2014/main" id="{237FC0BD-2169-9542-8753-88AE92378ADA}"/>
              </a:ext>
            </a:extLst>
          </p:cNvPr>
          <p:cNvSpPr txBox="1"/>
          <p:nvPr/>
        </p:nvSpPr>
        <p:spPr>
          <a:xfrm>
            <a:off x="1036822" y="4149681"/>
            <a:ext cx="1564043" cy="265009"/>
          </a:xfrm>
          <a:prstGeom prst="rect">
            <a:avLst/>
          </a:prstGeom>
          <a:noFill/>
        </p:spPr>
        <p:txBody>
          <a:bodyPr wrap="square" rtlCol="0">
            <a:spAutoFit/>
          </a:bodyPr>
          <a:lstStyle/>
          <a:p>
            <a:pPr algn="ctr" defTabSz="932418">
              <a:defRPr/>
            </a:pPr>
            <a:r>
              <a:rPr lang="en-US" sz="1122" kern="0">
                <a:solidFill>
                  <a:prstClr val="black"/>
                </a:solidFill>
                <a:latin typeface="+mj-lt"/>
              </a:rPr>
              <a:t>Hosts or servers</a:t>
            </a:r>
          </a:p>
        </p:txBody>
      </p:sp>
      <p:sp>
        <p:nvSpPr>
          <p:cNvPr id="91" name="Oval 90">
            <a:extLst>
              <a:ext uri="{FF2B5EF4-FFF2-40B4-BE49-F238E27FC236}">
                <a16:creationId xmlns:a16="http://schemas.microsoft.com/office/drawing/2014/main" id="{D220AEFC-E736-3745-83CA-6AF4285C14B7}"/>
              </a:ext>
            </a:extLst>
          </p:cNvPr>
          <p:cNvSpPr/>
          <p:nvPr/>
        </p:nvSpPr>
        <p:spPr bwMode="auto">
          <a:xfrm>
            <a:off x="10319936" y="2340670"/>
            <a:ext cx="750548" cy="750548"/>
          </a:xfrm>
          <a:prstGeom prst="ellipse">
            <a:avLst/>
          </a:prstGeom>
          <a:solidFill>
            <a:schemeClr val="bg1"/>
          </a:solidFill>
          <a:ln w="0">
            <a:noFill/>
            <a:prstDash val="solid"/>
            <a:round/>
            <a:headEnd/>
            <a:tailEnd/>
          </a:ln>
          <a:effectLst>
            <a:outerShdw blurRad="203200" sx="102000" sy="102000" algn="ctr" rotWithShape="0">
              <a:prstClr val="black">
                <a:alpha val="23000"/>
              </a:prstClr>
            </a:outerShdw>
          </a:effectLst>
        </p:spPr>
        <p:txBody>
          <a:bodyPr vert="horz" wrap="square" lIns="93247" tIns="46623" rIns="93247" bIns="46623" numCol="1" anchor="t" anchorCtr="0" compatLnSpc="1">
            <a:prstTxWarp prst="textNoShape">
              <a:avLst/>
            </a:prstTxWarp>
          </a:bodyPr>
          <a:lstStyle/>
          <a:p>
            <a:pPr defTabSz="932384"/>
            <a:endParaRPr lang="en-US" err="1">
              <a:solidFill>
                <a:srgbClr val="1A1A1A"/>
              </a:solidFill>
              <a:latin typeface="Segoe UI"/>
            </a:endParaRPr>
          </a:p>
        </p:txBody>
      </p:sp>
      <p:pic>
        <p:nvPicPr>
          <p:cNvPr id="104" name="Picture 103">
            <a:extLst>
              <a:ext uri="{FF2B5EF4-FFF2-40B4-BE49-F238E27FC236}">
                <a16:creationId xmlns:a16="http://schemas.microsoft.com/office/drawing/2014/main" id="{28424508-BEC9-9446-90B0-E53AB2FAB5A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304831" y="2505178"/>
            <a:ext cx="594360" cy="558010"/>
          </a:xfrm>
          <a:prstGeom prst="rect">
            <a:avLst/>
          </a:prstGeom>
        </p:spPr>
      </p:pic>
      <p:sp>
        <p:nvSpPr>
          <p:cNvPr id="115" name="TextBox 114">
            <a:extLst>
              <a:ext uri="{FF2B5EF4-FFF2-40B4-BE49-F238E27FC236}">
                <a16:creationId xmlns:a16="http://schemas.microsoft.com/office/drawing/2014/main" id="{AE92065F-E1B6-9E4D-9C07-DDCFB0DCDB71}"/>
              </a:ext>
            </a:extLst>
          </p:cNvPr>
          <p:cNvSpPr txBox="1"/>
          <p:nvPr/>
        </p:nvSpPr>
        <p:spPr>
          <a:xfrm>
            <a:off x="4767742" y="3130165"/>
            <a:ext cx="1955929" cy="265009"/>
          </a:xfrm>
          <a:prstGeom prst="rect">
            <a:avLst/>
          </a:prstGeom>
          <a:noFill/>
        </p:spPr>
        <p:txBody>
          <a:bodyPr wrap="square" rtlCol="0">
            <a:spAutoFit/>
          </a:bodyPr>
          <a:lstStyle/>
          <a:p>
            <a:pPr algn="ctr" defTabSz="932418">
              <a:defRPr/>
            </a:pPr>
            <a:r>
              <a:rPr lang="en-US" sz="1122" kern="0">
                <a:solidFill>
                  <a:prstClr val="black"/>
                </a:solidFill>
                <a:latin typeface="+mj-lt"/>
              </a:rPr>
              <a:t>CMDB</a:t>
            </a:r>
          </a:p>
        </p:txBody>
      </p:sp>
      <p:cxnSp>
        <p:nvCxnSpPr>
          <p:cNvPr id="116" name="Straight Arrow Connector 115">
            <a:extLst>
              <a:ext uri="{FF2B5EF4-FFF2-40B4-BE49-F238E27FC236}">
                <a16:creationId xmlns:a16="http://schemas.microsoft.com/office/drawing/2014/main" id="{3A54AEDA-5E0A-3748-BC44-2E1B59A88D20}"/>
              </a:ext>
            </a:extLst>
          </p:cNvPr>
          <p:cNvCxnSpPr>
            <a:cxnSpLocks/>
          </p:cNvCxnSpPr>
          <p:nvPr/>
        </p:nvCxnSpPr>
        <p:spPr>
          <a:xfrm>
            <a:off x="1968077" y="2717271"/>
            <a:ext cx="3309529"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19" name="TextBox 118">
            <a:extLst>
              <a:ext uri="{FF2B5EF4-FFF2-40B4-BE49-F238E27FC236}">
                <a16:creationId xmlns:a16="http://schemas.microsoft.com/office/drawing/2014/main" id="{487C1E1A-91F6-9747-94CD-09887AF93CFC}"/>
              </a:ext>
            </a:extLst>
          </p:cNvPr>
          <p:cNvSpPr txBox="1"/>
          <p:nvPr/>
        </p:nvSpPr>
        <p:spPr>
          <a:xfrm>
            <a:off x="8427596" y="3130165"/>
            <a:ext cx="1741527" cy="265009"/>
          </a:xfrm>
          <a:prstGeom prst="rect">
            <a:avLst/>
          </a:prstGeom>
          <a:noFill/>
        </p:spPr>
        <p:txBody>
          <a:bodyPr wrap="square" rtlCol="0">
            <a:spAutoFit/>
          </a:bodyPr>
          <a:lstStyle/>
          <a:p>
            <a:pPr algn="ctr" defTabSz="932418">
              <a:defRPr/>
            </a:pPr>
            <a:r>
              <a:rPr lang="en-US" sz="1122" kern="0">
                <a:solidFill>
                  <a:prstClr val="black"/>
                </a:solidFill>
                <a:latin typeface="+mj-lt"/>
              </a:rPr>
              <a:t>Azure Migrate Portal</a:t>
            </a:r>
          </a:p>
        </p:txBody>
      </p:sp>
      <p:cxnSp>
        <p:nvCxnSpPr>
          <p:cNvPr id="120" name="Straight Arrow Connector 119">
            <a:extLst>
              <a:ext uri="{FF2B5EF4-FFF2-40B4-BE49-F238E27FC236}">
                <a16:creationId xmlns:a16="http://schemas.microsoft.com/office/drawing/2014/main" id="{63CA668F-4F98-BD45-AE0F-56C700A55D6F}"/>
              </a:ext>
            </a:extLst>
          </p:cNvPr>
          <p:cNvCxnSpPr>
            <a:cxnSpLocks/>
          </p:cNvCxnSpPr>
          <p:nvPr/>
        </p:nvCxnSpPr>
        <p:spPr>
          <a:xfrm>
            <a:off x="6217587" y="2717271"/>
            <a:ext cx="21889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21" name="TextBox 120">
            <a:extLst>
              <a:ext uri="{FF2B5EF4-FFF2-40B4-BE49-F238E27FC236}">
                <a16:creationId xmlns:a16="http://schemas.microsoft.com/office/drawing/2014/main" id="{6E7BB3C2-2A46-C34F-A0B6-DFF56107FE8E}"/>
              </a:ext>
            </a:extLst>
          </p:cNvPr>
          <p:cNvSpPr txBox="1"/>
          <p:nvPr/>
        </p:nvSpPr>
        <p:spPr>
          <a:xfrm>
            <a:off x="733889" y="3130165"/>
            <a:ext cx="1736244" cy="265009"/>
          </a:xfrm>
          <a:prstGeom prst="rect">
            <a:avLst/>
          </a:prstGeom>
          <a:noFill/>
        </p:spPr>
        <p:txBody>
          <a:bodyPr wrap="square" rtlCol="0">
            <a:spAutoFit/>
          </a:bodyPr>
          <a:lstStyle/>
          <a:p>
            <a:pPr algn="ctr" defTabSz="932418">
              <a:defRPr/>
            </a:pPr>
            <a:r>
              <a:rPr lang="en-US" sz="1122" kern="0">
                <a:solidFill>
                  <a:prstClr val="black"/>
                </a:solidFill>
                <a:latin typeface="+mj-lt"/>
              </a:rPr>
              <a:t>Source environment</a:t>
            </a:r>
          </a:p>
        </p:txBody>
      </p:sp>
      <p:grpSp>
        <p:nvGrpSpPr>
          <p:cNvPr id="166" name="Group 165">
            <a:extLst>
              <a:ext uri="{FF2B5EF4-FFF2-40B4-BE49-F238E27FC236}">
                <a16:creationId xmlns:a16="http://schemas.microsoft.com/office/drawing/2014/main" id="{2696DA32-A836-7445-AC0D-9929107DC3F8}"/>
              </a:ext>
            </a:extLst>
          </p:cNvPr>
          <p:cNvGrpSpPr/>
          <p:nvPr/>
        </p:nvGrpSpPr>
        <p:grpSpPr>
          <a:xfrm>
            <a:off x="5451965" y="2491410"/>
            <a:ext cx="587482" cy="558010"/>
            <a:chOff x="6199486" y="4329361"/>
            <a:chExt cx="589482" cy="559910"/>
          </a:xfrm>
        </p:grpSpPr>
        <p:sp>
          <p:nvSpPr>
            <p:cNvPr id="167" name="Oval 166">
              <a:extLst>
                <a:ext uri="{FF2B5EF4-FFF2-40B4-BE49-F238E27FC236}">
                  <a16:creationId xmlns:a16="http://schemas.microsoft.com/office/drawing/2014/main" id="{5577640B-03CA-2848-B240-38A47CB5B5B7}"/>
                </a:ext>
              </a:extLst>
            </p:cNvPr>
            <p:cNvSpPr/>
            <p:nvPr/>
          </p:nvSpPr>
          <p:spPr bwMode="auto">
            <a:xfrm>
              <a:off x="6199487" y="4329361"/>
              <a:ext cx="589481" cy="1706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8" name="Stored Data 167">
              <a:extLst>
                <a:ext uri="{FF2B5EF4-FFF2-40B4-BE49-F238E27FC236}">
                  <a16:creationId xmlns:a16="http://schemas.microsoft.com/office/drawing/2014/main" id="{FB4EB945-4169-024A-A99B-E3780BB038FE}"/>
                </a:ext>
              </a:extLst>
            </p:cNvPr>
            <p:cNvSpPr/>
            <p:nvPr/>
          </p:nvSpPr>
          <p:spPr bwMode="auto">
            <a:xfrm rot="16200000">
              <a:off x="6282761" y="4383064"/>
              <a:ext cx="422932" cy="589482"/>
            </a:xfrm>
            <a:prstGeom prst="flowChartOnlineStorag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6" name="Rectangle 5">
            <a:extLst>
              <a:ext uri="{FF2B5EF4-FFF2-40B4-BE49-F238E27FC236}">
                <a16:creationId xmlns:a16="http://schemas.microsoft.com/office/drawing/2014/main" id="{436D1A3E-C1FC-024E-AACB-8A2CF343F279}"/>
              </a:ext>
            </a:extLst>
          </p:cNvPr>
          <p:cNvSpPr/>
          <p:nvPr/>
        </p:nvSpPr>
        <p:spPr>
          <a:xfrm>
            <a:off x="6900976" y="2385233"/>
            <a:ext cx="1487908" cy="276999"/>
          </a:xfrm>
          <a:prstGeom prst="rect">
            <a:avLst/>
          </a:prstGeom>
        </p:spPr>
        <p:txBody>
          <a:bodyPr wrap="none">
            <a:spAutoFit/>
          </a:bodyPr>
          <a:lstStyle/>
          <a:p>
            <a:pPr algn="ctr" defTabSz="932418">
              <a:defRPr/>
            </a:pPr>
            <a:r>
              <a:rPr lang="en-US" sz="1200" i="1" kern="0">
                <a:solidFill>
                  <a:schemeClr val="tx2"/>
                </a:solidFill>
                <a:latin typeface="Segoe UI Semilight"/>
              </a:rPr>
              <a:t>Import through CSV</a:t>
            </a:r>
          </a:p>
        </p:txBody>
      </p:sp>
      <p:pic>
        <p:nvPicPr>
          <p:cNvPr id="169" name="Graphic 168">
            <a:extLst>
              <a:ext uri="{FF2B5EF4-FFF2-40B4-BE49-F238E27FC236}">
                <a16:creationId xmlns:a16="http://schemas.microsoft.com/office/drawing/2014/main" id="{5715755A-FEAB-3D47-8A05-EEAC4FBE6397}"/>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421909" y="2432811"/>
            <a:ext cx="546602" cy="546602"/>
          </a:xfrm>
          <a:prstGeom prst="rect">
            <a:avLst/>
          </a:prstGeom>
        </p:spPr>
      </p:pic>
      <p:sp>
        <p:nvSpPr>
          <p:cNvPr id="7" name="Rectangle 6">
            <a:extLst>
              <a:ext uri="{FF2B5EF4-FFF2-40B4-BE49-F238E27FC236}">
                <a16:creationId xmlns:a16="http://schemas.microsoft.com/office/drawing/2014/main" id="{84EFBCF4-FF7F-5347-B5EE-8C76BD97F8B6}"/>
              </a:ext>
            </a:extLst>
          </p:cNvPr>
          <p:cNvSpPr/>
          <p:nvPr/>
        </p:nvSpPr>
        <p:spPr>
          <a:xfrm>
            <a:off x="5319271" y="4641357"/>
            <a:ext cx="6216650" cy="661720"/>
          </a:xfrm>
          <a:prstGeom prst="rect">
            <a:avLst/>
          </a:prstGeom>
        </p:spPr>
        <p:txBody>
          <a:bodyPr>
            <a:spAutoFit/>
          </a:bodyPr>
          <a:lstStyle/>
          <a:p>
            <a:pPr defTabSz="914191">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Create a quick assessment without deploying the appliance </a:t>
            </a:r>
          </a:p>
          <a:p>
            <a:pPr defTabSz="914191">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Import existing CMDB data through a CSV file</a:t>
            </a:r>
          </a:p>
        </p:txBody>
      </p:sp>
    </p:spTree>
    <p:extLst>
      <p:ext uri="{BB962C8B-B14F-4D97-AF65-F5344CB8AC3E}">
        <p14:creationId xmlns:p14="http://schemas.microsoft.com/office/powerpoint/2010/main" val="42159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9"/>
                                        </p:tgtEl>
                                        <p:attrNameLst>
                                          <p:attrName>style.visibility</p:attrName>
                                        </p:attrNameLst>
                                      </p:cBhvr>
                                      <p:to>
                                        <p:strVal val="visible"/>
                                      </p:to>
                                    </p:set>
                                    <p:anim calcmode="lin" valueType="num">
                                      <p:cBhvr additive="base">
                                        <p:cTn id="13" dur="500" fill="hold"/>
                                        <p:tgtEl>
                                          <p:spTgt spid="169"/>
                                        </p:tgtEl>
                                        <p:attrNameLst>
                                          <p:attrName>ppt_x</p:attrName>
                                        </p:attrNameLst>
                                      </p:cBhvr>
                                      <p:tavLst>
                                        <p:tav tm="0">
                                          <p:val>
                                            <p:strVal val="#ppt_x"/>
                                          </p:val>
                                        </p:tav>
                                        <p:tav tm="100000">
                                          <p:val>
                                            <p:strVal val="#ppt_x"/>
                                          </p:val>
                                        </p:tav>
                                      </p:tavLst>
                                    </p:anim>
                                    <p:anim calcmode="lin" valueType="num">
                                      <p:cBhvr additive="base">
                                        <p:cTn id="14" dur="500" fill="hold"/>
                                        <p:tgtEl>
                                          <p:spTgt spid="16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91"/>
                                        </p:tgtEl>
                                        <p:attrNameLst>
                                          <p:attrName>style.visibility</p:attrName>
                                        </p:attrNameLst>
                                      </p:cBhvr>
                                      <p:to>
                                        <p:strVal val="visible"/>
                                      </p:to>
                                    </p:set>
                                    <p:anim calcmode="lin" valueType="num">
                                      <p:cBhvr additive="base">
                                        <p:cTn id="17" dur="500" fill="hold"/>
                                        <p:tgtEl>
                                          <p:spTgt spid="91"/>
                                        </p:tgtEl>
                                        <p:attrNameLst>
                                          <p:attrName>ppt_x</p:attrName>
                                        </p:attrNameLst>
                                      </p:cBhvr>
                                      <p:tavLst>
                                        <p:tav tm="0">
                                          <p:val>
                                            <p:strVal val="#ppt_x"/>
                                          </p:val>
                                        </p:tav>
                                        <p:tav tm="100000">
                                          <p:val>
                                            <p:strVal val="#ppt_x"/>
                                          </p:val>
                                        </p:tav>
                                      </p:tavLst>
                                    </p:anim>
                                    <p:anim calcmode="lin" valueType="num">
                                      <p:cBhvr additive="base">
                                        <p:cTn id="18"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E04C018-7FFB-4D78-A3D5-8CE9697A298E}"/>
              </a:ext>
            </a:extLst>
          </p:cNvPr>
          <p:cNvSpPr/>
          <p:nvPr/>
        </p:nvSpPr>
        <p:spPr>
          <a:xfrm>
            <a:off x="2806407" y="1276495"/>
            <a:ext cx="1248164" cy="3593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latin typeface="Segoe UI"/>
            </a:endParaRPr>
          </a:p>
        </p:txBody>
      </p:sp>
      <p:sp>
        <p:nvSpPr>
          <p:cNvPr id="37" name="Rectangle 36">
            <a:extLst>
              <a:ext uri="{FF2B5EF4-FFF2-40B4-BE49-F238E27FC236}">
                <a16:creationId xmlns:a16="http://schemas.microsoft.com/office/drawing/2014/main" id="{47FA70AC-5D9F-4F98-BC80-353689824511}"/>
              </a:ext>
            </a:extLst>
          </p:cNvPr>
          <p:cNvSpPr/>
          <p:nvPr/>
        </p:nvSpPr>
        <p:spPr>
          <a:xfrm>
            <a:off x="6839225" y="1150459"/>
            <a:ext cx="1300207" cy="485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latin typeface="Segoe UI"/>
            </a:endParaRPr>
          </a:p>
        </p:txBody>
      </p:sp>
      <p:sp>
        <p:nvSpPr>
          <p:cNvPr id="12" name="Rectangle 11">
            <a:extLst>
              <a:ext uri="{FF2B5EF4-FFF2-40B4-BE49-F238E27FC236}">
                <a16:creationId xmlns:a16="http://schemas.microsoft.com/office/drawing/2014/main" id="{486FC5D4-4607-43D6-8719-D557858A304A}"/>
              </a:ext>
            </a:extLst>
          </p:cNvPr>
          <p:cNvSpPr/>
          <p:nvPr/>
        </p:nvSpPr>
        <p:spPr>
          <a:xfrm>
            <a:off x="8143773" y="884651"/>
            <a:ext cx="1637019" cy="408075"/>
          </a:xfrm>
          <a:prstGeom prst="rect">
            <a:avLst/>
          </a:prstGeom>
          <a:solidFill>
            <a:schemeClr val="bg1"/>
          </a:solidFill>
          <a:ln>
            <a:noFill/>
            <a:prstDash val="dash"/>
          </a:ln>
        </p:spPr>
        <p:txBody>
          <a:bodyPr wrap="square">
            <a:spAutoFit/>
          </a:bodyPr>
          <a:lstStyle/>
          <a:p>
            <a:pPr defTabSz="914015">
              <a:spcAft>
                <a:spcPts val="1199"/>
              </a:spcAft>
            </a:pPr>
            <a:endParaRPr lang="en-US" sz="2000">
              <a:ln w="3175">
                <a:noFill/>
              </a:ln>
              <a:solidFill>
                <a:srgbClr val="0078D4"/>
              </a:solidFill>
              <a:latin typeface="Segoe UI Semibold"/>
              <a:cs typeface="Segoe UI" pitchFamily="34" charset="0"/>
            </a:endParaRPr>
          </a:p>
        </p:txBody>
      </p:sp>
      <p:sp>
        <p:nvSpPr>
          <p:cNvPr id="14" name="Rectangle 13">
            <a:extLst>
              <a:ext uri="{FF2B5EF4-FFF2-40B4-BE49-F238E27FC236}">
                <a16:creationId xmlns:a16="http://schemas.microsoft.com/office/drawing/2014/main" id="{0C9126D5-56C6-471B-B2C9-AC4E9023C27E}"/>
              </a:ext>
            </a:extLst>
          </p:cNvPr>
          <p:cNvSpPr/>
          <p:nvPr/>
        </p:nvSpPr>
        <p:spPr>
          <a:xfrm>
            <a:off x="10755477" y="2148822"/>
            <a:ext cx="3193721" cy="408075"/>
          </a:xfrm>
          <a:prstGeom prst="rect">
            <a:avLst/>
          </a:prstGeom>
          <a:solidFill>
            <a:schemeClr val="bg1"/>
          </a:solidFill>
          <a:ln>
            <a:noFill/>
            <a:prstDash val="dash"/>
          </a:ln>
        </p:spPr>
        <p:txBody>
          <a:bodyPr wrap="square">
            <a:spAutoFit/>
          </a:bodyPr>
          <a:lstStyle/>
          <a:p>
            <a:pPr defTabSz="914015">
              <a:spcAft>
                <a:spcPts val="1199"/>
              </a:spcAft>
            </a:pPr>
            <a:endParaRPr lang="en-US" sz="2000">
              <a:ln w="3175">
                <a:noFill/>
              </a:ln>
              <a:solidFill>
                <a:srgbClr val="0078D4"/>
              </a:solidFill>
              <a:latin typeface="Segoe UI Semibold"/>
              <a:cs typeface="Segoe UI" pitchFamily="34" charset="0"/>
            </a:endParaRPr>
          </a:p>
        </p:txBody>
      </p:sp>
      <p:sp>
        <p:nvSpPr>
          <p:cNvPr id="5" name="Title 1">
            <a:extLst>
              <a:ext uri="{FF2B5EF4-FFF2-40B4-BE49-F238E27FC236}">
                <a16:creationId xmlns:a16="http://schemas.microsoft.com/office/drawing/2014/main" id="{DBDDFD08-A404-45DB-AC05-3053479CF3C7}"/>
              </a:ext>
            </a:extLst>
          </p:cNvPr>
          <p:cNvSpPr txBox="1">
            <a:spLocks/>
          </p:cNvSpPr>
          <p:nvPr/>
        </p:nvSpPr>
        <p:spPr>
          <a:xfrm>
            <a:off x="602448" y="451358"/>
            <a:ext cx="11234682" cy="564867"/>
          </a:xfrm>
          <a:prstGeom prst="rect">
            <a:avLst/>
          </a:prstGeom>
        </p:spPr>
        <p:txBody>
          <a:bodyPr vert="horz" wrap="square" lIns="0" tIns="91414" rIns="146262" bIns="91414"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0938"/>
            <a:endParaRPr lang="en-US" spc="-51">
              <a:latin typeface="Segoe UI"/>
            </a:endParaRPr>
          </a:p>
        </p:txBody>
      </p:sp>
      <p:sp>
        <p:nvSpPr>
          <p:cNvPr id="9" name="Text Placeholder 8">
            <a:extLst>
              <a:ext uri="{FF2B5EF4-FFF2-40B4-BE49-F238E27FC236}">
                <a16:creationId xmlns:a16="http://schemas.microsoft.com/office/drawing/2014/main" id="{E36E3258-AFAB-314F-89CB-9E4267A0C203}"/>
              </a:ext>
            </a:extLst>
          </p:cNvPr>
          <p:cNvSpPr>
            <a:spLocks noGrp="1"/>
          </p:cNvSpPr>
          <p:nvPr>
            <p:ph type="body" sz="quarter" idx="10"/>
          </p:nvPr>
        </p:nvSpPr>
        <p:spPr>
          <a:xfrm>
            <a:off x="465138" y="898525"/>
            <a:ext cx="11887200" cy="492125"/>
          </a:xfrm>
        </p:spPr>
        <p:txBody>
          <a:bodyPr/>
          <a:lstStyle/>
          <a:p>
            <a:r>
              <a:rPr lang="en-US"/>
              <a:t>Stages and computation criteria</a:t>
            </a:r>
          </a:p>
        </p:txBody>
      </p:sp>
      <p:sp>
        <p:nvSpPr>
          <p:cNvPr id="6" name="Title 5">
            <a:extLst>
              <a:ext uri="{FF2B5EF4-FFF2-40B4-BE49-F238E27FC236}">
                <a16:creationId xmlns:a16="http://schemas.microsoft.com/office/drawing/2014/main" id="{AFFCDF31-7B14-7A49-A211-D2542768E51D}"/>
              </a:ext>
            </a:extLst>
          </p:cNvPr>
          <p:cNvSpPr>
            <a:spLocks noGrp="1"/>
          </p:cNvSpPr>
          <p:nvPr>
            <p:ph type="title"/>
          </p:nvPr>
        </p:nvSpPr>
        <p:spPr>
          <a:xfrm>
            <a:off x="465138" y="441332"/>
            <a:ext cx="11530584" cy="830020"/>
          </a:xfrm>
        </p:spPr>
        <p:txBody>
          <a:bodyPr/>
          <a:lstStyle/>
          <a:p>
            <a:r>
              <a:rPr lang="en-US"/>
              <a:t>Assessment for Azure VMs: Process</a:t>
            </a:r>
          </a:p>
        </p:txBody>
      </p:sp>
      <p:sp>
        <p:nvSpPr>
          <p:cNvPr id="30" name="Rectangle 29">
            <a:extLst>
              <a:ext uri="{FF2B5EF4-FFF2-40B4-BE49-F238E27FC236}">
                <a16:creationId xmlns:a16="http://schemas.microsoft.com/office/drawing/2014/main" id="{1AD81EAD-ABE4-1D4C-9B08-5D32DC3BA8A9}"/>
              </a:ext>
            </a:extLst>
          </p:cNvPr>
          <p:cNvSpPr/>
          <p:nvPr/>
        </p:nvSpPr>
        <p:spPr bwMode="auto">
          <a:xfrm>
            <a:off x="4528289" y="4668320"/>
            <a:ext cx="3370065" cy="188487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B7E2BE6A-B331-D345-B0EB-587340CB6AEA}"/>
              </a:ext>
            </a:extLst>
          </p:cNvPr>
          <p:cNvSpPr/>
          <p:nvPr/>
        </p:nvSpPr>
        <p:spPr bwMode="auto">
          <a:xfrm>
            <a:off x="4528289" y="1830195"/>
            <a:ext cx="3370065" cy="283812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034B4ACD-B96B-194A-B7B6-FE235E373A83}"/>
              </a:ext>
            </a:extLst>
          </p:cNvPr>
          <p:cNvSpPr/>
          <p:nvPr/>
        </p:nvSpPr>
        <p:spPr>
          <a:xfrm>
            <a:off x="4718839" y="2600949"/>
            <a:ext cx="2499479" cy="400110"/>
          </a:xfrm>
          <a:prstGeom prst="rect">
            <a:avLst/>
          </a:prstGeom>
          <a:noFill/>
          <a:ln>
            <a:noFill/>
            <a:prstDash val="dash"/>
          </a:ln>
        </p:spPr>
        <p:txBody>
          <a:bodyPr wrap="square">
            <a:spAutoFit/>
          </a:bodyPr>
          <a:lstStyle/>
          <a:p>
            <a:pPr defTabSz="914015">
              <a:spcAft>
                <a:spcPts val="1199"/>
              </a:spcAft>
              <a:defRPr/>
            </a:pPr>
            <a:r>
              <a:rPr lang="en-US" sz="2000">
                <a:ln w="3175">
                  <a:noFill/>
                </a:ln>
                <a:solidFill>
                  <a:schemeClr val="accent5"/>
                </a:solidFill>
                <a:latin typeface="Segoe UI Semibold"/>
                <a:cs typeface="Segoe UI" pitchFamily="34" charset="0"/>
              </a:rPr>
              <a:t>Sizing</a:t>
            </a:r>
          </a:p>
        </p:txBody>
      </p:sp>
      <p:sp>
        <p:nvSpPr>
          <p:cNvPr id="35" name="TextBox 34">
            <a:extLst>
              <a:ext uri="{FF2B5EF4-FFF2-40B4-BE49-F238E27FC236}">
                <a16:creationId xmlns:a16="http://schemas.microsoft.com/office/drawing/2014/main" id="{2B0967B6-0410-F34E-B69B-E5B59FD5F6A4}"/>
              </a:ext>
            </a:extLst>
          </p:cNvPr>
          <p:cNvSpPr txBox="1"/>
          <p:nvPr/>
        </p:nvSpPr>
        <p:spPr>
          <a:xfrm>
            <a:off x="4718839" y="3020776"/>
            <a:ext cx="3179515" cy="1400383"/>
          </a:xfrm>
          <a:prstGeom prst="rect">
            <a:avLst/>
          </a:prstGeom>
          <a:noFill/>
        </p:spPr>
        <p:txBody>
          <a:bodyPr wrap="square" rtlCol="0">
            <a:spAutoFit/>
          </a:bodyPr>
          <a:lstStyle/>
          <a:p>
            <a:pPr defTabSz="914015">
              <a:defRPr/>
            </a:pPr>
            <a:r>
              <a:rPr lang="en-US" sz="1400" b="1">
                <a:solidFill>
                  <a:schemeClr val="bg1"/>
                </a:solidFill>
                <a:cs typeface="Segoe UI Semilight" panose="020B0402040204020203" pitchFamily="34" charset="0"/>
              </a:rPr>
              <a:t>Parameters</a:t>
            </a:r>
          </a:p>
          <a:p>
            <a:pPr marL="115888" indent="-115888" defTabSz="896181">
              <a:buFont typeface="Arial" panose="020B0604020202020204" pitchFamily="34" charset="0"/>
              <a:buChar char="•"/>
              <a:defRPr/>
            </a:pPr>
            <a:r>
              <a:rPr lang="en-US" sz="1400">
                <a:solidFill>
                  <a:schemeClr val="bg1"/>
                </a:solidFill>
                <a:latin typeface="Segoe UI"/>
                <a:cs typeface="Segoe UI Semilight" panose="020B0402040204020203" pitchFamily="34" charset="0"/>
              </a:rPr>
              <a:t>Storage</a:t>
            </a:r>
          </a:p>
          <a:p>
            <a:pPr marL="115888" indent="-115888" defTabSz="896181">
              <a:buFont typeface="Arial" panose="020B0604020202020204" pitchFamily="34" charset="0"/>
              <a:buChar char="•"/>
              <a:defRPr/>
            </a:pPr>
            <a:r>
              <a:rPr lang="en-US" sz="1400">
                <a:solidFill>
                  <a:schemeClr val="bg1"/>
                </a:solidFill>
                <a:latin typeface="Segoe UI"/>
                <a:cs typeface="Segoe UI Semilight" panose="020B0402040204020203" pitchFamily="34" charset="0"/>
              </a:rPr>
              <a:t>Network</a:t>
            </a:r>
          </a:p>
          <a:p>
            <a:pPr marL="115888" indent="-115888" defTabSz="896181">
              <a:buFont typeface="Arial" panose="020B0604020202020204" pitchFamily="34" charset="0"/>
              <a:buChar char="•"/>
              <a:defRPr/>
            </a:pPr>
            <a:r>
              <a:rPr lang="en-US" sz="1400">
                <a:solidFill>
                  <a:schemeClr val="bg1"/>
                </a:solidFill>
                <a:cs typeface="Segoe UI Semilight" panose="020B0402040204020203" pitchFamily="34" charset="0"/>
              </a:rPr>
              <a:t>Compute</a:t>
            </a:r>
            <a:endParaRPr lang="en-US" sz="1400">
              <a:solidFill>
                <a:schemeClr val="bg1"/>
              </a:solidFill>
              <a:latin typeface="Segoe UI"/>
              <a:cs typeface="Segoe UI Semilight" panose="020B0402040204020203" pitchFamily="34" charset="0"/>
            </a:endParaRPr>
          </a:p>
          <a:p>
            <a:pPr defTabSz="896181">
              <a:spcBef>
                <a:spcPts val="600"/>
              </a:spcBef>
              <a:defRPr/>
            </a:pPr>
            <a:r>
              <a:rPr lang="en-US" sz="1200" i="1">
                <a:solidFill>
                  <a:schemeClr val="bg1"/>
                </a:solidFill>
                <a:cs typeface="Segoe UI Semilight" panose="020B0402040204020203" pitchFamily="34" charset="0"/>
              </a:rPr>
              <a:t>Allocated or used depends on assessment type</a:t>
            </a:r>
          </a:p>
        </p:txBody>
      </p:sp>
      <p:sp>
        <p:nvSpPr>
          <p:cNvPr id="36" name="TextBox 35">
            <a:extLst>
              <a:ext uri="{FF2B5EF4-FFF2-40B4-BE49-F238E27FC236}">
                <a16:creationId xmlns:a16="http://schemas.microsoft.com/office/drawing/2014/main" id="{33483C24-C754-E347-9618-83A94CE38308}"/>
              </a:ext>
            </a:extLst>
          </p:cNvPr>
          <p:cNvSpPr txBox="1"/>
          <p:nvPr/>
        </p:nvSpPr>
        <p:spPr>
          <a:xfrm>
            <a:off x="4718839" y="4774529"/>
            <a:ext cx="3019345" cy="1713098"/>
          </a:xfrm>
          <a:prstGeom prst="rect">
            <a:avLst/>
          </a:prstGeom>
          <a:noFill/>
        </p:spPr>
        <p:txBody>
          <a:bodyPr wrap="square" rtlCol="0">
            <a:spAutoFit/>
          </a:bodyPr>
          <a:lstStyle/>
          <a:p>
            <a:pPr defTabSz="914015"/>
            <a:r>
              <a:rPr lang="en-US" sz="1632" b="1">
                <a:gradFill>
                  <a:gsLst>
                    <a:gs pos="2917">
                      <a:srgbClr val="1A1A1A"/>
                    </a:gs>
                    <a:gs pos="30000">
                      <a:srgbClr val="1A1A1A"/>
                    </a:gs>
                  </a:gsLst>
                  <a:lin ang="5400000" scaled="0"/>
                </a:gradFill>
                <a:latin typeface="Segoe UI"/>
                <a:cs typeface="Segoe UI Semilight" panose="020B0402040204020203" pitchFamily="34" charset="0"/>
              </a:rPr>
              <a:t>Output</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Azure VM size recommendation</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Storage disk recommendation </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Confidence rating (for performance based)</a:t>
            </a:r>
          </a:p>
          <a:p>
            <a:pPr defTabSz="896181">
              <a:spcBef>
                <a:spcPts val="600"/>
              </a:spcBef>
              <a:defRPr/>
            </a:pPr>
            <a:r>
              <a:rPr lang="en-US" sz="1200" i="1">
                <a:solidFill>
                  <a:schemeClr val="accent2"/>
                </a:solidFill>
                <a:cs typeface="Segoe UI Semilight" panose="020B0402040204020203" pitchFamily="34" charset="0"/>
              </a:rPr>
              <a:t>Confidence ratings are computed based on available data points</a:t>
            </a:r>
          </a:p>
        </p:txBody>
      </p:sp>
      <p:sp>
        <p:nvSpPr>
          <p:cNvPr id="26" name="Rectangle 25">
            <a:extLst>
              <a:ext uri="{FF2B5EF4-FFF2-40B4-BE49-F238E27FC236}">
                <a16:creationId xmlns:a16="http://schemas.microsoft.com/office/drawing/2014/main" id="{51F97ACC-9832-9946-BB9A-9FA575E69973}"/>
              </a:ext>
            </a:extLst>
          </p:cNvPr>
          <p:cNvSpPr/>
          <p:nvPr/>
        </p:nvSpPr>
        <p:spPr bwMode="auto">
          <a:xfrm>
            <a:off x="742869" y="4668320"/>
            <a:ext cx="3370065" cy="188487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E5E27707-8A94-494C-B4E3-5A0BC6DDE83A}"/>
              </a:ext>
            </a:extLst>
          </p:cNvPr>
          <p:cNvSpPr/>
          <p:nvPr/>
        </p:nvSpPr>
        <p:spPr bwMode="auto">
          <a:xfrm>
            <a:off x="742869" y="1830195"/>
            <a:ext cx="3370065" cy="283812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D5FB4310-DA62-4293-B64D-CB15960B7195}"/>
              </a:ext>
            </a:extLst>
          </p:cNvPr>
          <p:cNvSpPr/>
          <p:nvPr/>
        </p:nvSpPr>
        <p:spPr>
          <a:xfrm>
            <a:off x="933419" y="2600949"/>
            <a:ext cx="2499479" cy="400110"/>
          </a:xfrm>
          <a:prstGeom prst="rect">
            <a:avLst/>
          </a:prstGeom>
          <a:noFill/>
          <a:ln>
            <a:noFill/>
            <a:prstDash val="dash"/>
          </a:ln>
        </p:spPr>
        <p:txBody>
          <a:bodyPr wrap="square">
            <a:spAutoFit/>
          </a:bodyPr>
          <a:lstStyle/>
          <a:p>
            <a:pPr defTabSz="914015">
              <a:spcAft>
                <a:spcPts val="1199"/>
              </a:spcAft>
              <a:defRPr/>
            </a:pPr>
            <a:r>
              <a:rPr lang="en-US" sz="2000">
                <a:ln w="3175">
                  <a:noFill/>
                </a:ln>
                <a:solidFill>
                  <a:schemeClr val="accent5"/>
                </a:solidFill>
                <a:latin typeface="Segoe UI Semibold"/>
                <a:cs typeface="Segoe UI" pitchFamily="34" charset="0"/>
              </a:rPr>
              <a:t>Azure Readiness</a:t>
            </a:r>
          </a:p>
        </p:txBody>
      </p:sp>
      <p:sp>
        <p:nvSpPr>
          <p:cNvPr id="8" name="TextBox 7">
            <a:extLst>
              <a:ext uri="{FF2B5EF4-FFF2-40B4-BE49-F238E27FC236}">
                <a16:creationId xmlns:a16="http://schemas.microsoft.com/office/drawing/2014/main" id="{8A65B892-0FC9-41B9-926D-344DB6DE5C0C}"/>
              </a:ext>
            </a:extLst>
          </p:cNvPr>
          <p:cNvSpPr txBox="1"/>
          <p:nvPr/>
        </p:nvSpPr>
        <p:spPr>
          <a:xfrm>
            <a:off x="933419" y="3020776"/>
            <a:ext cx="3179515" cy="1636154"/>
          </a:xfrm>
          <a:prstGeom prst="rect">
            <a:avLst/>
          </a:prstGeom>
          <a:noFill/>
        </p:spPr>
        <p:txBody>
          <a:bodyPr wrap="square" rtlCol="0">
            <a:spAutoFit/>
          </a:bodyPr>
          <a:lstStyle/>
          <a:p>
            <a:pPr defTabSz="914015"/>
            <a:r>
              <a:rPr lang="en-US" sz="1632" b="1">
                <a:solidFill>
                  <a:schemeClr val="bg1"/>
                </a:solidFill>
                <a:latin typeface="Segoe UI"/>
                <a:cs typeface="Segoe UI Semilight" panose="020B0402040204020203" pitchFamily="34" charset="0"/>
              </a:rPr>
              <a:t>Parameters</a:t>
            </a:r>
          </a:p>
          <a:p>
            <a:pPr marL="115888" indent="-115888" defTabSz="896181">
              <a:buFont typeface="Arial" panose="020B0604020202020204" pitchFamily="34" charset="0"/>
              <a:buChar char="•"/>
              <a:defRPr/>
            </a:pPr>
            <a:r>
              <a:rPr lang="en-US" sz="1400">
                <a:solidFill>
                  <a:schemeClr val="bg1"/>
                </a:solidFill>
                <a:latin typeface="Segoe UI"/>
                <a:cs typeface="Segoe UI Semilight" panose="020B0402040204020203" pitchFamily="34" charset="0"/>
              </a:rPr>
              <a:t>Boot type</a:t>
            </a:r>
          </a:p>
          <a:p>
            <a:pPr marL="115888" indent="-115888" defTabSz="896181">
              <a:buFont typeface="Arial" panose="020B0604020202020204" pitchFamily="34" charset="0"/>
              <a:buChar char="•"/>
              <a:defRPr/>
            </a:pPr>
            <a:r>
              <a:rPr lang="en-US" sz="1400">
                <a:solidFill>
                  <a:schemeClr val="bg1"/>
                </a:solidFill>
                <a:latin typeface="Segoe UI"/>
                <a:cs typeface="Segoe UI Semilight" panose="020B0402040204020203" pitchFamily="34" charset="0"/>
              </a:rPr>
              <a:t>Cores</a:t>
            </a:r>
          </a:p>
          <a:p>
            <a:pPr marL="115888" indent="-115888" defTabSz="896181">
              <a:buFont typeface="Arial" panose="020B0604020202020204" pitchFamily="34" charset="0"/>
              <a:buChar char="•"/>
              <a:defRPr/>
            </a:pPr>
            <a:r>
              <a:rPr lang="en-US" sz="1400">
                <a:solidFill>
                  <a:schemeClr val="bg1"/>
                </a:solidFill>
                <a:latin typeface="Segoe UI"/>
                <a:cs typeface="Segoe UI Semilight" panose="020B0402040204020203" pitchFamily="34" charset="0"/>
              </a:rPr>
              <a:t>RAM</a:t>
            </a:r>
          </a:p>
          <a:p>
            <a:pPr marL="115888" indent="-115888" defTabSz="896181">
              <a:buFont typeface="Arial" panose="020B0604020202020204" pitchFamily="34" charset="0"/>
              <a:buChar char="•"/>
              <a:defRPr/>
            </a:pPr>
            <a:r>
              <a:rPr lang="en-US" sz="1400">
                <a:solidFill>
                  <a:schemeClr val="bg1"/>
                </a:solidFill>
                <a:latin typeface="Segoe UI"/>
                <a:cs typeface="Segoe UI Semilight" panose="020B0402040204020203" pitchFamily="34" charset="0"/>
              </a:rPr>
              <a:t>Storage disk</a:t>
            </a:r>
          </a:p>
          <a:p>
            <a:pPr marL="115888" indent="-115888" defTabSz="896181">
              <a:buFont typeface="Arial" panose="020B0604020202020204" pitchFamily="34" charset="0"/>
              <a:buChar char="•"/>
              <a:defRPr/>
            </a:pPr>
            <a:r>
              <a:rPr lang="en-US" sz="1400">
                <a:solidFill>
                  <a:schemeClr val="bg1"/>
                </a:solidFill>
                <a:latin typeface="Segoe UI"/>
                <a:cs typeface="Segoe UI Semilight" panose="020B0402040204020203" pitchFamily="34" charset="0"/>
              </a:rPr>
              <a:t>Networking</a:t>
            </a:r>
          </a:p>
          <a:p>
            <a:pPr marL="115888" indent="-115888" defTabSz="896181">
              <a:buFont typeface="Arial" panose="020B0604020202020204" pitchFamily="34" charset="0"/>
              <a:buChar char="•"/>
              <a:defRPr/>
            </a:pPr>
            <a:r>
              <a:rPr lang="en-US" sz="1400">
                <a:solidFill>
                  <a:schemeClr val="bg1"/>
                </a:solidFill>
                <a:latin typeface="Segoe UI"/>
                <a:cs typeface="Segoe UI Semilight" panose="020B0402040204020203" pitchFamily="34" charset="0"/>
              </a:rPr>
              <a:t>Operating system</a:t>
            </a:r>
          </a:p>
        </p:txBody>
      </p:sp>
      <p:sp>
        <p:nvSpPr>
          <p:cNvPr id="17" name="TextBox 16">
            <a:extLst>
              <a:ext uri="{FF2B5EF4-FFF2-40B4-BE49-F238E27FC236}">
                <a16:creationId xmlns:a16="http://schemas.microsoft.com/office/drawing/2014/main" id="{73DCC50E-ED1A-4D54-8EB4-1CA16C066D38}"/>
              </a:ext>
            </a:extLst>
          </p:cNvPr>
          <p:cNvSpPr txBox="1"/>
          <p:nvPr/>
        </p:nvSpPr>
        <p:spPr>
          <a:xfrm>
            <a:off x="933419" y="4774529"/>
            <a:ext cx="3019345" cy="989823"/>
          </a:xfrm>
          <a:prstGeom prst="rect">
            <a:avLst/>
          </a:prstGeom>
          <a:noFill/>
        </p:spPr>
        <p:txBody>
          <a:bodyPr wrap="square" rtlCol="0">
            <a:spAutoFit/>
          </a:bodyPr>
          <a:lstStyle/>
          <a:p>
            <a:pPr defTabSz="914015"/>
            <a:r>
              <a:rPr lang="en-US" sz="1632" b="1">
                <a:gradFill>
                  <a:gsLst>
                    <a:gs pos="2917">
                      <a:srgbClr val="1A1A1A"/>
                    </a:gs>
                    <a:gs pos="30000">
                      <a:srgbClr val="1A1A1A"/>
                    </a:gs>
                  </a:gsLst>
                  <a:lin ang="5400000" scaled="0"/>
                </a:gradFill>
                <a:latin typeface="Segoe UI"/>
                <a:cs typeface="Segoe UI Semilight" panose="020B0402040204020203" pitchFamily="34" charset="0"/>
              </a:rPr>
              <a:t>Output</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latin typeface="Segoe UI"/>
                <a:cs typeface="Segoe UI Semilight" panose="020B0402040204020203" pitchFamily="34" charset="0"/>
              </a:rPr>
              <a:t>Readiness for migration to Azure VM</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latin typeface="Segoe UI"/>
                <a:cs typeface="Segoe UI Semilight" panose="020B0402040204020203" pitchFamily="34" charset="0"/>
              </a:rPr>
              <a:t>Recommended tool for migration</a:t>
            </a:r>
          </a:p>
        </p:txBody>
      </p:sp>
      <p:sp>
        <p:nvSpPr>
          <p:cNvPr id="39" name="Rectangle 38">
            <a:extLst>
              <a:ext uri="{FF2B5EF4-FFF2-40B4-BE49-F238E27FC236}">
                <a16:creationId xmlns:a16="http://schemas.microsoft.com/office/drawing/2014/main" id="{51A827A5-1271-1C4C-B3DD-FDD8296CBE3D}"/>
              </a:ext>
            </a:extLst>
          </p:cNvPr>
          <p:cNvSpPr/>
          <p:nvPr/>
        </p:nvSpPr>
        <p:spPr bwMode="auto">
          <a:xfrm>
            <a:off x="8323541" y="4668320"/>
            <a:ext cx="3370065" cy="188487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4EDEF137-745D-D248-82D1-A2D1F56B26AE}"/>
              </a:ext>
            </a:extLst>
          </p:cNvPr>
          <p:cNvSpPr/>
          <p:nvPr/>
        </p:nvSpPr>
        <p:spPr bwMode="auto">
          <a:xfrm>
            <a:off x="8323541" y="1830195"/>
            <a:ext cx="3370065" cy="283812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9C4705E0-B7E8-1042-9CA5-10A1926B2C7E}"/>
              </a:ext>
            </a:extLst>
          </p:cNvPr>
          <p:cNvSpPr/>
          <p:nvPr/>
        </p:nvSpPr>
        <p:spPr>
          <a:xfrm>
            <a:off x="8514091" y="2600949"/>
            <a:ext cx="2499479" cy="400110"/>
          </a:xfrm>
          <a:prstGeom prst="rect">
            <a:avLst/>
          </a:prstGeom>
          <a:noFill/>
          <a:ln>
            <a:noFill/>
            <a:prstDash val="dash"/>
          </a:ln>
        </p:spPr>
        <p:txBody>
          <a:bodyPr wrap="square">
            <a:spAutoFit/>
          </a:bodyPr>
          <a:lstStyle/>
          <a:p>
            <a:pPr defTabSz="914015">
              <a:spcAft>
                <a:spcPts val="1199"/>
              </a:spcAft>
              <a:defRPr/>
            </a:pPr>
            <a:r>
              <a:rPr lang="en-US" sz="2000">
                <a:ln w="3175">
                  <a:noFill/>
                </a:ln>
                <a:solidFill>
                  <a:schemeClr val="accent5"/>
                </a:solidFill>
                <a:latin typeface="Segoe UI Semibold"/>
                <a:cs typeface="Segoe UI" pitchFamily="34" charset="0"/>
              </a:rPr>
              <a:t>Monthly costs</a:t>
            </a:r>
          </a:p>
        </p:txBody>
      </p:sp>
      <p:sp>
        <p:nvSpPr>
          <p:cNvPr id="43" name="TextBox 42">
            <a:extLst>
              <a:ext uri="{FF2B5EF4-FFF2-40B4-BE49-F238E27FC236}">
                <a16:creationId xmlns:a16="http://schemas.microsoft.com/office/drawing/2014/main" id="{3B150CE5-F0A4-9A43-80A8-3356ACC32EA8}"/>
              </a:ext>
            </a:extLst>
          </p:cNvPr>
          <p:cNvSpPr txBox="1"/>
          <p:nvPr/>
        </p:nvSpPr>
        <p:spPr>
          <a:xfrm>
            <a:off x="8514091" y="3020776"/>
            <a:ext cx="3323039" cy="1600438"/>
          </a:xfrm>
          <a:prstGeom prst="rect">
            <a:avLst/>
          </a:prstGeom>
          <a:noFill/>
        </p:spPr>
        <p:txBody>
          <a:bodyPr wrap="square" rtlCol="0">
            <a:spAutoFit/>
          </a:bodyPr>
          <a:lstStyle/>
          <a:p>
            <a:pPr defTabSz="914015">
              <a:defRPr/>
            </a:pPr>
            <a:r>
              <a:rPr lang="en-US" sz="1400" b="1">
                <a:solidFill>
                  <a:schemeClr val="bg1"/>
                </a:solidFill>
                <a:cs typeface="Segoe UI Semilight" panose="020B0402040204020203" pitchFamily="34" charset="0"/>
              </a:rPr>
              <a:t>Parameters</a:t>
            </a:r>
          </a:p>
          <a:p>
            <a:pPr marL="115888" indent="-115888" defTabSz="896181">
              <a:buFont typeface="Arial" panose="020B0604020202020204" pitchFamily="34" charset="0"/>
              <a:buChar char="•"/>
              <a:defRPr/>
            </a:pPr>
            <a:r>
              <a:rPr lang="en-US" sz="1400">
                <a:solidFill>
                  <a:schemeClr val="bg1"/>
                </a:solidFill>
                <a:cs typeface="Segoe UI Semilight" panose="020B0402040204020203" pitchFamily="34" charset="0"/>
              </a:rPr>
              <a:t>Azure VM size output from stage 2</a:t>
            </a:r>
          </a:p>
          <a:p>
            <a:pPr marL="115888" indent="-115888" defTabSz="896181">
              <a:buFont typeface="Arial" panose="020B0604020202020204" pitchFamily="34" charset="0"/>
              <a:buChar char="•"/>
              <a:defRPr/>
            </a:pPr>
            <a:r>
              <a:rPr lang="en-US" sz="1400">
                <a:solidFill>
                  <a:schemeClr val="bg1"/>
                </a:solidFill>
                <a:cs typeface="Segoe UI Semilight" panose="020B0402040204020203" pitchFamily="34" charset="0"/>
              </a:rPr>
              <a:t>Software Assurance</a:t>
            </a:r>
          </a:p>
          <a:p>
            <a:pPr marL="115888" indent="-115888" defTabSz="896181">
              <a:buFont typeface="Arial" panose="020B0604020202020204" pitchFamily="34" charset="0"/>
              <a:buChar char="•"/>
              <a:defRPr/>
            </a:pPr>
            <a:r>
              <a:rPr lang="en-US" sz="1400">
                <a:solidFill>
                  <a:schemeClr val="bg1"/>
                </a:solidFill>
                <a:cs typeface="Segoe UI Semilight" panose="020B0402040204020203" pitchFamily="34" charset="0"/>
              </a:rPr>
              <a:t>Reserved instances</a:t>
            </a:r>
          </a:p>
          <a:p>
            <a:pPr marL="115888" indent="-115888" defTabSz="896181">
              <a:buFont typeface="Arial" panose="020B0604020202020204" pitchFamily="34" charset="0"/>
              <a:buChar char="•"/>
              <a:defRPr/>
            </a:pPr>
            <a:r>
              <a:rPr lang="en-US" sz="1400">
                <a:solidFill>
                  <a:schemeClr val="bg1"/>
                </a:solidFill>
                <a:cs typeface="Segoe UI Semilight" panose="020B0402040204020203" pitchFamily="34" charset="0"/>
              </a:rPr>
              <a:t>VM uptime</a:t>
            </a:r>
          </a:p>
          <a:p>
            <a:pPr marL="115888" indent="-115888" defTabSz="896181">
              <a:buFont typeface="Arial" panose="020B0604020202020204" pitchFamily="34" charset="0"/>
              <a:buChar char="•"/>
              <a:defRPr/>
            </a:pPr>
            <a:r>
              <a:rPr lang="en-US" sz="1400">
                <a:solidFill>
                  <a:schemeClr val="bg1"/>
                </a:solidFill>
                <a:cs typeface="Segoe UI Semilight" panose="020B0402040204020203" pitchFamily="34" charset="0"/>
              </a:rPr>
              <a:t>Location</a:t>
            </a:r>
          </a:p>
          <a:p>
            <a:pPr marL="115888" indent="-115888" defTabSz="896181">
              <a:buFont typeface="Arial" panose="020B0604020202020204" pitchFamily="34" charset="0"/>
              <a:buChar char="•"/>
              <a:defRPr/>
            </a:pPr>
            <a:r>
              <a:rPr lang="en-US" sz="1400">
                <a:solidFill>
                  <a:schemeClr val="bg1"/>
                </a:solidFill>
                <a:cs typeface="Segoe UI Semilight" panose="020B0402040204020203" pitchFamily="34" charset="0"/>
              </a:rPr>
              <a:t>Azure </a:t>
            </a:r>
            <a:r>
              <a:rPr lang="en-US" sz="1400" err="1">
                <a:solidFill>
                  <a:schemeClr val="bg1"/>
                </a:solidFill>
                <a:cs typeface="Segoe UI Semilight" panose="020B0402040204020203" pitchFamily="34" charset="0"/>
              </a:rPr>
              <a:t>Hybird</a:t>
            </a:r>
            <a:r>
              <a:rPr lang="en-US" sz="1400">
                <a:solidFill>
                  <a:schemeClr val="bg1"/>
                </a:solidFill>
                <a:cs typeface="Segoe UI Semilight" panose="020B0402040204020203" pitchFamily="34" charset="0"/>
              </a:rPr>
              <a:t> Benefit (Windows OS</a:t>
            </a:r>
            <a:r>
              <a:rPr lang="en-US" sz="1200">
                <a:solidFill>
                  <a:schemeClr val="bg1"/>
                </a:solidFill>
                <a:cs typeface="Segoe UI Semilight" panose="020B0402040204020203" pitchFamily="34" charset="0"/>
              </a:rPr>
              <a:t>)</a:t>
            </a:r>
          </a:p>
        </p:txBody>
      </p:sp>
      <p:sp>
        <p:nvSpPr>
          <p:cNvPr id="44" name="TextBox 43">
            <a:extLst>
              <a:ext uri="{FF2B5EF4-FFF2-40B4-BE49-F238E27FC236}">
                <a16:creationId xmlns:a16="http://schemas.microsoft.com/office/drawing/2014/main" id="{D9076767-6AEF-4945-9BDF-2EC99659C3C5}"/>
              </a:ext>
            </a:extLst>
          </p:cNvPr>
          <p:cNvSpPr txBox="1"/>
          <p:nvPr/>
        </p:nvSpPr>
        <p:spPr>
          <a:xfrm>
            <a:off x="8514091" y="4774529"/>
            <a:ext cx="3019345" cy="1205266"/>
          </a:xfrm>
          <a:prstGeom prst="rect">
            <a:avLst/>
          </a:prstGeom>
          <a:noFill/>
        </p:spPr>
        <p:txBody>
          <a:bodyPr wrap="square" rtlCol="0">
            <a:spAutoFit/>
          </a:bodyPr>
          <a:lstStyle/>
          <a:p>
            <a:pPr defTabSz="914015"/>
            <a:r>
              <a:rPr lang="en-US" sz="1632" b="1">
                <a:gradFill>
                  <a:gsLst>
                    <a:gs pos="2917">
                      <a:srgbClr val="1A1A1A"/>
                    </a:gs>
                    <a:gs pos="30000">
                      <a:srgbClr val="1A1A1A"/>
                    </a:gs>
                  </a:gsLst>
                  <a:lin ang="5400000" scaled="0"/>
                </a:gradFill>
                <a:latin typeface="Segoe UI"/>
                <a:cs typeface="Segoe UI Semilight" panose="020B0402040204020203" pitchFamily="34" charset="0"/>
              </a:rPr>
              <a:t>Output</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Per VM monthly compute and storage costs</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Aggregated compute and </a:t>
            </a:r>
            <a:br>
              <a:rPr lang="en-US" sz="1400">
                <a:gradFill>
                  <a:gsLst>
                    <a:gs pos="2917">
                      <a:srgbClr val="1A1A1A"/>
                    </a:gs>
                    <a:gs pos="30000">
                      <a:srgbClr val="1A1A1A"/>
                    </a:gs>
                  </a:gsLst>
                  <a:lin ang="5400000" scaled="0"/>
                </a:gradFill>
                <a:cs typeface="Segoe UI Semilight" panose="020B0402040204020203" pitchFamily="34" charset="0"/>
              </a:rPr>
            </a:br>
            <a:r>
              <a:rPr lang="en-US" sz="1400">
                <a:gradFill>
                  <a:gsLst>
                    <a:gs pos="2917">
                      <a:srgbClr val="1A1A1A"/>
                    </a:gs>
                    <a:gs pos="30000">
                      <a:srgbClr val="1A1A1A"/>
                    </a:gs>
                  </a:gsLst>
                  <a:lin ang="5400000" scaled="0"/>
                </a:gradFill>
                <a:cs typeface="Segoe UI Semilight" panose="020B0402040204020203" pitchFamily="34" charset="0"/>
              </a:rPr>
              <a:t>storage costs</a:t>
            </a:r>
          </a:p>
        </p:txBody>
      </p:sp>
      <p:pic>
        <p:nvPicPr>
          <p:cNvPr id="45" name="Picture 44">
            <a:extLst>
              <a:ext uri="{FF2B5EF4-FFF2-40B4-BE49-F238E27FC236}">
                <a16:creationId xmlns:a16="http://schemas.microsoft.com/office/drawing/2014/main" id="{CBE48BAA-6611-FA42-8905-F0A822572BC7}"/>
              </a:ext>
            </a:extLst>
          </p:cNvPr>
          <p:cNvPicPr>
            <a:picLocks noChangeAspect="1"/>
          </p:cNvPicPr>
          <p:nvPr/>
        </p:nvPicPr>
        <p:blipFill>
          <a:blip r:embed="rId3"/>
          <a:stretch>
            <a:fillRect/>
          </a:stretch>
        </p:blipFill>
        <p:spPr>
          <a:xfrm>
            <a:off x="10906940" y="2055679"/>
            <a:ext cx="594360" cy="594360"/>
          </a:xfrm>
          <a:prstGeom prst="rect">
            <a:avLst/>
          </a:prstGeom>
        </p:spPr>
      </p:pic>
      <p:pic>
        <p:nvPicPr>
          <p:cNvPr id="46" name="Picture 45">
            <a:extLst>
              <a:ext uri="{FF2B5EF4-FFF2-40B4-BE49-F238E27FC236}">
                <a16:creationId xmlns:a16="http://schemas.microsoft.com/office/drawing/2014/main" id="{4B81A216-D0EB-3F42-AF97-2548082CB709}"/>
              </a:ext>
            </a:extLst>
          </p:cNvPr>
          <p:cNvPicPr>
            <a:picLocks noChangeAspect="1"/>
          </p:cNvPicPr>
          <p:nvPr/>
        </p:nvPicPr>
        <p:blipFill>
          <a:blip r:embed="rId4"/>
          <a:stretch>
            <a:fillRect/>
          </a:stretch>
        </p:blipFill>
        <p:spPr>
          <a:xfrm>
            <a:off x="7072601" y="2072071"/>
            <a:ext cx="594360" cy="594360"/>
          </a:xfrm>
          <a:prstGeom prst="rect">
            <a:avLst/>
          </a:prstGeom>
        </p:spPr>
      </p:pic>
      <p:pic>
        <p:nvPicPr>
          <p:cNvPr id="47" name="Picture 46">
            <a:extLst>
              <a:ext uri="{FF2B5EF4-FFF2-40B4-BE49-F238E27FC236}">
                <a16:creationId xmlns:a16="http://schemas.microsoft.com/office/drawing/2014/main" id="{EC630645-0478-9C47-BB78-AB9BC1D3B612}"/>
              </a:ext>
            </a:extLst>
          </p:cNvPr>
          <p:cNvPicPr>
            <a:picLocks noChangeAspect="1"/>
          </p:cNvPicPr>
          <p:nvPr/>
        </p:nvPicPr>
        <p:blipFill>
          <a:blip r:embed="rId5"/>
          <a:stretch>
            <a:fillRect/>
          </a:stretch>
        </p:blipFill>
        <p:spPr>
          <a:xfrm flipH="1">
            <a:off x="3235558" y="2011555"/>
            <a:ext cx="697606" cy="697865"/>
          </a:xfrm>
          <a:prstGeom prst="rect">
            <a:avLst/>
          </a:prstGeom>
        </p:spPr>
      </p:pic>
    </p:spTree>
    <p:extLst>
      <p:ext uri="{BB962C8B-B14F-4D97-AF65-F5344CB8AC3E}">
        <p14:creationId xmlns:p14="http://schemas.microsoft.com/office/powerpoint/2010/main" val="2352556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500"/>
                                        <p:tgtEl>
                                          <p:spTgt spid="4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10" presetClass="entr" presetSubtype="0" fill="hold"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fade">
                                      <p:cBhvr>
                                        <p:cTn id="50" dur="500"/>
                                        <p:tgtEl>
                                          <p:spTgt spid="42"/>
                                        </p:tgtEl>
                                      </p:cBhvr>
                                    </p:animEffect>
                                  </p:childTnLst>
                                </p:cTn>
                              </p:par>
                              <p:par>
                                <p:cTn id="51" presetID="10"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3" grpId="0" animBg="1"/>
      <p:bldP spid="34" grpId="0"/>
      <p:bldP spid="35" grpId="0"/>
      <p:bldP spid="36" grpId="0"/>
      <p:bldP spid="26" grpId="0" animBg="1"/>
      <p:bldP spid="29" grpId="0" animBg="1"/>
      <p:bldP spid="19" grpId="0"/>
      <p:bldP spid="17" grpId="0"/>
      <p:bldP spid="39" grpId="0" animBg="1"/>
      <p:bldP spid="41" grpId="0" animBg="1"/>
      <p:bldP spid="42" grpId="0"/>
      <p:bldP spid="4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E04C018-7FFB-4D78-A3D5-8CE9697A298E}"/>
              </a:ext>
            </a:extLst>
          </p:cNvPr>
          <p:cNvSpPr/>
          <p:nvPr/>
        </p:nvSpPr>
        <p:spPr>
          <a:xfrm>
            <a:off x="2806407" y="1276495"/>
            <a:ext cx="1248164" cy="3593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latin typeface="Segoe UI"/>
            </a:endParaRPr>
          </a:p>
        </p:txBody>
      </p:sp>
      <p:sp>
        <p:nvSpPr>
          <p:cNvPr id="37" name="Rectangle 36">
            <a:extLst>
              <a:ext uri="{FF2B5EF4-FFF2-40B4-BE49-F238E27FC236}">
                <a16:creationId xmlns:a16="http://schemas.microsoft.com/office/drawing/2014/main" id="{47FA70AC-5D9F-4F98-BC80-353689824511}"/>
              </a:ext>
            </a:extLst>
          </p:cNvPr>
          <p:cNvSpPr/>
          <p:nvPr/>
        </p:nvSpPr>
        <p:spPr>
          <a:xfrm>
            <a:off x="6839225" y="1150459"/>
            <a:ext cx="1300207" cy="485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latin typeface="Segoe UI"/>
            </a:endParaRPr>
          </a:p>
        </p:txBody>
      </p:sp>
      <p:sp>
        <p:nvSpPr>
          <p:cNvPr id="12" name="Rectangle 11">
            <a:extLst>
              <a:ext uri="{FF2B5EF4-FFF2-40B4-BE49-F238E27FC236}">
                <a16:creationId xmlns:a16="http://schemas.microsoft.com/office/drawing/2014/main" id="{486FC5D4-4607-43D6-8719-D557858A304A}"/>
              </a:ext>
            </a:extLst>
          </p:cNvPr>
          <p:cNvSpPr/>
          <p:nvPr/>
        </p:nvSpPr>
        <p:spPr>
          <a:xfrm>
            <a:off x="8143773" y="884651"/>
            <a:ext cx="1637019" cy="408075"/>
          </a:xfrm>
          <a:prstGeom prst="rect">
            <a:avLst/>
          </a:prstGeom>
          <a:solidFill>
            <a:schemeClr val="bg1"/>
          </a:solidFill>
          <a:ln>
            <a:noFill/>
            <a:prstDash val="dash"/>
          </a:ln>
        </p:spPr>
        <p:txBody>
          <a:bodyPr wrap="square">
            <a:spAutoFit/>
          </a:bodyPr>
          <a:lstStyle/>
          <a:p>
            <a:pPr defTabSz="914015">
              <a:spcAft>
                <a:spcPts val="1199"/>
              </a:spcAft>
            </a:pPr>
            <a:endParaRPr lang="en-US" sz="2000">
              <a:ln w="3175">
                <a:noFill/>
              </a:ln>
              <a:solidFill>
                <a:srgbClr val="0078D4"/>
              </a:solidFill>
              <a:latin typeface="Segoe UI Semibold"/>
              <a:cs typeface="Segoe UI" pitchFamily="34" charset="0"/>
            </a:endParaRPr>
          </a:p>
        </p:txBody>
      </p:sp>
      <p:sp>
        <p:nvSpPr>
          <p:cNvPr id="14" name="Rectangle 13">
            <a:extLst>
              <a:ext uri="{FF2B5EF4-FFF2-40B4-BE49-F238E27FC236}">
                <a16:creationId xmlns:a16="http://schemas.microsoft.com/office/drawing/2014/main" id="{0C9126D5-56C6-471B-B2C9-AC4E9023C27E}"/>
              </a:ext>
            </a:extLst>
          </p:cNvPr>
          <p:cNvSpPr/>
          <p:nvPr/>
        </p:nvSpPr>
        <p:spPr>
          <a:xfrm>
            <a:off x="10755477" y="2148822"/>
            <a:ext cx="3193721" cy="408075"/>
          </a:xfrm>
          <a:prstGeom prst="rect">
            <a:avLst/>
          </a:prstGeom>
          <a:solidFill>
            <a:schemeClr val="bg1"/>
          </a:solidFill>
          <a:ln>
            <a:noFill/>
            <a:prstDash val="dash"/>
          </a:ln>
        </p:spPr>
        <p:txBody>
          <a:bodyPr wrap="square">
            <a:spAutoFit/>
          </a:bodyPr>
          <a:lstStyle/>
          <a:p>
            <a:pPr defTabSz="914015">
              <a:spcAft>
                <a:spcPts val="1199"/>
              </a:spcAft>
            </a:pPr>
            <a:endParaRPr lang="en-US" sz="2000">
              <a:ln w="3175">
                <a:noFill/>
              </a:ln>
              <a:solidFill>
                <a:srgbClr val="0078D4"/>
              </a:solidFill>
              <a:latin typeface="Segoe UI Semibold"/>
              <a:cs typeface="Segoe UI" pitchFamily="34" charset="0"/>
            </a:endParaRPr>
          </a:p>
        </p:txBody>
      </p:sp>
      <p:sp>
        <p:nvSpPr>
          <p:cNvPr id="5" name="Title 1">
            <a:extLst>
              <a:ext uri="{FF2B5EF4-FFF2-40B4-BE49-F238E27FC236}">
                <a16:creationId xmlns:a16="http://schemas.microsoft.com/office/drawing/2014/main" id="{DBDDFD08-A404-45DB-AC05-3053479CF3C7}"/>
              </a:ext>
            </a:extLst>
          </p:cNvPr>
          <p:cNvSpPr txBox="1">
            <a:spLocks/>
          </p:cNvSpPr>
          <p:nvPr/>
        </p:nvSpPr>
        <p:spPr>
          <a:xfrm>
            <a:off x="602448" y="451358"/>
            <a:ext cx="11234682" cy="564867"/>
          </a:xfrm>
          <a:prstGeom prst="rect">
            <a:avLst/>
          </a:prstGeom>
        </p:spPr>
        <p:txBody>
          <a:bodyPr vert="horz" wrap="square" lIns="0" tIns="91414" rIns="146262" bIns="91414"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0938"/>
            <a:endParaRPr lang="en-US" spc="-51">
              <a:latin typeface="Segoe UI"/>
            </a:endParaRPr>
          </a:p>
        </p:txBody>
      </p:sp>
      <p:sp>
        <p:nvSpPr>
          <p:cNvPr id="9" name="Text Placeholder 8">
            <a:extLst>
              <a:ext uri="{FF2B5EF4-FFF2-40B4-BE49-F238E27FC236}">
                <a16:creationId xmlns:a16="http://schemas.microsoft.com/office/drawing/2014/main" id="{E36E3258-AFAB-314F-89CB-9E4267A0C203}"/>
              </a:ext>
            </a:extLst>
          </p:cNvPr>
          <p:cNvSpPr>
            <a:spLocks noGrp="1"/>
          </p:cNvSpPr>
          <p:nvPr>
            <p:ph type="body" sz="quarter" idx="10"/>
          </p:nvPr>
        </p:nvSpPr>
        <p:spPr>
          <a:xfrm>
            <a:off x="465138" y="898525"/>
            <a:ext cx="11887200" cy="492125"/>
          </a:xfrm>
        </p:spPr>
        <p:txBody>
          <a:bodyPr/>
          <a:lstStyle/>
          <a:p>
            <a:r>
              <a:rPr lang="en-US"/>
              <a:t>Stages and computation criteria</a:t>
            </a:r>
          </a:p>
        </p:txBody>
      </p:sp>
      <p:sp>
        <p:nvSpPr>
          <p:cNvPr id="6" name="Title 5">
            <a:extLst>
              <a:ext uri="{FF2B5EF4-FFF2-40B4-BE49-F238E27FC236}">
                <a16:creationId xmlns:a16="http://schemas.microsoft.com/office/drawing/2014/main" id="{AFFCDF31-7B14-7A49-A211-D2542768E51D}"/>
              </a:ext>
            </a:extLst>
          </p:cNvPr>
          <p:cNvSpPr>
            <a:spLocks noGrp="1"/>
          </p:cNvSpPr>
          <p:nvPr>
            <p:ph type="title"/>
          </p:nvPr>
        </p:nvSpPr>
        <p:spPr>
          <a:xfrm>
            <a:off x="465138" y="441332"/>
            <a:ext cx="11530584" cy="830020"/>
          </a:xfrm>
        </p:spPr>
        <p:txBody>
          <a:bodyPr/>
          <a:lstStyle/>
          <a:p>
            <a:r>
              <a:rPr lang="en-US"/>
              <a:t>Assessment for AVS: Process</a:t>
            </a:r>
          </a:p>
        </p:txBody>
      </p:sp>
      <p:sp>
        <p:nvSpPr>
          <p:cNvPr id="30" name="Rectangle 29">
            <a:extLst>
              <a:ext uri="{FF2B5EF4-FFF2-40B4-BE49-F238E27FC236}">
                <a16:creationId xmlns:a16="http://schemas.microsoft.com/office/drawing/2014/main" id="{1AD81EAD-ABE4-1D4C-9B08-5D32DC3BA8A9}"/>
              </a:ext>
            </a:extLst>
          </p:cNvPr>
          <p:cNvSpPr/>
          <p:nvPr/>
        </p:nvSpPr>
        <p:spPr bwMode="auto">
          <a:xfrm>
            <a:off x="4528289" y="4668320"/>
            <a:ext cx="3370065" cy="188487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B7E2BE6A-B331-D345-B0EB-587340CB6AEA}"/>
              </a:ext>
            </a:extLst>
          </p:cNvPr>
          <p:cNvSpPr/>
          <p:nvPr/>
        </p:nvSpPr>
        <p:spPr bwMode="auto">
          <a:xfrm>
            <a:off x="4528289" y="1830195"/>
            <a:ext cx="3370065" cy="283812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034B4ACD-B96B-194A-B7B6-FE235E373A83}"/>
              </a:ext>
            </a:extLst>
          </p:cNvPr>
          <p:cNvSpPr/>
          <p:nvPr/>
        </p:nvSpPr>
        <p:spPr>
          <a:xfrm>
            <a:off x="4718839" y="2600949"/>
            <a:ext cx="2499479" cy="400110"/>
          </a:xfrm>
          <a:prstGeom prst="rect">
            <a:avLst/>
          </a:prstGeom>
          <a:noFill/>
          <a:ln>
            <a:noFill/>
            <a:prstDash val="dash"/>
          </a:ln>
        </p:spPr>
        <p:txBody>
          <a:bodyPr wrap="square">
            <a:spAutoFit/>
          </a:bodyPr>
          <a:lstStyle/>
          <a:p>
            <a:pPr defTabSz="914015">
              <a:spcAft>
                <a:spcPts val="1199"/>
              </a:spcAft>
              <a:defRPr/>
            </a:pPr>
            <a:r>
              <a:rPr lang="en-US" sz="2000">
                <a:ln w="3175">
                  <a:noFill/>
                </a:ln>
                <a:solidFill>
                  <a:schemeClr val="accent5"/>
                </a:solidFill>
                <a:latin typeface="Segoe UI Semibold"/>
                <a:cs typeface="Segoe UI" pitchFamily="34" charset="0"/>
              </a:rPr>
              <a:t>Sizing</a:t>
            </a:r>
          </a:p>
        </p:txBody>
      </p:sp>
      <p:sp>
        <p:nvSpPr>
          <p:cNvPr id="35" name="TextBox 34">
            <a:extLst>
              <a:ext uri="{FF2B5EF4-FFF2-40B4-BE49-F238E27FC236}">
                <a16:creationId xmlns:a16="http://schemas.microsoft.com/office/drawing/2014/main" id="{2B0967B6-0410-F34E-B69B-E5B59FD5F6A4}"/>
              </a:ext>
            </a:extLst>
          </p:cNvPr>
          <p:cNvSpPr txBox="1"/>
          <p:nvPr/>
        </p:nvSpPr>
        <p:spPr>
          <a:xfrm>
            <a:off x="4718839" y="3020776"/>
            <a:ext cx="3179515" cy="1400383"/>
          </a:xfrm>
          <a:prstGeom prst="rect">
            <a:avLst/>
          </a:prstGeom>
          <a:noFill/>
        </p:spPr>
        <p:txBody>
          <a:bodyPr wrap="square" rtlCol="0">
            <a:spAutoFit/>
          </a:bodyPr>
          <a:lstStyle/>
          <a:p>
            <a:pPr defTabSz="914015">
              <a:defRPr/>
            </a:pPr>
            <a:r>
              <a:rPr lang="en-US" sz="1400" b="1">
                <a:solidFill>
                  <a:schemeClr val="bg1"/>
                </a:solidFill>
                <a:cs typeface="Segoe UI Semilight" panose="020B0402040204020203" pitchFamily="34" charset="0"/>
              </a:rPr>
              <a:t>Parameters</a:t>
            </a:r>
          </a:p>
          <a:p>
            <a:pPr marL="115888" indent="-115888" defTabSz="896181">
              <a:buFont typeface="Arial" panose="020B0604020202020204" pitchFamily="34" charset="0"/>
              <a:buChar char="•"/>
              <a:defRPr/>
            </a:pPr>
            <a:r>
              <a:rPr lang="en-US" sz="1400">
                <a:solidFill>
                  <a:schemeClr val="bg1"/>
                </a:solidFill>
                <a:latin typeface="Segoe UI"/>
                <a:cs typeface="Segoe UI Semilight" panose="020B0402040204020203" pitchFamily="34" charset="0"/>
              </a:rPr>
              <a:t>Compute </a:t>
            </a:r>
          </a:p>
          <a:p>
            <a:pPr marL="115888" indent="-115888" defTabSz="896181">
              <a:buFont typeface="Arial" panose="020B0604020202020204" pitchFamily="34" charset="0"/>
              <a:buChar char="•"/>
              <a:defRPr/>
            </a:pPr>
            <a:r>
              <a:rPr lang="en-US" sz="1400">
                <a:solidFill>
                  <a:schemeClr val="bg1"/>
                </a:solidFill>
                <a:latin typeface="Segoe UI"/>
                <a:cs typeface="Segoe UI Semilight" panose="020B0402040204020203" pitchFamily="34" charset="0"/>
              </a:rPr>
              <a:t>Storage</a:t>
            </a:r>
          </a:p>
          <a:p>
            <a:pPr marL="115888" indent="-115888" defTabSz="896181">
              <a:buFont typeface="Arial" panose="020B0604020202020204" pitchFamily="34" charset="0"/>
              <a:buChar char="•"/>
              <a:defRPr/>
            </a:pPr>
            <a:r>
              <a:rPr lang="en-US" sz="1400">
                <a:solidFill>
                  <a:schemeClr val="bg1"/>
                </a:solidFill>
                <a:latin typeface="Segoe UI"/>
                <a:cs typeface="Segoe UI Semilight" panose="020B0402040204020203" pitchFamily="34" charset="0"/>
              </a:rPr>
              <a:t>Node type</a:t>
            </a:r>
          </a:p>
          <a:p>
            <a:pPr defTabSz="896181">
              <a:spcBef>
                <a:spcPts val="600"/>
              </a:spcBef>
              <a:defRPr/>
            </a:pPr>
            <a:r>
              <a:rPr lang="en-US" sz="1200" i="1">
                <a:solidFill>
                  <a:schemeClr val="bg1"/>
                </a:solidFill>
                <a:cs typeface="Segoe UI Semilight" panose="020B0402040204020203" pitchFamily="34" charset="0"/>
              </a:rPr>
              <a:t>Allocated or used depends on assessment type</a:t>
            </a:r>
          </a:p>
        </p:txBody>
      </p:sp>
      <p:sp>
        <p:nvSpPr>
          <p:cNvPr id="36" name="TextBox 35">
            <a:extLst>
              <a:ext uri="{FF2B5EF4-FFF2-40B4-BE49-F238E27FC236}">
                <a16:creationId xmlns:a16="http://schemas.microsoft.com/office/drawing/2014/main" id="{33483C24-C754-E347-9618-83A94CE38308}"/>
              </a:ext>
            </a:extLst>
          </p:cNvPr>
          <p:cNvSpPr txBox="1"/>
          <p:nvPr/>
        </p:nvSpPr>
        <p:spPr>
          <a:xfrm>
            <a:off x="4718839" y="4774529"/>
            <a:ext cx="3019345" cy="1866986"/>
          </a:xfrm>
          <a:prstGeom prst="rect">
            <a:avLst/>
          </a:prstGeom>
          <a:noFill/>
        </p:spPr>
        <p:txBody>
          <a:bodyPr wrap="square" rtlCol="0">
            <a:spAutoFit/>
          </a:bodyPr>
          <a:lstStyle/>
          <a:p>
            <a:pPr defTabSz="914015"/>
            <a:r>
              <a:rPr lang="en-US" sz="1632" b="1">
                <a:gradFill>
                  <a:gsLst>
                    <a:gs pos="2917">
                      <a:srgbClr val="1A1A1A"/>
                    </a:gs>
                    <a:gs pos="30000">
                      <a:srgbClr val="1A1A1A"/>
                    </a:gs>
                  </a:gsLst>
                  <a:lin ang="5400000" scaled="0"/>
                </a:gradFill>
                <a:latin typeface="Segoe UI"/>
                <a:cs typeface="Segoe UI Semilight" panose="020B0402040204020203" pitchFamily="34" charset="0"/>
              </a:rPr>
              <a:t>Output</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Number of AVS nodes</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Projected compute and storage utilization across nodes</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Confidence rating (for performance based)</a:t>
            </a:r>
          </a:p>
          <a:p>
            <a:pPr defTabSz="896181">
              <a:spcBef>
                <a:spcPts val="600"/>
              </a:spcBef>
              <a:defRPr/>
            </a:pPr>
            <a:r>
              <a:rPr lang="en-US" sz="1200" i="1">
                <a:solidFill>
                  <a:schemeClr val="accent2"/>
                </a:solidFill>
                <a:cs typeface="Segoe UI Semilight" panose="020B0402040204020203" pitchFamily="34" charset="0"/>
              </a:rPr>
              <a:t>Confidence ratings are computed based on available data points</a:t>
            </a:r>
          </a:p>
        </p:txBody>
      </p:sp>
      <p:sp>
        <p:nvSpPr>
          <p:cNvPr id="26" name="Rectangle 25">
            <a:extLst>
              <a:ext uri="{FF2B5EF4-FFF2-40B4-BE49-F238E27FC236}">
                <a16:creationId xmlns:a16="http://schemas.microsoft.com/office/drawing/2014/main" id="{51F97ACC-9832-9946-BB9A-9FA575E69973}"/>
              </a:ext>
            </a:extLst>
          </p:cNvPr>
          <p:cNvSpPr/>
          <p:nvPr/>
        </p:nvSpPr>
        <p:spPr bwMode="auto">
          <a:xfrm>
            <a:off x="742869" y="4668320"/>
            <a:ext cx="3370065" cy="188487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E5E27707-8A94-494C-B4E3-5A0BC6DDE83A}"/>
              </a:ext>
            </a:extLst>
          </p:cNvPr>
          <p:cNvSpPr/>
          <p:nvPr/>
        </p:nvSpPr>
        <p:spPr bwMode="auto">
          <a:xfrm>
            <a:off x="742869" y="1830195"/>
            <a:ext cx="3370065" cy="283812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D5FB4310-DA62-4293-B64D-CB15960B7195}"/>
              </a:ext>
            </a:extLst>
          </p:cNvPr>
          <p:cNvSpPr/>
          <p:nvPr/>
        </p:nvSpPr>
        <p:spPr>
          <a:xfrm>
            <a:off x="933419" y="2600949"/>
            <a:ext cx="2499479" cy="400110"/>
          </a:xfrm>
          <a:prstGeom prst="rect">
            <a:avLst/>
          </a:prstGeom>
          <a:noFill/>
          <a:ln>
            <a:noFill/>
            <a:prstDash val="dash"/>
          </a:ln>
        </p:spPr>
        <p:txBody>
          <a:bodyPr wrap="square">
            <a:spAutoFit/>
          </a:bodyPr>
          <a:lstStyle/>
          <a:p>
            <a:pPr defTabSz="914015">
              <a:spcAft>
                <a:spcPts val="1199"/>
              </a:spcAft>
              <a:defRPr/>
            </a:pPr>
            <a:r>
              <a:rPr lang="en-US" sz="2000">
                <a:ln w="3175">
                  <a:noFill/>
                </a:ln>
                <a:solidFill>
                  <a:schemeClr val="accent5"/>
                </a:solidFill>
                <a:latin typeface="Segoe UI Semibold"/>
                <a:cs typeface="Segoe UI" pitchFamily="34" charset="0"/>
              </a:rPr>
              <a:t>Azure Readiness</a:t>
            </a:r>
          </a:p>
        </p:txBody>
      </p:sp>
      <p:sp>
        <p:nvSpPr>
          <p:cNvPr id="8" name="TextBox 7">
            <a:extLst>
              <a:ext uri="{FF2B5EF4-FFF2-40B4-BE49-F238E27FC236}">
                <a16:creationId xmlns:a16="http://schemas.microsoft.com/office/drawing/2014/main" id="{8A65B892-0FC9-41B9-926D-344DB6DE5C0C}"/>
              </a:ext>
            </a:extLst>
          </p:cNvPr>
          <p:cNvSpPr txBox="1"/>
          <p:nvPr/>
        </p:nvSpPr>
        <p:spPr>
          <a:xfrm>
            <a:off x="933419" y="3020776"/>
            <a:ext cx="3179515" cy="558936"/>
          </a:xfrm>
          <a:prstGeom prst="rect">
            <a:avLst/>
          </a:prstGeom>
          <a:noFill/>
        </p:spPr>
        <p:txBody>
          <a:bodyPr wrap="square" rtlCol="0">
            <a:spAutoFit/>
          </a:bodyPr>
          <a:lstStyle/>
          <a:p>
            <a:pPr defTabSz="914015"/>
            <a:r>
              <a:rPr lang="en-US" sz="1632" b="1">
                <a:solidFill>
                  <a:schemeClr val="bg1"/>
                </a:solidFill>
                <a:latin typeface="Segoe UI"/>
                <a:cs typeface="Segoe UI Semilight" panose="020B0402040204020203" pitchFamily="34" charset="0"/>
              </a:rPr>
              <a:t>Parameters</a:t>
            </a:r>
          </a:p>
          <a:p>
            <a:pPr marL="115888" indent="-115888" defTabSz="896181">
              <a:buFont typeface="Arial" panose="020B0604020202020204" pitchFamily="34" charset="0"/>
              <a:buChar char="•"/>
              <a:defRPr/>
            </a:pPr>
            <a:r>
              <a:rPr lang="en-US" sz="1400">
                <a:solidFill>
                  <a:schemeClr val="bg1"/>
                </a:solidFill>
                <a:latin typeface="Segoe UI"/>
                <a:cs typeface="Segoe UI Semilight" panose="020B0402040204020203" pitchFamily="34" charset="0"/>
              </a:rPr>
              <a:t>Internet Protocol</a:t>
            </a:r>
          </a:p>
        </p:txBody>
      </p:sp>
      <p:sp>
        <p:nvSpPr>
          <p:cNvPr id="17" name="TextBox 16">
            <a:extLst>
              <a:ext uri="{FF2B5EF4-FFF2-40B4-BE49-F238E27FC236}">
                <a16:creationId xmlns:a16="http://schemas.microsoft.com/office/drawing/2014/main" id="{73DCC50E-ED1A-4D54-8EB4-1CA16C066D38}"/>
              </a:ext>
            </a:extLst>
          </p:cNvPr>
          <p:cNvSpPr txBox="1"/>
          <p:nvPr/>
        </p:nvSpPr>
        <p:spPr>
          <a:xfrm>
            <a:off x="933419" y="4774529"/>
            <a:ext cx="3019345" cy="774379"/>
          </a:xfrm>
          <a:prstGeom prst="rect">
            <a:avLst/>
          </a:prstGeom>
          <a:noFill/>
        </p:spPr>
        <p:txBody>
          <a:bodyPr wrap="square" rtlCol="0">
            <a:spAutoFit/>
          </a:bodyPr>
          <a:lstStyle/>
          <a:p>
            <a:pPr defTabSz="914015"/>
            <a:r>
              <a:rPr lang="en-US" sz="1632" b="1">
                <a:gradFill>
                  <a:gsLst>
                    <a:gs pos="2917">
                      <a:srgbClr val="1A1A1A"/>
                    </a:gs>
                    <a:gs pos="30000">
                      <a:srgbClr val="1A1A1A"/>
                    </a:gs>
                  </a:gsLst>
                  <a:lin ang="5400000" scaled="0"/>
                </a:gradFill>
                <a:latin typeface="Segoe UI"/>
                <a:cs typeface="Segoe UI Semilight" panose="020B0402040204020203" pitchFamily="34" charset="0"/>
              </a:rPr>
              <a:t>Output</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latin typeface="Segoe UI"/>
                <a:cs typeface="Segoe UI Semilight" panose="020B0402040204020203" pitchFamily="34" charset="0"/>
              </a:rPr>
              <a:t>Readiness for migration to AVS</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latin typeface="Segoe UI"/>
                <a:cs typeface="Segoe UI Semilight" panose="020B0402040204020203" pitchFamily="34" charset="0"/>
              </a:rPr>
              <a:t>Recommended tool for migration</a:t>
            </a:r>
          </a:p>
        </p:txBody>
      </p:sp>
      <p:sp>
        <p:nvSpPr>
          <p:cNvPr id="39" name="Rectangle 38">
            <a:extLst>
              <a:ext uri="{FF2B5EF4-FFF2-40B4-BE49-F238E27FC236}">
                <a16:creationId xmlns:a16="http://schemas.microsoft.com/office/drawing/2014/main" id="{51A827A5-1271-1C4C-B3DD-FDD8296CBE3D}"/>
              </a:ext>
            </a:extLst>
          </p:cNvPr>
          <p:cNvSpPr/>
          <p:nvPr/>
        </p:nvSpPr>
        <p:spPr bwMode="auto">
          <a:xfrm>
            <a:off x="8323541" y="4668320"/>
            <a:ext cx="3370065" cy="188487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4EDEF137-745D-D248-82D1-A2D1F56B26AE}"/>
              </a:ext>
            </a:extLst>
          </p:cNvPr>
          <p:cNvSpPr/>
          <p:nvPr/>
        </p:nvSpPr>
        <p:spPr bwMode="auto">
          <a:xfrm>
            <a:off x="8323541" y="1830195"/>
            <a:ext cx="3370065" cy="283812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9C4705E0-B7E8-1042-9CA5-10A1926B2C7E}"/>
              </a:ext>
            </a:extLst>
          </p:cNvPr>
          <p:cNvSpPr/>
          <p:nvPr/>
        </p:nvSpPr>
        <p:spPr>
          <a:xfrm>
            <a:off x="8514091" y="2600949"/>
            <a:ext cx="2499479" cy="400110"/>
          </a:xfrm>
          <a:prstGeom prst="rect">
            <a:avLst/>
          </a:prstGeom>
          <a:noFill/>
          <a:ln>
            <a:noFill/>
            <a:prstDash val="dash"/>
          </a:ln>
        </p:spPr>
        <p:txBody>
          <a:bodyPr wrap="square">
            <a:spAutoFit/>
          </a:bodyPr>
          <a:lstStyle/>
          <a:p>
            <a:pPr defTabSz="914015">
              <a:spcAft>
                <a:spcPts val="1199"/>
              </a:spcAft>
              <a:defRPr/>
            </a:pPr>
            <a:r>
              <a:rPr lang="en-US" sz="2000">
                <a:ln w="3175">
                  <a:noFill/>
                </a:ln>
                <a:solidFill>
                  <a:schemeClr val="accent5"/>
                </a:solidFill>
                <a:latin typeface="Segoe UI Semibold"/>
                <a:cs typeface="Segoe UI" pitchFamily="34" charset="0"/>
              </a:rPr>
              <a:t>Monthly costs</a:t>
            </a:r>
          </a:p>
        </p:txBody>
      </p:sp>
      <p:sp>
        <p:nvSpPr>
          <p:cNvPr id="43" name="TextBox 42">
            <a:extLst>
              <a:ext uri="{FF2B5EF4-FFF2-40B4-BE49-F238E27FC236}">
                <a16:creationId xmlns:a16="http://schemas.microsoft.com/office/drawing/2014/main" id="{3B150CE5-F0A4-9A43-80A8-3356ACC32EA8}"/>
              </a:ext>
            </a:extLst>
          </p:cNvPr>
          <p:cNvSpPr txBox="1"/>
          <p:nvPr/>
        </p:nvSpPr>
        <p:spPr>
          <a:xfrm>
            <a:off x="8514091" y="3020776"/>
            <a:ext cx="3179515" cy="954107"/>
          </a:xfrm>
          <a:prstGeom prst="rect">
            <a:avLst/>
          </a:prstGeom>
          <a:noFill/>
        </p:spPr>
        <p:txBody>
          <a:bodyPr wrap="square" rtlCol="0">
            <a:spAutoFit/>
          </a:bodyPr>
          <a:lstStyle/>
          <a:p>
            <a:pPr defTabSz="914015">
              <a:defRPr/>
            </a:pPr>
            <a:r>
              <a:rPr lang="en-US" sz="1400" b="1">
                <a:solidFill>
                  <a:schemeClr val="bg1"/>
                </a:solidFill>
                <a:cs typeface="Segoe UI Semilight" panose="020B0402040204020203" pitchFamily="34" charset="0"/>
              </a:rPr>
              <a:t>Parameters</a:t>
            </a:r>
          </a:p>
          <a:p>
            <a:pPr marL="115888" indent="-115888" defTabSz="896181">
              <a:buFont typeface="Arial" panose="020B0604020202020204" pitchFamily="34" charset="0"/>
              <a:buChar char="•"/>
              <a:defRPr/>
            </a:pPr>
            <a:r>
              <a:rPr lang="en-US" sz="1400">
                <a:solidFill>
                  <a:schemeClr val="bg1"/>
                </a:solidFill>
                <a:cs typeface="Segoe UI Semilight" panose="020B0402040204020203" pitchFamily="34" charset="0"/>
              </a:rPr>
              <a:t>AVS node output from stage 2</a:t>
            </a:r>
          </a:p>
          <a:p>
            <a:pPr marL="115888" indent="-115888" defTabSz="896181">
              <a:buFont typeface="Arial" panose="020B0604020202020204" pitchFamily="34" charset="0"/>
              <a:buChar char="•"/>
              <a:defRPr/>
            </a:pPr>
            <a:r>
              <a:rPr lang="en-US" sz="1400">
                <a:solidFill>
                  <a:schemeClr val="bg1"/>
                </a:solidFill>
                <a:cs typeface="Segoe UI Semilight" panose="020B0402040204020203" pitchFamily="34" charset="0"/>
              </a:rPr>
              <a:t>Location</a:t>
            </a:r>
          </a:p>
          <a:p>
            <a:pPr marL="115888" indent="-115888" defTabSz="896181">
              <a:buFont typeface="Arial" panose="020B0604020202020204" pitchFamily="34" charset="0"/>
              <a:buChar char="•"/>
              <a:defRPr/>
            </a:pPr>
            <a:r>
              <a:rPr lang="en-US" sz="1400">
                <a:solidFill>
                  <a:schemeClr val="bg1"/>
                </a:solidFill>
                <a:cs typeface="Segoe UI Semilight" panose="020B0402040204020203" pitchFamily="34" charset="0"/>
              </a:rPr>
              <a:t>AVS node type</a:t>
            </a:r>
            <a:endParaRPr lang="en-US" sz="1200">
              <a:solidFill>
                <a:schemeClr val="bg1"/>
              </a:solidFill>
              <a:cs typeface="Segoe UI Semilight" panose="020B0402040204020203" pitchFamily="34" charset="0"/>
            </a:endParaRPr>
          </a:p>
        </p:txBody>
      </p:sp>
      <p:sp>
        <p:nvSpPr>
          <p:cNvPr id="44" name="TextBox 43">
            <a:extLst>
              <a:ext uri="{FF2B5EF4-FFF2-40B4-BE49-F238E27FC236}">
                <a16:creationId xmlns:a16="http://schemas.microsoft.com/office/drawing/2014/main" id="{D9076767-6AEF-4945-9BDF-2EC99659C3C5}"/>
              </a:ext>
            </a:extLst>
          </p:cNvPr>
          <p:cNvSpPr txBox="1"/>
          <p:nvPr/>
        </p:nvSpPr>
        <p:spPr>
          <a:xfrm>
            <a:off x="8514091" y="4774529"/>
            <a:ext cx="3019345" cy="1851597"/>
          </a:xfrm>
          <a:prstGeom prst="rect">
            <a:avLst/>
          </a:prstGeom>
          <a:noFill/>
        </p:spPr>
        <p:txBody>
          <a:bodyPr wrap="square" rtlCol="0">
            <a:spAutoFit/>
          </a:bodyPr>
          <a:lstStyle/>
          <a:p>
            <a:pPr defTabSz="914015"/>
            <a:r>
              <a:rPr lang="en-US" sz="1632" b="1">
                <a:gradFill>
                  <a:gsLst>
                    <a:gs pos="2917">
                      <a:srgbClr val="1A1A1A"/>
                    </a:gs>
                    <a:gs pos="30000">
                      <a:srgbClr val="1A1A1A"/>
                    </a:gs>
                  </a:gsLst>
                  <a:lin ang="5400000" scaled="0"/>
                </a:gradFill>
                <a:latin typeface="Segoe UI"/>
                <a:cs typeface="Segoe UI Semilight" panose="020B0402040204020203" pitchFamily="34" charset="0"/>
              </a:rPr>
              <a:t>Output</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Aggregated costs</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Per VM monthly costs</a:t>
            </a:r>
          </a:p>
          <a:p>
            <a:pPr marL="115888" indent="-115888" defTabSz="896181">
              <a:buFont typeface="Arial" panose="020B0604020202020204" pitchFamily="34" charset="0"/>
              <a:buChar char="•"/>
              <a:defRPr/>
            </a:pPr>
            <a:endParaRPr lang="en-US" sz="1400">
              <a:gradFill>
                <a:gsLst>
                  <a:gs pos="2917">
                    <a:srgbClr val="1A1A1A"/>
                  </a:gs>
                  <a:gs pos="30000">
                    <a:srgbClr val="1A1A1A"/>
                  </a:gs>
                </a:gsLst>
                <a:lin ang="5400000" scaled="0"/>
              </a:gradFill>
              <a:cs typeface="Segoe UI Semilight" panose="020B0402040204020203" pitchFamily="34" charset="0"/>
            </a:endParaRPr>
          </a:p>
          <a:p>
            <a:pPr defTabSz="896181">
              <a:defRPr/>
            </a:pPr>
            <a:r>
              <a:rPr lang="en-US" sz="1400" i="1">
                <a:solidFill>
                  <a:schemeClr val="accent2"/>
                </a:solidFill>
                <a:cs typeface="Segoe UI Semilight" panose="020B0402040204020203" pitchFamily="34" charset="0"/>
              </a:rPr>
              <a:t>Per VM cost is calculated by dividing aggregated cost by number of VMs in assessment</a:t>
            </a:r>
          </a:p>
          <a:p>
            <a:pPr defTabSz="896181">
              <a:defRPr/>
            </a:pPr>
            <a:endParaRPr lang="en-US" sz="1400">
              <a:gradFill>
                <a:gsLst>
                  <a:gs pos="2917">
                    <a:srgbClr val="1A1A1A"/>
                  </a:gs>
                  <a:gs pos="30000">
                    <a:srgbClr val="1A1A1A"/>
                  </a:gs>
                </a:gsLst>
                <a:lin ang="5400000" scaled="0"/>
              </a:gradFill>
              <a:cs typeface="Segoe UI Semilight" panose="020B0402040204020203" pitchFamily="34" charset="0"/>
            </a:endParaRPr>
          </a:p>
        </p:txBody>
      </p:sp>
      <p:pic>
        <p:nvPicPr>
          <p:cNvPr id="45" name="Picture 44">
            <a:extLst>
              <a:ext uri="{FF2B5EF4-FFF2-40B4-BE49-F238E27FC236}">
                <a16:creationId xmlns:a16="http://schemas.microsoft.com/office/drawing/2014/main" id="{CBE48BAA-6611-FA42-8905-F0A822572BC7}"/>
              </a:ext>
            </a:extLst>
          </p:cNvPr>
          <p:cNvPicPr>
            <a:picLocks noChangeAspect="1"/>
          </p:cNvPicPr>
          <p:nvPr/>
        </p:nvPicPr>
        <p:blipFill>
          <a:blip r:embed="rId3"/>
          <a:stretch>
            <a:fillRect/>
          </a:stretch>
        </p:blipFill>
        <p:spPr>
          <a:xfrm>
            <a:off x="10906940" y="2055679"/>
            <a:ext cx="594360" cy="594360"/>
          </a:xfrm>
          <a:prstGeom prst="rect">
            <a:avLst/>
          </a:prstGeom>
        </p:spPr>
      </p:pic>
      <p:pic>
        <p:nvPicPr>
          <p:cNvPr id="46" name="Picture 45">
            <a:extLst>
              <a:ext uri="{FF2B5EF4-FFF2-40B4-BE49-F238E27FC236}">
                <a16:creationId xmlns:a16="http://schemas.microsoft.com/office/drawing/2014/main" id="{4B81A216-D0EB-3F42-AF97-2548082CB709}"/>
              </a:ext>
            </a:extLst>
          </p:cNvPr>
          <p:cNvPicPr>
            <a:picLocks noChangeAspect="1"/>
          </p:cNvPicPr>
          <p:nvPr/>
        </p:nvPicPr>
        <p:blipFill>
          <a:blip r:embed="rId4"/>
          <a:stretch>
            <a:fillRect/>
          </a:stretch>
        </p:blipFill>
        <p:spPr>
          <a:xfrm>
            <a:off x="7072601" y="2072071"/>
            <a:ext cx="594360" cy="594360"/>
          </a:xfrm>
          <a:prstGeom prst="rect">
            <a:avLst/>
          </a:prstGeom>
        </p:spPr>
      </p:pic>
      <p:pic>
        <p:nvPicPr>
          <p:cNvPr id="47" name="Picture 46">
            <a:extLst>
              <a:ext uri="{FF2B5EF4-FFF2-40B4-BE49-F238E27FC236}">
                <a16:creationId xmlns:a16="http://schemas.microsoft.com/office/drawing/2014/main" id="{EC630645-0478-9C47-BB78-AB9BC1D3B612}"/>
              </a:ext>
            </a:extLst>
          </p:cNvPr>
          <p:cNvPicPr>
            <a:picLocks noChangeAspect="1"/>
          </p:cNvPicPr>
          <p:nvPr/>
        </p:nvPicPr>
        <p:blipFill>
          <a:blip r:embed="rId5"/>
          <a:stretch>
            <a:fillRect/>
          </a:stretch>
        </p:blipFill>
        <p:spPr>
          <a:xfrm flipH="1">
            <a:off x="3235558" y="2011555"/>
            <a:ext cx="697606" cy="697865"/>
          </a:xfrm>
          <a:prstGeom prst="rect">
            <a:avLst/>
          </a:prstGeom>
        </p:spPr>
      </p:pic>
    </p:spTree>
    <p:extLst>
      <p:ext uri="{BB962C8B-B14F-4D97-AF65-F5344CB8AC3E}">
        <p14:creationId xmlns:p14="http://schemas.microsoft.com/office/powerpoint/2010/main" val="343605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500"/>
                                        <p:tgtEl>
                                          <p:spTgt spid="4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10" presetClass="entr" presetSubtype="0" fill="hold"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fade">
                                      <p:cBhvr>
                                        <p:cTn id="50" dur="500"/>
                                        <p:tgtEl>
                                          <p:spTgt spid="42"/>
                                        </p:tgtEl>
                                      </p:cBhvr>
                                    </p:animEffect>
                                  </p:childTnLst>
                                </p:cTn>
                              </p:par>
                              <p:par>
                                <p:cTn id="51" presetID="10"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3" grpId="0" animBg="1"/>
      <p:bldP spid="34" grpId="0"/>
      <p:bldP spid="35" grpId="0"/>
      <p:bldP spid="36" grpId="0"/>
      <p:bldP spid="26" grpId="0" animBg="1"/>
      <p:bldP spid="29" grpId="0" animBg="1"/>
      <p:bldP spid="19" grpId="0"/>
      <p:bldP spid="17" grpId="0"/>
      <p:bldP spid="39" grpId="0" animBg="1"/>
      <p:bldP spid="41" grpId="0" animBg="1"/>
      <p:bldP spid="42" grpId="0"/>
      <p:bldP spid="4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AD5431-4C51-4772-8FDF-F831680A9ACD}"/>
              </a:ext>
            </a:extLst>
          </p:cNvPr>
          <p:cNvSpPr txBox="1"/>
          <p:nvPr/>
        </p:nvSpPr>
        <p:spPr>
          <a:xfrm>
            <a:off x="2849313" y="3413206"/>
            <a:ext cx="2174150" cy="1828800"/>
          </a:xfrm>
          <a:prstGeom prst="rect">
            <a:avLst/>
          </a:prstGeom>
          <a:noFill/>
          <a:ln>
            <a:noFill/>
            <a:prstDash val="sysDot"/>
          </a:ln>
        </p:spPr>
        <p:txBody>
          <a:bodyPr wrap="square" lIns="182880" rIns="182880" rtlCol="0" anchor="t">
            <a:noAutofit/>
          </a:bodyPr>
          <a:lstStyle/>
          <a:p>
            <a:pPr defTabSz="914191">
              <a:spcAft>
                <a:spcPts val="600"/>
              </a:spcAft>
              <a:defRPr/>
            </a:pPr>
            <a:r>
              <a:rPr lang="en-US" sz="1400">
                <a:latin typeface="Segoe UI"/>
                <a:cs typeface="Segoe UI Semilight" panose="020B0402040204020203" pitchFamily="34" charset="0"/>
              </a:rPr>
              <a:t>Appliance collects performance </a:t>
            </a:r>
            <a:br>
              <a:rPr lang="en-US" sz="1400">
                <a:latin typeface="Segoe UI"/>
                <a:cs typeface="Segoe UI Semilight" panose="020B0402040204020203" pitchFamily="34" charset="0"/>
              </a:rPr>
            </a:br>
            <a:r>
              <a:rPr lang="en-US" sz="1400">
                <a:latin typeface="Segoe UI"/>
                <a:cs typeface="Segoe UI Semilight" panose="020B0402040204020203" pitchFamily="34" charset="0"/>
              </a:rPr>
              <a:t>data points </a:t>
            </a:r>
          </a:p>
          <a:p>
            <a:pPr defTabSz="914191"/>
            <a:r>
              <a:rPr lang="en-US" sz="1100">
                <a:latin typeface="Segoe UI"/>
                <a:cs typeface="Segoe UI Semilight" panose="020B0402040204020203" pitchFamily="34" charset="0"/>
              </a:rPr>
              <a:t>Frequency – 20 secs. for VMware, 30 secs. for Hyper-V, 5 mins. for physical servers</a:t>
            </a:r>
          </a:p>
        </p:txBody>
      </p:sp>
      <p:sp>
        <p:nvSpPr>
          <p:cNvPr id="7" name="TextBox 6">
            <a:extLst>
              <a:ext uri="{FF2B5EF4-FFF2-40B4-BE49-F238E27FC236}">
                <a16:creationId xmlns:a16="http://schemas.microsoft.com/office/drawing/2014/main" id="{CD6D2713-6868-4FEE-8E4D-F68E9DF2A462}"/>
              </a:ext>
            </a:extLst>
          </p:cNvPr>
          <p:cNvSpPr txBox="1"/>
          <p:nvPr/>
        </p:nvSpPr>
        <p:spPr>
          <a:xfrm>
            <a:off x="5179559" y="3413206"/>
            <a:ext cx="2174150" cy="1828800"/>
          </a:xfrm>
          <a:prstGeom prst="rect">
            <a:avLst/>
          </a:prstGeom>
          <a:noFill/>
          <a:ln>
            <a:noFill/>
            <a:prstDash val="sysDot"/>
          </a:ln>
        </p:spPr>
        <p:txBody>
          <a:bodyPr wrap="square" lIns="182880" rIns="182880" rtlCol="0" anchor="t">
            <a:noAutofit/>
          </a:bodyPr>
          <a:lstStyle/>
          <a:p>
            <a:pPr defTabSz="914191">
              <a:defRPr/>
            </a:pPr>
            <a:r>
              <a:rPr lang="en-US" sz="1400">
                <a:latin typeface="Segoe UI"/>
                <a:cs typeface="Segoe UI Semilight" panose="020B0402040204020203" pitchFamily="34" charset="0"/>
              </a:rPr>
              <a:t>Appliance identifies </a:t>
            </a:r>
            <a:br>
              <a:rPr lang="en-US" sz="1400">
                <a:latin typeface="Segoe UI"/>
                <a:cs typeface="Segoe UI Semilight" panose="020B0402040204020203" pitchFamily="34" charset="0"/>
              </a:rPr>
            </a:br>
            <a:r>
              <a:rPr lang="en-US" sz="1400">
                <a:latin typeface="Segoe UI"/>
                <a:cs typeface="Segoe UI Semilight" panose="020B0402040204020203" pitchFamily="34" charset="0"/>
              </a:rPr>
              <a:t>1 peak data point for every 10 mins. </a:t>
            </a:r>
            <a:br>
              <a:rPr lang="en-US" sz="1400">
                <a:latin typeface="Segoe UI"/>
                <a:cs typeface="Segoe UI Semilight" panose="020B0402040204020203" pitchFamily="34" charset="0"/>
              </a:rPr>
            </a:br>
            <a:r>
              <a:rPr lang="en-US" sz="1400">
                <a:latin typeface="Segoe UI"/>
                <a:cs typeface="Segoe UI Semilight" panose="020B0402040204020203" pitchFamily="34" charset="0"/>
              </a:rPr>
              <a:t>(max value)</a:t>
            </a:r>
          </a:p>
        </p:txBody>
      </p:sp>
      <p:sp>
        <p:nvSpPr>
          <p:cNvPr id="9" name="TextBox 8">
            <a:extLst>
              <a:ext uri="{FF2B5EF4-FFF2-40B4-BE49-F238E27FC236}">
                <a16:creationId xmlns:a16="http://schemas.microsoft.com/office/drawing/2014/main" id="{9C7FD6FE-F3CF-4386-9CDD-3D924AC4D4A5}"/>
              </a:ext>
            </a:extLst>
          </p:cNvPr>
          <p:cNvSpPr txBox="1"/>
          <p:nvPr/>
        </p:nvSpPr>
        <p:spPr>
          <a:xfrm>
            <a:off x="7509805" y="3413206"/>
            <a:ext cx="2174150" cy="1828800"/>
          </a:xfrm>
          <a:prstGeom prst="rect">
            <a:avLst/>
          </a:prstGeom>
          <a:noFill/>
          <a:ln>
            <a:noFill/>
            <a:prstDash val="sysDot"/>
          </a:ln>
        </p:spPr>
        <p:txBody>
          <a:bodyPr wrap="square" lIns="182880" rIns="182880" rtlCol="0" anchor="t">
            <a:noAutofit/>
          </a:bodyPr>
          <a:lstStyle/>
          <a:p>
            <a:pPr defTabSz="914191">
              <a:defRPr/>
            </a:pPr>
            <a:r>
              <a:rPr lang="en-US" sz="1400">
                <a:latin typeface="Segoe UI"/>
                <a:cs typeface="Segoe UI Semilight" panose="020B0402040204020203" pitchFamily="34" charset="0"/>
              </a:rPr>
              <a:t>Appliance transmits the peak data points to Datastore</a:t>
            </a:r>
          </a:p>
        </p:txBody>
      </p:sp>
      <p:sp>
        <p:nvSpPr>
          <p:cNvPr id="11" name="TextBox 10">
            <a:extLst>
              <a:ext uri="{FF2B5EF4-FFF2-40B4-BE49-F238E27FC236}">
                <a16:creationId xmlns:a16="http://schemas.microsoft.com/office/drawing/2014/main" id="{5E2293E4-3DE8-47CE-88E7-D84A9DB3518A}"/>
              </a:ext>
            </a:extLst>
          </p:cNvPr>
          <p:cNvSpPr txBox="1"/>
          <p:nvPr/>
        </p:nvSpPr>
        <p:spPr>
          <a:xfrm>
            <a:off x="516605" y="3413206"/>
            <a:ext cx="2158717" cy="1828800"/>
          </a:xfrm>
          <a:prstGeom prst="rect">
            <a:avLst/>
          </a:prstGeom>
          <a:noFill/>
          <a:ln>
            <a:noFill/>
            <a:prstDash val="sysDot"/>
          </a:ln>
        </p:spPr>
        <p:txBody>
          <a:bodyPr wrap="square" lIns="182880" rIns="182880" rtlCol="0" anchor="t">
            <a:noAutofit/>
          </a:bodyPr>
          <a:lstStyle/>
          <a:p>
            <a:pPr defTabSz="914191">
              <a:defRPr/>
            </a:pPr>
            <a:r>
              <a:rPr lang="en-US" sz="1400">
                <a:latin typeface="Segoe UI"/>
                <a:cs typeface="Segoe UI Semilight" panose="020B0402040204020203" pitchFamily="34" charset="0"/>
              </a:rPr>
              <a:t>Discovery is </a:t>
            </a:r>
            <a:br>
              <a:rPr lang="en-US" sz="1400">
                <a:latin typeface="Segoe UI"/>
                <a:cs typeface="Segoe UI Semilight" panose="020B0402040204020203" pitchFamily="34" charset="0"/>
              </a:rPr>
            </a:br>
            <a:r>
              <a:rPr lang="en-US" sz="1400">
                <a:latin typeface="Segoe UI"/>
                <a:cs typeface="Segoe UI Semilight" panose="020B0402040204020203" pitchFamily="34" charset="0"/>
              </a:rPr>
              <a:t>initiated</a:t>
            </a:r>
          </a:p>
        </p:txBody>
      </p:sp>
      <p:sp>
        <p:nvSpPr>
          <p:cNvPr id="13" name="TextBox 12">
            <a:extLst>
              <a:ext uri="{FF2B5EF4-FFF2-40B4-BE49-F238E27FC236}">
                <a16:creationId xmlns:a16="http://schemas.microsoft.com/office/drawing/2014/main" id="{A2C5B432-4BBE-4C1E-8BCD-ABD7BAC25090}"/>
              </a:ext>
            </a:extLst>
          </p:cNvPr>
          <p:cNvSpPr txBox="1"/>
          <p:nvPr/>
        </p:nvSpPr>
        <p:spPr>
          <a:xfrm>
            <a:off x="9840050" y="3413206"/>
            <a:ext cx="2174150" cy="1828800"/>
          </a:xfrm>
          <a:prstGeom prst="rect">
            <a:avLst/>
          </a:prstGeom>
          <a:noFill/>
          <a:ln>
            <a:noFill/>
            <a:prstDash val="sysDot"/>
          </a:ln>
        </p:spPr>
        <p:txBody>
          <a:bodyPr wrap="square" lIns="182880" rIns="182880" rtlCol="0" anchor="t">
            <a:noAutofit/>
          </a:bodyPr>
          <a:lstStyle/>
          <a:p>
            <a:pPr defTabSz="914191">
              <a:defRPr/>
            </a:pPr>
            <a:r>
              <a:rPr lang="en-US" sz="1400">
                <a:latin typeface="Segoe UI"/>
                <a:cs typeface="Segoe UI Semilight" panose="020B0402040204020203" pitchFamily="34" charset="0"/>
              </a:rPr>
              <a:t>Data points are sorted in ascending order and selects the 95th or 99th percentile data point for right sizing</a:t>
            </a:r>
          </a:p>
        </p:txBody>
      </p:sp>
      <p:sp>
        <p:nvSpPr>
          <p:cNvPr id="47" name="Title 1">
            <a:extLst>
              <a:ext uri="{FF2B5EF4-FFF2-40B4-BE49-F238E27FC236}">
                <a16:creationId xmlns:a16="http://schemas.microsoft.com/office/drawing/2014/main" id="{20562714-5513-4E6D-A2B9-96037E0D01CB}"/>
              </a:ext>
            </a:extLst>
          </p:cNvPr>
          <p:cNvSpPr txBox="1">
            <a:spLocks/>
          </p:cNvSpPr>
          <p:nvPr/>
        </p:nvSpPr>
        <p:spPr>
          <a:xfrm>
            <a:off x="601652" y="2259704"/>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z="1800" i="1" spc="-51">
              <a:solidFill>
                <a:prstClr val="black"/>
              </a:solidFill>
              <a:latin typeface="Segoe UI"/>
            </a:endParaRPr>
          </a:p>
        </p:txBody>
      </p:sp>
      <p:sp>
        <p:nvSpPr>
          <p:cNvPr id="43" name="Text Placeholder 42">
            <a:extLst>
              <a:ext uri="{FF2B5EF4-FFF2-40B4-BE49-F238E27FC236}">
                <a16:creationId xmlns:a16="http://schemas.microsoft.com/office/drawing/2014/main" id="{B77AF273-C73A-3645-A28D-FC287D3776C7}"/>
              </a:ext>
            </a:extLst>
          </p:cNvPr>
          <p:cNvSpPr>
            <a:spLocks noGrp="1"/>
          </p:cNvSpPr>
          <p:nvPr>
            <p:ph type="body" sz="quarter" idx="10"/>
          </p:nvPr>
        </p:nvSpPr>
        <p:spPr>
          <a:xfrm>
            <a:off x="465138" y="898382"/>
            <a:ext cx="11887195" cy="492443"/>
          </a:xfrm>
        </p:spPr>
        <p:txBody>
          <a:bodyPr/>
          <a:lstStyle/>
          <a:p>
            <a:r>
              <a:rPr lang="en-US"/>
              <a:t>For performance-based</a:t>
            </a:r>
          </a:p>
        </p:txBody>
      </p:sp>
      <p:sp>
        <p:nvSpPr>
          <p:cNvPr id="42" name="Title 41">
            <a:extLst>
              <a:ext uri="{FF2B5EF4-FFF2-40B4-BE49-F238E27FC236}">
                <a16:creationId xmlns:a16="http://schemas.microsoft.com/office/drawing/2014/main" id="{C3CAD7FF-24B6-8A4F-9709-D8085982508A}"/>
              </a:ext>
            </a:extLst>
          </p:cNvPr>
          <p:cNvSpPr>
            <a:spLocks noGrp="1"/>
          </p:cNvSpPr>
          <p:nvPr>
            <p:ph type="title"/>
          </p:nvPr>
        </p:nvSpPr>
        <p:spPr>
          <a:xfrm>
            <a:off x="465138" y="441332"/>
            <a:ext cx="11530584" cy="830020"/>
          </a:xfrm>
        </p:spPr>
        <p:txBody>
          <a:bodyPr/>
          <a:lstStyle/>
          <a:p>
            <a:r>
              <a:rPr lang="en-US"/>
              <a:t>Assessment: Right-sizing computation</a:t>
            </a:r>
          </a:p>
        </p:txBody>
      </p:sp>
      <p:sp>
        <p:nvSpPr>
          <p:cNvPr id="49" name="Oval 48">
            <a:extLst>
              <a:ext uri="{FF2B5EF4-FFF2-40B4-BE49-F238E27FC236}">
                <a16:creationId xmlns:a16="http://schemas.microsoft.com/office/drawing/2014/main" id="{1C9C6C36-2E42-5847-9863-AED695BEBFA1}"/>
              </a:ext>
            </a:extLst>
          </p:cNvPr>
          <p:cNvSpPr/>
          <p:nvPr/>
        </p:nvSpPr>
        <p:spPr bwMode="auto">
          <a:xfrm>
            <a:off x="516605" y="2893605"/>
            <a:ext cx="449751" cy="449751"/>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a:gradFill>
                  <a:gsLst>
                    <a:gs pos="0">
                      <a:srgbClr val="FFFFFF"/>
                    </a:gs>
                    <a:gs pos="100000">
                      <a:srgbClr val="FFFFFF"/>
                    </a:gs>
                  </a:gsLst>
                  <a:lin ang="5400000" scaled="0"/>
                </a:gradFill>
                <a:ea typeface="Segoe UI" pitchFamily="34" charset="0"/>
                <a:cs typeface="Segoe UI" pitchFamily="34" charset="0"/>
              </a:rPr>
              <a:t>1</a:t>
            </a:r>
          </a:p>
        </p:txBody>
      </p:sp>
      <p:cxnSp>
        <p:nvCxnSpPr>
          <p:cNvPr id="51" name="Straight Arrow Connector 50">
            <a:extLst>
              <a:ext uri="{FF2B5EF4-FFF2-40B4-BE49-F238E27FC236}">
                <a16:creationId xmlns:a16="http://schemas.microsoft.com/office/drawing/2014/main" id="{7F71E20D-1276-914A-BA34-7B06D96447F1}"/>
              </a:ext>
            </a:extLst>
          </p:cNvPr>
          <p:cNvCxnSpPr>
            <a:cxnSpLocks/>
            <a:stCxn id="49" idx="6"/>
          </p:cNvCxnSpPr>
          <p:nvPr/>
        </p:nvCxnSpPr>
        <p:spPr>
          <a:xfrm>
            <a:off x="966356" y="3118481"/>
            <a:ext cx="1708966"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EA2A1517-E281-5440-9B30-6871308E4856}"/>
              </a:ext>
            </a:extLst>
          </p:cNvPr>
          <p:cNvSpPr/>
          <p:nvPr/>
        </p:nvSpPr>
        <p:spPr bwMode="auto">
          <a:xfrm>
            <a:off x="2802605" y="2893605"/>
            <a:ext cx="449751" cy="449751"/>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a:gradFill>
                  <a:gsLst>
                    <a:gs pos="0">
                      <a:srgbClr val="FFFFFF"/>
                    </a:gs>
                    <a:gs pos="100000">
                      <a:srgbClr val="FFFFFF"/>
                    </a:gs>
                  </a:gsLst>
                  <a:lin ang="5400000" scaled="0"/>
                </a:gradFill>
                <a:ea typeface="Segoe UI" pitchFamily="34" charset="0"/>
                <a:cs typeface="Segoe UI" pitchFamily="34" charset="0"/>
              </a:rPr>
              <a:t>2</a:t>
            </a:r>
          </a:p>
        </p:txBody>
      </p:sp>
      <p:cxnSp>
        <p:nvCxnSpPr>
          <p:cNvPr id="56" name="Straight Arrow Connector 55">
            <a:extLst>
              <a:ext uri="{FF2B5EF4-FFF2-40B4-BE49-F238E27FC236}">
                <a16:creationId xmlns:a16="http://schemas.microsoft.com/office/drawing/2014/main" id="{F6FB4B0C-7404-D344-A223-C65D2F7E1077}"/>
              </a:ext>
            </a:extLst>
          </p:cNvPr>
          <p:cNvCxnSpPr>
            <a:cxnSpLocks/>
            <a:stCxn id="55" idx="6"/>
          </p:cNvCxnSpPr>
          <p:nvPr/>
        </p:nvCxnSpPr>
        <p:spPr>
          <a:xfrm>
            <a:off x="3252356" y="3118481"/>
            <a:ext cx="1708966"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DC6CAE93-C246-F14D-BC0F-8517D654E0F9}"/>
              </a:ext>
            </a:extLst>
          </p:cNvPr>
          <p:cNvSpPr/>
          <p:nvPr/>
        </p:nvSpPr>
        <p:spPr bwMode="auto">
          <a:xfrm>
            <a:off x="5139405" y="2893605"/>
            <a:ext cx="449751" cy="449751"/>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a:gradFill>
                  <a:gsLst>
                    <a:gs pos="0">
                      <a:srgbClr val="FFFFFF"/>
                    </a:gs>
                    <a:gs pos="100000">
                      <a:srgbClr val="FFFFFF"/>
                    </a:gs>
                  </a:gsLst>
                  <a:lin ang="5400000" scaled="0"/>
                </a:gradFill>
                <a:ea typeface="Segoe UI" pitchFamily="34" charset="0"/>
                <a:cs typeface="Segoe UI" pitchFamily="34" charset="0"/>
              </a:rPr>
              <a:t>3</a:t>
            </a:r>
          </a:p>
        </p:txBody>
      </p:sp>
      <p:cxnSp>
        <p:nvCxnSpPr>
          <p:cNvPr id="58" name="Straight Arrow Connector 57">
            <a:extLst>
              <a:ext uri="{FF2B5EF4-FFF2-40B4-BE49-F238E27FC236}">
                <a16:creationId xmlns:a16="http://schemas.microsoft.com/office/drawing/2014/main" id="{201F04E1-5B50-8B4E-B700-883738BB2AB1}"/>
              </a:ext>
            </a:extLst>
          </p:cNvPr>
          <p:cNvCxnSpPr>
            <a:cxnSpLocks/>
            <a:stCxn id="57" idx="6"/>
          </p:cNvCxnSpPr>
          <p:nvPr/>
        </p:nvCxnSpPr>
        <p:spPr>
          <a:xfrm>
            <a:off x="5589156" y="3118481"/>
            <a:ext cx="1708966"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AF2E8F07-3E35-AE45-A4B8-DAF3907938BB}"/>
              </a:ext>
            </a:extLst>
          </p:cNvPr>
          <p:cNvSpPr/>
          <p:nvPr/>
        </p:nvSpPr>
        <p:spPr bwMode="auto">
          <a:xfrm>
            <a:off x="7463505" y="2893605"/>
            <a:ext cx="449751" cy="449751"/>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a:gradFill>
                  <a:gsLst>
                    <a:gs pos="0">
                      <a:srgbClr val="FFFFFF"/>
                    </a:gs>
                    <a:gs pos="100000">
                      <a:srgbClr val="FFFFFF"/>
                    </a:gs>
                  </a:gsLst>
                  <a:lin ang="5400000" scaled="0"/>
                </a:gradFill>
                <a:ea typeface="Segoe UI" pitchFamily="34" charset="0"/>
                <a:cs typeface="Segoe UI" pitchFamily="34" charset="0"/>
              </a:rPr>
              <a:t>4</a:t>
            </a:r>
          </a:p>
        </p:txBody>
      </p:sp>
      <p:cxnSp>
        <p:nvCxnSpPr>
          <p:cNvPr id="60" name="Straight Arrow Connector 59">
            <a:extLst>
              <a:ext uri="{FF2B5EF4-FFF2-40B4-BE49-F238E27FC236}">
                <a16:creationId xmlns:a16="http://schemas.microsoft.com/office/drawing/2014/main" id="{9FCA64EB-5922-CF49-B774-5A411FF0E93B}"/>
              </a:ext>
            </a:extLst>
          </p:cNvPr>
          <p:cNvCxnSpPr>
            <a:cxnSpLocks/>
            <a:stCxn id="59" idx="6"/>
          </p:cNvCxnSpPr>
          <p:nvPr/>
        </p:nvCxnSpPr>
        <p:spPr>
          <a:xfrm>
            <a:off x="7913256" y="3118481"/>
            <a:ext cx="1708966"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F9EF9F61-9617-5246-84C1-DCA3283CC9EB}"/>
              </a:ext>
            </a:extLst>
          </p:cNvPr>
          <p:cNvSpPr/>
          <p:nvPr/>
        </p:nvSpPr>
        <p:spPr bwMode="auto">
          <a:xfrm>
            <a:off x="9825705" y="2893605"/>
            <a:ext cx="449751" cy="449751"/>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a:gradFill>
                  <a:gsLst>
                    <a:gs pos="0">
                      <a:srgbClr val="FFFFFF"/>
                    </a:gs>
                    <a:gs pos="100000">
                      <a:srgbClr val="FFFFFF"/>
                    </a:gs>
                  </a:gsLst>
                  <a:lin ang="5400000" scaled="0"/>
                </a:gradFill>
                <a:ea typeface="Segoe UI" pitchFamily="34" charset="0"/>
                <a:cs typeface="Segoe UI" pitchFamily="34" charset="0"/>
              </a:rPr>
              <a:t>5</a:t>
            </a:r>
          </a:p>
        </p:txBody>
      </p:sp>
      <p:cxnSp>
        <p:nvCxnSpPr>
          <p:cNvPr id="62" name="Straight Arrow Connector 61">
            <a:extLst>
              <a:ext uri="{FF2B5EF4-FFF2-40B4-BE49-F238E27FC236}">
                <a16:creationId xmlns:a16="http://schemas.microsoft.com/office/drawing/2014/main" id="{434F0459-ADC4-414C-8B37-B00D8665471F}"/>
              </a:ext>
            </a:extLst>
          </p:cNvPr>
          <p:cNvCxnSpPr>
            <a:cxnSpLocks/>
            <a:stCxn id="61" idx="6"/>
          </p:cNvCxnSpPr>
          <p:nvPr/>
        </p:nvCxnSpPr>
        <p:spPr>
          <a:xfrm>
            <a:off x="10275456" y="3118481"/>
            <a:ext cx="1708966"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1198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fade">
                                      <p:cBhvr>
                                        <p:cTn id="18" dur="500"/>
                                        <p:tgtEl>
                                          <p:spTgt spid="5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fade">
                                      <p:cBhvr>
                                        <p:cTn id="26" dur="500"/>
                                        <p:tgtEl>
                                          <p:spTgt spid="5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fade">
                                      <p:cBhvr>
                                        <p:cTn id="29" dur="500"/>
                                        <p:tgtEl>
                                          <p:spTgt spid="5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500"/>
                                        <p:tgtEl>
                                          <p:spTgt spid="5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fade">
                                      <p:cBhvr>
                                        <p:cTn id="48" dur="500"/>
                                        <p:tgtEl>
                                          <p:spTgt spid="6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fade">
                                      <p:cBhvr>
                                        <p:cTn id="51" dur="500"/>
                                        <p:tgtEl>
                                          <p:spTgt spid="6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par>
                                <p:cTn id="55" presetID="10" presetClass="entr" presetSubtype="0" fill="hold" nodeType="withEffect">
                                  <p:stCondLst>
                                    <p:cond delay="0"/>
                                  </p:stCondLst>
                                  <p:childTnLst>
                                    <p:set>
                                      <p:cBhvr>
                                        <p:cTn id="56" dur="1" fill="hold">
                                          <p:stCondLst>
                                            <p:cond delay="0"/>
                                          </p:stCondLst>
                                        </p:cTn>
                                        <p:tgtEl>
                                          <p:spTgt spid="62"/>
                                        </p:tgtEl>
                                        <p:attrNameLst>
                                          <p:attrName>style.visibility</p:attrName>
                                        </p:attrNameLst>
                                      </p:cBhvr>
                                      <p:to>
                                        <p:strVal val="visible"/>
                                      </p:to>
                                    </p:set>
                                    <p:animEffect transition="in" filter="fade">
                                      <p:cBhvr>
                                        <p:cTn id="5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9" grpId="0"/>
      <p:bldP spid="11" grpId="0"/>
      <p:bldP spid="13" grpId="0"/>
      <p:bldP spid="49" grpId="0" animBg="1"/>
      <p:bldP spid="55" grpId="0" animBg="1"/>
      <p:bldP spid="57" grpId="0" animBg="1"/>
      <p:bldP spid="59" grpId="0" animBg="1"/>
      <p:bldP spid="6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6F8ABF23-BBC6-AD47-A959-0A75EA61342A}"/>
              </a:ext>
            </a:extLst>
          </p:cNvPr>
          <p:cNvSpPr/>
          <p:nvPr/>
        </p:nvSpPr>
        <p:spPr bwMode="auto">
          <a:xfrm>
            <a:off x="0" y="5495369"/>
            <a:ext cx="12436475" cy="150058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6A95C3A4-F33B-3747-9415-AFC00734BC2D}"/>
              </a:ext>
            </a:extLst>
          </p:cNvPr>
          <p:cNvSpPr/>
          <p:nvPr/>
        </p:nvSpPr>
        <p:spPr>
          <a:xfrm>
            <a:off x="356984" y="2281753"/>
            <a:ext cx="6216650" cy="369332"/>
          </a:xfrm>
          <a:prstGeom prst="rect">
            <a:avLst/>
          </a:prstGeom>
        </p:spPr>
        <p:txBody>
          <a:bodyPr>
            <a:spAutoFit/>
          </a:bodyPr>
          <a:lstStyle/>
          <a:p>
            <a:pPr defTabSz="914191">
              <a:defRPr/>
            </a:pPr>
            <a:r>
              <a:rPr lang="en-US">
                <a:solidFill>
                  <a:srgbClr val="0078D4"/>
                </a:solidFill>
                <a:latin typeface="+mj-lt"/>
                <a:cs typeface="Segoe UI Semilight" panose="020B0402040204020203" pitchFamily="34" charset="0"/>
              </a:rPr>
              <a:t>Computation formula:</a:t>
            </a:r>
          </a:p>
        </p:txBody>
      </p:sp>
      <p:sp>
        <p:nvSpPr>
          <p:cNvPr id="25" name="Rectangle 24">
            <a:extLst>
              <a:ext uri="{FF2B5EF4-FFF2-40B4-BE49-F238E27FC236}">
                <a16:creationId xmlns:a16="http://schemas.microsoft.com/office/drawing/2014/main" id="{6EF3203A-6D48-694A-B11B-BA92247D5223}"/>
              </a:ext>
            </a:extLst>
          </p:cNvPr>
          <p:cNvSpPr/>
          <p:nvPr/>
        </p:nvSpPr>
        <p:spPr>
          <a:xfrm>
            <a:off x="6954225" y="2281753"/>
            <a:ext cx="2938911" cy="369332"/>
          </a:xfrm>
          <a:prstGeom prst="rect">
            <a:avLst/>
          </a:prstGeom>
        </p:spPr>
        <p:txBody>
          <a:bodyPr wrap="square">
            <a:spAutoFit/>
          </a:bodyPr>
          <a:lstStyle/>
          <a:p>
            <a:pPr defTabSz="914191">
              <a:defRPr/>
            </a:pPr>
            <a:r>
              <a:rPr lang="en-US">
                <a:solidFill>
                  <a:srgbClr val="0078D4"/>
                </a:solidFill>
                <a:latin typeface="+mj-lt"/>
                <a:cs typeface="Segoe UI Semilight" panose="020B0402040204020203" pitchFamily="34" charset="0"/>
              </a:rPr>
              <a:t>Output is  categorized as: </a:t>
            </a:r>
          </a:p>
        </p:txBody>
      </p:sp>
      <p:sp>
        <p:nvSpPr>
          <p:cNvPr id="8" name="Text Placeholder 7">
            <a:extLst>
              <a:ext uri="{FF2B5EF4-FFF2-40B4-BE49-F238E27FC236}">
                <a16:creationId xmlns:a16="http://schemas.microsoft.com/office/drawing/2014/main" id="{FB0722C8-93C5-B14D-A4B0-61E53EFA9965}"/>
              </a:ext>
            </a:extLst>
          </p:cNvPr>
          <p:cNvSpPr>
            <a:spLocks noGrp="1"/>
          </p:cNvSpPr>
          <p:nvPr>
            <p:ph type="body" sz="quarter" idx="10"/>
          </p:nvPr>
        </p:nvSpPr>
        <p:spPr>
          <a:xfrm>
            <a:off x="465138" y="898347"/>
            <a:ext cx="11887195" cy="492443"/>
          </a:xfrm>
        </p:spPr>
        <p:txBody>
          <a:bodyPr/>
          <a:lstStyle/>
          <a:p>
            <a:r>
              <a:rPr lang="en-US"/>
              <a:t>For performance-based</a:t>
            </a:r>
          </a:p>
        </p:txBody>
      </p:sp>
      <p:sp>
        <p:nvSpPr>
          <p:cNvPr id="6" name="Title 5">
            <a:extLst>
              <a:ext uri="{FF2B5EF4-FFF2-40B4-BE49-F238E27FC236}">
                <a16:creationId xmlns:a16="http://schemas.microsoft.com/office/drawing/2014/main" id="{8CBED817-19B0-0C45-A964-9A9F7B5B6AE6}"/>
              </a:ext>
            </a:extLst>
          </p:cNvPr>
          <p:cNvSpPr>
            <a:spLocks noGrp="1"/>
          </p:cNvSpPr>
          <p:nvPr>
            <p:ph type="title"/>
          </p:nvPr>
        </p:nvSpPr>
        <p:spPr/>
        <p:txBody>
          <a:bodyPr/>
          <a:lstStyle/>
          <a:p>
            <a:r>
              <a:rPr lang="en-US"/>
              <a:t>Assessment: Confidence rating computation</a:t>
            </a:r>
            <a:br>
              <a:rPr lang="en-US"/>
            </a:br>
            <a:endParaRPr lang="en-US"/>
          </a:p>
        </p:txBody>
      </p:sp>
      <p:sp>
        <p:nvSpPr>
          <p:cNvPr id="11" name="Rectangle 10">
            <a:extLst>
              <a:ext uri="{FF2B5EF4-FFF2-40B4-BE49-F238E27FC236}">
                <a16:creationId xmlns:a16="http://schemas.microsoft.com/office/drawing/2014/main" id="{88E8F6BA-34CF-5147-964F-6ED60D2E31A9}"/>
              </a:ext>
            </a:extLst>
          </p:cNvPr>
          <p:cNvSpPr/>
          <p:nvPr/>
        </p:nvSpPr>
        <p:spPr>
          <a:xfrm>
            <a:off x="465138" y="3067113"/>
            <a:ext cx="1435008" cy="646331"/>
          </a:xfrm>
          <a:prstGeom prst="rect">
            <a:avLst/>
          </a:prstGeom>
        </p:spPr>
        <p:txBody>
          <a:bodyPr wrap="none">
            <a:spAutoFit/>
          </a:bodyPr>
          <a:lstStyle/>
          <a:p>
            <a:r>
              <a:rPr lang="en-US">
                <a:gradFill>
                  <a:gsLst>
                    <a:gs pos="2917">
                      <a:srgbClr val="1A1A1A"/>
                    </a:gs>
                    <a:gs pos="30000">
                      <a:srgbClr val="1A1A1A"/>
                    </a:gs>
                  </a:gsLst>
                  <a:lin ang="5400000" scaled="0"/>
                </a:gradFill>
                <a:latin typeface="+mj-lt"/>
                <a:cs typeface="Segoe UI Semilight" panose="020B0402040204020203" pitchFamily="34" charset="0"/>
              </a:rPr>
              <a:t>Confidence </a:t>
            </a:r>
            <a:br>
              <a:rPr lang="en-US">
                <a:gradFill>
                  <a:gsLst>
                    <a:gs pos="2917">
                      <a:srgbClr val="1A1A1A"/>
                    </a:gs>
                    <a:gs pos="30000">
                      <a:srgbClr val="1A1A1A"/>
                    </a:gs>
                  </a:gsLst>
                  <a:lin ang="5400000" scaled="0"/>
                </a:gradFill>
                <a:latin typeface="+mj-lt"/>
                <a:cs typeface="Segoe UI Semilight" panose="020B0402040204020203" pitchFamily="34" charset="0"/>
              </a:rPr>
            </a:br>
            <a:r>
              <a:rPr lang="en-US">
                <a:gradFill>
                  <a:gsLst>
                    <a:gs pos="2917">
                      <a:srgbClr val="1A1A1A"/>
                    </a:gs>
                    <a:gs pos="30000">
                      <a:srgbClr val="1A1A1A"/>
                    </a:gs>
                  </a:gsLst>
                  <a:lin ang="5400000" scaled="0"/>
                </a:gradFill>
                <a:latin typeface="+mj-lt"/>
                <a:cs typeface="Segoe UI Semilight" panose="020B0402040204020203" pitchFamily="34" charset="0"/>
              </a:rPr>
              <a:t>rating </a:t>
            </a:r>
            <a:endParaRPr lang="en-US">
              <a:latin typeface="+mj-lt"/>
            </a:endParaRPr>
          </a:p>
        </p:txBody>
      </p:sp>
      <p:sp>
        <p:nvSpPr>
          <p:cNvPr id="12" name="Equal 11">
            <a:extLst>
              <a:ext uri="{FF2B5EF4-FFF2-40B4-BE49-F238E27FC236}">
                <a16:creationId xmlns:a16="http://schemas.microsoft.com/office/drawing/2014/main" id="{1A25EBEF-1C25-CA4D-A3A3-9661AA0139AE}"/>
              </a:ext>
            </a:extLst>
          </p:cNvPr>
          <p:cNvSpPr/>
          <p:nvPr/>
        </p:nvSpPr>
        <p:spPr bwMode="auto">
          <a:xfrm>
            <a:off x="1945108" y="3208866"/>
            <a:ext cx="551889" cy="382978"/>
          </a:xfrm>
          <a:prstGeom prst="mathEqual">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EAF1D676-3E19-EB4C-AAF2-A0AF15589BDE}"/>
              </a:ext>
            </a:extLst>
          </p:cNvPr>
          <p:cNvSpPr/>
          <p:nvPr/>
        </p:nvSpPr>
        <p:spPr>
          <a:xfrm>
            <a:off x="2725347" y="3021256"/>
            <a:ext cx="2291880" cy="307777"/>
          </a:xfrm>
          <a:prstGeom prst="rect">
            <a:avLst/>
          </a:prstGeom>
        </p:spPr>
        <p:txBody>
          <a:bodyPr wrap="square">
            <a:spAutoFit/>
          </a:bodyPr>
          <a:lstStyle/>
          <a:p>
            <a:pPr algn="ctr" defTabSz="914191">
              <a:defRPr/>
            </a:pPr>
            <a:r>
              <a:rPr lang="en-US" sz="1400">
                <a:gradFill>
                  <a:gsLst>
                    <a:gs pos="2917">
                      <a:srgbClr val="1A1A1A"/>
                    </a:gs>
                    <a:gs pos="30000">
                      <a:srgbClr val="1A1A1A"/>
                    </a:gs>
                  </a:gsLst>
                  <a:lin ang="5400000" scaled="0"/>
                </a:gradFill>
                <a:cs typeface="Segoe UI Semilight" panose="020B0402040204020203" pitchFamily="34" charset="0"/>
              </a:rPr>
              <a:t>Actual data point received</a:t>
            </a:r>
          </a:p>
        </p:txBody>
      </p:sp>
      <p:sp>
        <p:nvSpPr>
          <p:cNvPr id="19" name="Rectangle 18">
            <a:extLst>
              <a:ext uri="{FF2B5EF4-FFF2-40B4-BE49-F238E27FC236}">
                <a16:creationId xmlns:a16="http://schemas.microsoft.com/office/drawing/2014/main" id="{E0323CAD-4D39-9840-AF7C-03A908C96505}"/>
              </a:ext>
            </a:extLst>
          </p:cNvPr>
          <p:cNvSpPr/>
          <p:nvPr/>
        </p:nvSpPr>
        <p:spPr>
          <a:xfrm>
            <a:off x="465138" y="4490347"/>
            <a:ext cx="1367682" cy="646331"/>
          </a:xfrm>
          <a:prstGeom prst="rect">
            <a:avLst/>
          </a:prstGeom>
        </p:spPr>
        <p:txBody>
          <a:bodyPr wrap="none">
            <a:spAutoFit/>
          </a:bodyPr>
          <a:lstStyle/>
          <a:p>
            <a:r>
              <a:rPr lang="en-US">
                <a:gradFill>
                  <a:gsLst>
                    <a:gs pos="2917">
                      <a:srgbClr val="1A1A1A"/>
                    </a:gs>
                    <a:gs pos="30000">
                      <a:srgbClr val="1A1A1A"/>
                    </a:gs>
                  </a:gsLst>
                  <a:lin ang="5400000" scaled="0"/>
                </a:gradFill>
                <a:latin typeface="+mj-lt"/>
                <a:cs typeface="Segoe UI Semilight" panose="020B0402040204020203" pitchFamily="34" charset="0"/>
              </a:rPr>
              <a:t>Expected </a:t>
            </a:r>
            <a:br>
              <a:rPr lang="en-US">
                <a:gradFill>
                  <a:gsLst>
                    <a:gs pos="2917">
                      <a:srgbClr val="1A1A1A"/>
                    </a:gs>
                    <a:gs pos="30000">
                      <a:srgbClr val="1A1A1A"/>
                    </a:gs>
                  </a:gsLst>
                  <a:lin ang="5400000" scaled="0"/>
                </a:gradFill>
                <a:latin typeface="+mj-lt"/>
                <a:cs typeface="Segoe UI Semilight" panose="020B0402040204020203" pitchFamily="34" charset="0"/>
              </a:rPr>
            </a:br>
            <a:r>
              <a:rPr lang="en-US">
                <a:gradFill>
                  <a:gsLst>
                    <a:gs pos="2917">
                      <a:srgbClr val="1A1A1A"/>
                    </a:gs>
                    <a:gs pos="30000">
                      <a:srgbClr val="1A1A1A"/>
                    </a:gs>
                  </a:gsLst>
                  <a:lin ang="5400000" scaled="0"/>
                </a:gradFill>
                <a:latin typeface="+mj-lt"/>
                <a:cs typeface="Segoe UI Semilight" panose="020B0402040204020203" pitchFamily="34" charset="0"/>
              </a:rPr>
              <a:t>data points</a:t>
            </a:r>
            <a:endParaRPr lang="en-US">
              <a:latin typeface="+mj-lt"/>
            </a:endParaRPr>
          </a:p>
        </p:txBody>
      </p:sp>
      <p:sp>
        <p:nvSpPr>
          <p:cNvPr id="20" name="Equal 19">
            <a:extLst>
              <a:ext uri="{FF2B5EF4-FFF2-40B4-BE49-F238E27FC236}">
                <a16:creationId xmlns:a16="http://schemas.microsoft.com/office/drawing/2014/main" id="{7C5D656D-EC8F-3644-A997-AAF8E09A8F15}"/>
              </a:ext>
            </a:extLst>
          </p:cNvPr>
          <p:cNvSpPr/>
          <p:nvPr/>
        </p:nvSpPr>
        <p:spPr bwMode="auto">
          <a:xfrm>
            <a:off x="1945108" y="4632100"/>
            <a:ext cx="551889" cy="382978"/>
          </a:xfrm>
          <a:prstGeom prst="mathEqual">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EA0471FD-B0CD-0945-BE63-296BC301C7C0}"/>
              </a:ext>
            </a:extLst>
          </p:cNvPr>
          <p:cNvSpPr/>
          <p:nvPr/>
        </p:nvSpPr>
        <p:spPr>
          <a:xfrm>
            <a:off x="2714837" y="4448929"/>
            <a:ext cx="3043714" cy="307777"/>
          </a:xfrm>
          <a:prstGeom prst="rect">
            <a:avLst/>
          </a:prstGeom>
        </p:spPr>
        <p:txBody>
          <a:bodyPr wrap="square">
            <a:spAutoFit/>
          </a:bodyPr>
          <a:lstStyle/>
          <a:p>
            <a:pPr defTabSz="914191">
              <a:defRPr/>
            </a:pPr>
            <a:r>
              <a:rPr lang="en-US" sz="1400">
                <a:gradFill>
                  <a:gsLst>
                    <a:gs pos="2917">
                      <a:srgbClr val="1A1A1A"/>
                    </a:gs>
                    <a:gs pos="30000">
                      <a:srgbClr val="1A1A1A"/>
                    </a:gs>
                  </a:gsLst>
                  <a:lin ang="5400000" scaled="0"/>
                </a:gradFill>
                <a:cs typeface="Segoe UI Semilight" panose="020B0402040204020203" pitchFamily="34" charset="0"/>
              </a:rPr>
              <a:t>Duration of assessments in mins</a:t>
            </a:r>
          </a:p>
        </p:txBody>
      </p:sp>
      <p:sp>
        <p:nvSpPr>
          <p:cNvPr id="22" name="Rectangle 21">
            <a:extLst>
              <a:ext uri="{FF2B5EF4-FFF2-40B4-BE49-F238E27FC236}">
                <a16:creationId xmlns:a16="http://schemas.microsoft.com/office/drawing/2014/main" id="{11D0659F-E8F2-B14D-B5E7-20C7A5C66A9B}"/>
              </a:ext>
            </a:extLst>
          </p:cNvPr>
          <p:cNvSpPr/>
          <p:nvPr/>
        </p:nvSpPr>
        <p:spPr>
          <a:xfrm>
            <a:off x="3153717" y="4846186"/>
            <a:ext cx="1800369" cy="424732"/>
          </a:xfrm>
          <a:prstGeom prst="rect">
            <a:avLst/>
          </a:prstGeom>
        </p:spPr>
        <p:txBody>
          <a:bodyPr wrap="square">
            <a:spAutoFit/>
          </a:bodyPr>
          <a:lstStyle/>
          <a:p>
            <a:pPr algn="ctr" defTabSz="914191">
              <a:lnSpc>
                <a:spcPct val="90000"/>
              </a:lnSpc>
              <a:defRPr/>
            </a:pPr>
            <a:r>
              <a:rPr lang="en-US" sz="2400" b="1">
                <a:cs typeface="Segoe UI Semilight" panose="020B0402040204020203" pitchFamily="34" charset="0"/>
              </a:rPr>
              <a:t>10 mins</a:t>
            </a:r>
          </a:p>
        </p:txBody>
      </p:sp>
      <p:cxnSp>
        <p:nvCxnSpPr>
          <p:cNvPr id="17" name="Straight Connector 16">
            <a:extLst>
              <a:ext uri="{FF2B5EF4-FFF2-40B4-BE49-F238E27FC236}">
                <a16:creationId xmlns:a16="http://schemas.microsoft.com/office/drawing/2014/main" id="{7CB3517A-145C-D34E-A49B-78A97955DF71}"/>
              </a:ext>
            </a:extLst>
          </p:cNvPr>
          <p:cNvCxnSpPr/>
          <p:nvPr/>
        </p:nvCxnSpPr>
        <p:spPr>
          <a:xfrm>
            <a:off x="465138" y="4169543"/>
            <a:ext cx="5753096"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D5B3ECC6-EE13-464C-BE36-7FDDE3FD0409}"/>
              </a:ext>
            </a:extLst>
          </p:cNvPr>
          <p:cNvGrpSpPr/>
          <p:nvPr/>
        </p:nvGrpSpPr>
        <p:grpSpPr>
          <a:xfrm>
            <a:off x="6954225" y="2733367"/>
            <a:ext cx="3757237" cy="2451603"/>
            <a:chOff x="6244240" y="2829144"/>
            <a:chExt cx="3757237" cy="2451603"/>
          </a:xfrm>
        </p:grpSpPr>
        <p:sp>
          <p:nvSpPr>
            <p:cNvPr id="26" name="5-Point Star 25">
              <a:extLst>
                <a:ext uri="{FF2B5EF4-FFF2-40B4-BE49-F238E27FC236}">
                  <a16:creationId xmlns:a16="http://schemas.microsoft.com/office/drawing/2014/main" id="{12F0EAC4-E8D6-0C48-BC51-F2EE0156F482}"/>
                </a:ext>
              </a:extLst>
            </p:cNvPr>
            <p:cNvSpPr/>
            <p:nvPr/>
          </p:nvSpPr>
          <p:spPr bwMode="auto">
            <a:xfrm>
              <a:off x="8311076" y="2839856"/>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CBB8482E-087F-C646-847A-CD745C9A0FCF}"/>
                </a:ext>
              </a:extLst>
            </p:cNvPr>
            <p:cNvSpPr/>
            <p:nvPr/>
          </p:nvSpPr>
          <p:spPr>
            <a:xfrm>
              <a:off x="6244240" y="2829144"/>
              <a:ext cx="2938911" cy="307777"/>
            </a:xfrm>
            <a:prstGeom prst="rect">
              <a:avLst/>
            </a:prstGeom>
          </p:spPr>
          <p:txBody>
            <a:bodyPr wrap="square">
              <a:spAutoFit/>
            </a:bodyPr>
            <a:lstStyle/>
            <a:p>
              <a:pPr defTabSz="914191"/>
              <a:r>
                <a:rPr lang="en-US" sz="1400" b="1">
                  <a:gradFill>
                    <a:gsLst>
                      <a:gs pos="2917">
                        <a:srgbClr val="1A1A1A"/>
                      </a:gs>
                      <a:gs pos="30000">
                        <a:srgbClr val="1A1A1A"/>
                      </a:gs>
                    </a:gsLst>
                    <a:lin ang="5400000" scaled="0"/>
                  </a:gradFill>
                  <a:cs typeface="Segoe UI Semilight" panose="020B0402040204020203" pitchFamily="34" charset="0"/>
                </a:rPr>
                <a:t>0 to 20% </a:t>
              </a:r>
              <a:r>
                <a:rPr lang="en-US" sz="1400">
                  <a:gradFill>
                    <a:gsLst>
                      <a:gs pos="2917">
                        <a:srgbClr val="1A1A1A"/>
                      </a:gs>
                      <a:gs pos="30000">
                        <a:srgbClr val="1A1A1A"/>
                      </a:gs>
                    </a:gsLst>
                    <a:lin ang="5400000" scaled="0"/>
                  </a:gradFill>
                  <a:cs typeface="Segoe UI Semilight" panose="020B0402040204020203" pitchFamily="34" charset="0"/>
                </a:rPr>
                <a:t>data points</a:t>
              </a:r>
            </a:p>
          </p:txBody>
        </p:sp>
        <p:sp>
          <p:nvSpPr>
            <p:cNvPr id="28" name="5-Point Star 27">
              <a:extLst>
                <a:ext uri="{FF2B5EF4-FFF2-40B4-BE49-F238E27FC236}">
                  <a16:creationId xmlns:a16="http://schemas.microsoft.com/office/drawing/2014/main" id="{92FBB14E-8754-C74F-A197-B54639AEA0DF}"/>
                </a:ext>
              </a:extLst>
            </p:cNvPr>
            <p:cNvSpPr/>
            <p:nvPr/>
          </p:nvSpPr>
          <p:spPr bwMode="auto">
            <a:xfrm>
              <a:off x="8311076" y="3366350"/>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42F013A-74A1-5A45-B972-36967004B7BD}"/>
                </a:ext>
              </a:extLst>
            </p:cNvPr>
            <p:cNvSpPr/>
            <p:nvPr/>
          </p:nvSpPr>
          <p:spPr>
            <a:xfrm>
              <a:off x="6244240" y="3365100"/>
              <a:ext cx="2938911" cy="307777"/>
            </a:xfrm>
            <a:prstGeom prst="rect">
              <a:avLst/>
            </a:prstGeom>
          </p:spPr>
          <p:txBody>
            <a:bodyPr wrap="square">
              <a:spAutoFit/>
            </a:bodyPr>
            <a:lstStyle/>
            <a:p>
              <a:pPr defTabSz="914191"/>
              <a:r>
                <a:rPr lang="en-US" sz="1400" b="1">
                  <a:gradFill>
                    <a:gsLst>
                      <a:gs pos="2917">
                        <a:srgbClr val="1A1A1A"/>
                      </a:gs>
                      <a:gs pos="30000">
                        <a:srgbClr val="1A1A1A"/>
                      </a:gs>
                    </a:gsLst>
                    <a:lin ang="5400000" scaled="0"/>
                  </a:gradFill>
                  <a:cs typeface="Segoe UI Semilight" panose="020B0402040204020203" pitchFamily="34" charset="0"/>
                </a:rPr>
                <a:t>20 to 40% </a:t>
              </a:r>
              <a:r>
                <a:rPr lang="en-US" sz="1400">
                  <a:gradFill>
                    <a:gsLst>
                      <a:gs pos="2917">
                        <a:srgbClr val="1A1A1A"/>
                      </a:gs>
                      <a:gs pos="30000">
                        <a:srgbClr val="1A1A1A"/>
                      </a:gs>
                    </a:gsLst>
                    <a:lin ang="5400000" scaled="0"/>
                  </a:gradFill>
                  <a:cs typeface="Segoe UI Semilight" panose="020B0402040204020203" pitchFamily="34" charset="0"/>
                </a:rPr>
                <a:t>data points</a:t>
              </a:r>
            </a:p>
          </p:txBody>
        </p:sp>
        <p:sp>
          <p:nvSpPr>
            <p:cNvPr id="30" name="5-Point Star 29">
              <a:extLst>
                <a:ext uri="{FF2B5EF4-FFF2-40B4-BE49-F238E27FC236}">
                  <a16:creationId xmlns:a16="http://schemas.microsoft.com/office/drawing/2014/main" id="{5E1644A2-A797-4F48-A38E-F5416A28E793}"/>
                </a:ext>
              </a:extLst>
            </p:cNvPr>
            <p:cNvSpPr/>
            <p:nvPr/>
          </p:nvSpPr>
          <p:spPr bwMode="auto">
            <a:xfrm>
              <a:off x="8674869" y="3366350"/>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 name="5-Point Star 30">
              <a:extLst>
                <a:ext uri="{FF2B5EF4-FFF2-40B4-BE49-F238E27FC236}">
                  <a16:creationId xmlns:a16="http://schemas.microsoft.com/office/drawing/2014/main" id="{EFA81882-64F4-5B41-9F06-EFDB116A7F26}"/>
                </a:ext>
              </a:extLst>
            </p:cNvPr>
            <p:cNvSpPr/>
            <p:nvPr/>
          </p:nvSpPr>
          <p:spPr bwMode="auto">
            <a:xfrm>
              <a:off x="8311076" y="3867897"/>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E208CD63-057C-B04E-BAF0-5816FCFD6E37}"/>
                </a:ext>
              </a:extLst>
            </p:cNvPr>
            <p:cNvSpPr/>
            <p:nvPr/>
          </p:nvSpPr>
          <p:spPr>
            <a:xfrm>
              <a:off x="6244240" y="3901056"/>
              <a:ext cx="2938911" cy="307777"/>
            </a:xfrm>
            <a:prstGeom prst="rect">
              <a:avLst/>
            </a:prstGeom>
          </p:spPr>
          <p:txBody>
            <a:bodyPr wrap="square">
              <a:spAutoFit/>
            </a:bodyPr>
            <a:lstStyle/>
            <a:p>
              <a:pPr defTabSz="914191"/>
              <a:r>
                <a:rPr lang="en-US" sz="1400" b="1">
                  <a:gradFill>
                    <a:gsLst>
                      <a:gs pos="2917">
                        <a:srgbClr val="1A1A1A"/>
                      </a:gs>
                      <a:gs pos="30000">
                        <a:srgbClr val="1A1A1A"/>
                      </a:gs>
                    </a:gsLst>
                    <a:lin ang="5400000" scaled="0"/>
                  </a:gradFill>
                  <a:cs typeface="Segoe UI Semilight" panose="020B0402040204020203" pitchFamily="34" charset="0"/>
                </a:rPr>
                <a:t>40 to 60% </a:t>
              </a:r>
              <a:r>
                <a:rPr lang="en-US" sz="1400">
                  <a:gradFill>
                    <a:gsLst>
                      <a:gs pos="2917">
                        <a:srgbClr val="1A1A1A"/>
                      </a:gs>
                      <a:gs pos="30000">
                        <a:srgbClr val="1A1A1A"/>
                      </a:gs>
                    </a:gsLst>
                    <a:lin ang="5400000" scaled="0"/>
                  </a:gradFill>
                  <a:cs typeface="Segoe UI Semilight" panose="020B0402040204020203" pitchFamily="34" charset="0"/>
                </a:rPr>
                <a:t>data points</a:t>
              </a:r>
            </a:p>
          </p:txBody>
        </p:sp>
        <p:sp>
          <p:nvSpPr>
            <p:cNvPr id="33" name="5-Point Star 32">
              <a:extLst>
                <a:ext uri="{FF2B5EF4-FFF2-40B4-BE49-F238E27FC236}">
                  <a16:creationId xmlns:a16="http://schemas.microsoft.com/office/drawing/2014/main" id="{EB25F930-DAAB-0C40-9F58-09C94ACB5004}"/>
                </a:ext>
              </a:extLst>
            </p:cNvPr>
            <p:cNvSpPr/>
            <p:nvPr/>
          </p:nvSpPr>
          <p:spPr bwMode="auto">
            <a:xfrm>
              <a:off x="8674869" y="3867897"/>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5-Point Star 33">
              <a:extLst>
                <a:ext uri="{FF2B5EF4-FFF2-40B4-BE49-F238E27FC236}">
                  <a16:creationId xmlns:a16="http://schemas.microsoft.com/office/drawing/2014/main" id="{BF288526-F719-BF40-9B82-24B7360CB9D9}"/>
                </a:ext>
              </a:extLst>
            </p:cNvPr>
            <p:cNvSpPr/>
            <p:nvPr/>
          </p:nvSpPr>
          <p:spPr bwMode="auto">
            <a:xfrm>
              <a:off x="9028831" y="3867897"/>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5-Point Star 34">
              <a:extLst>
                <a:ext uri="{FF2B5EF4-FFF2-40B4-BE49-F238E27FC236}">
                  <a16:creationId xmlns:a16="http://schemas.microsoft.com/office/drawing/2014/main" id="{4601C56D-3502-ED44-BB82-950C85A8AE61}"/>
                </a:ext>
              </a:extLst>
            </p:cNvPr>
            <p:cNvSpPr/>
            <p:nvPr/>
          </p:nvSpPr>
          <p:spPr bwMode="auto">
            <a:xfrm>
              <a:off x="8311076" y="441251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3429F9EF-0D31-D34A-BCF3-C51BD772CD67}"/>
                </a:ext>
              </a:extLst>
            </p:cNvPr>
            <p:cNvSpPr/>
            <p:nvPr/>
          </p:nvSpPr>
          <p:spPr>
            <a:xfrm>
              <a:off x="6244240" y="4437012"/>
              <a:ext cx="2938911" cy="307777"/>
            </a:xfrm>
            <a:prstGeom prst="rect">
              <a:avLst/>
            </a:prstGeom>
          </p:spPr>
          <p:txBody>
            <a:bodyPr wrap="square">
              <a:spAutoFit/>
            </a:bodyPr>
            <a:lstStyle/>
            <a:p>
              <a:pPr defTabSz="914191"/>
              <a:r>
                <a:rPr lang="en-US" sz="1400" b="1">
                  <a:gradFill>
                    <a:gsLst>
                      <a:gs pos="2917">
                        <a:srgbClr val="1A1A1A"/>
                      </a:gs>
                      <a:gs pos="30000">
                        <a:srgbClr val="1A1A1A"/>
                      </a:gs>
                    </a:gsLst>
                    <a:lin ang="5400000" scaled="0"/>
                  </a:gradFill>
                  <a:cs typeface="Segoe UI Semilight" panose="020B0402040204020203" pitchFamily="34" charset="0"/>
                </a:rPr>
                <a:t>60 to 80% </a:t>
              </a:r>
              <a:r>
                <a:rPr lang="en-US" sz="1400">
                  <a:gradFill>
                    <a:gsLst>
                      <a:gs pos="2917">
                        <a:srgbClr val="1A1A1A"/>
                      </a:gs>
                      <a:gs pos="30000">
                        <a:srgbClr val="1A1A1A"/>
                      </a:gs>
                    </a:gsLst>
                    <a:lin ang="5400000" scaled="0"/>
                  </a:gradFill>
                  <a:cs typeface="Segoe UI Semilight" panose="020B0402040204020203" pitchFamily="34" charset="0"/>
                </a:rPr>
                <a:t>data points</a:t>
              </a:r>
            </a:p>
          </p:txBody>
        </p:sp>
        <p:sp>
          <p:nvSpPr>
            <p:cNvPr id="37" name="5-Point Star 36">
              <a:extLst>
                <a:ext uri="{FF2B5EF4-FFF2-40B4-BE49-F238E27FC236}">
                  <a16:creationId xmlns:a16="http://schemas.microsoft.com/office/drawing/2014/main" id="{C1ED06A7-65B8-7948-9676-1BE78BECCD1F}"/>
                </a:ext>
              </a:extLst>
            </p:cNvPr>
            <p:cNvSpPr/>
            <p:nvPr/>
          </p:nvSpPr>
          <p:spPr bwMode="auto">
            <a:xfrm>
              <a:off x="8674869" y="441251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 name="5-Point Star 37">
              <a:extLst>
                <a:ext uri="{FF2B5EF4-FFF2-40B4-BE49-F238E27FC236}">
                  <a16:creationId xmlns:a16="http://schemas.microsoft.com/office/drawing/2014/main" id="{E39FC9AE-7FE0-9245-A716-B273B9770EB2}"/>
                </a:ext>
              </a:extLst>
            </p:cNvPr>
            <p:cNvSpPr/>
            <p:nvPr/>
          </p:nvSpPr>
          <p:spPr bwMode="auto">
            <a:xfrm>
              <a:off x="9028831" y="441251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5-Point Star 38">
              <a:extLst>
                <a:ext uri="{FF2B5EF4-FFF2-40B4-BE49-F238E27FC236}">
                  <a16:creationId xmlns:a16="http://schemas.microsoft.com/office/drawing/2014/main" id="{AA244177-ABDA-6843-B267-17FA1C40C2F4}"/>
                </a:ext>
              </a:extLst>
            </p:cNvPr>
            <p:cNvSpPr/>
            <p:nvPr/>
          </p:nvSpPr>
          <p:spPr bwMode="auto">
            <a:xfrm>
              <a:off x="9372960" y="441251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5-Point Star 39">
              <a:extLst>
                <a:ext uri="{FF2B5EF4-FFF2-40B4-BE49-F238E27FC236}">
                  <a16:creationId xmlns:a16="http://schemas.microsoft.com/office/drawing/2014/main" id="{F3E70D76-E92E-D946-A15C-FDEDE29E76EF}"/>
                </a:ext>
              </a:extLst>
            </p:cNvPr>
            <p:cNvSpPr/>
            <p:nvPr/>
          </p:nvSpPr>
          <p:spPr bwMode="auto">
            <a:xfrm>
              <a:off x="8311076" y="496860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4C19154B-3EF8-DD4E-927D-C8167961FE3B}"/>
                </a:ext>
              </a:extLst>
            </p:cNvPr>
            <p:cNvSpPr/>
            <p:nvPr/>
          </p:nvSpPr>
          <p:spPr>
            <a:xfrm>
              <a:off x="6244240" y="4972970"/>
              <a:ext cx="2938911" cy="307777"/>
            </a:xfrm>
            <a:prstGeom prst="rect">
              <a:avLst/>
            </a:prstGeom>
          </p:spPr>
          <p:txBody>
            <a:bodyPr wrap="square">
              <a:spAutoFit/>
            </a:bodyPr>
            <a:lstStyle/>
            <a:p>
              <a:pPr defTabSz="914191"/>
              <a:r>
                <a:rPr lang="en-US" sz="1400" b="1">
                  <a:gradFill>
                    <a:gsLst>
                      <a:gs pos="2917">
                        <a:srgbClr val="1A1A1A"/>
                      </a:gs>
                      <a:gs pos="30000">
                        <a:srgbClr val="1A1A1A"/>
                      </a:gs>
                    </a:gsLst>
                    <a:lin ang="5400000" scaled="0"/>
                  </a:gradFill>
                  <a:cs typeface="Segoe UI Semilight" panose="020B0402040204020203" pitchFamily="34" charset="0"/>
                </a:rPr>
                <a:t>80 to 100% </a:t>
              </a:r>
              <a:r>
                <a:rPr lang="en-US" sz="1400">
                  <a:gradFill>
                    <a:gsLst>
                      <a:gs pos="2917">
                        <a:srgbClr val="1A1A1A"/>
                      </a:gs>
                      <a:gs pos="30000">
                        <a:srgbClr val="1A1A1A"/>
                      </a:gs>
                    </a:gsLst>
                    <a:lin ang="5400000" scaled="0"/>
                  </a:gradFill>
                  <a:cs typeface="Segoe UI Semilight" panose="020B0402040204020203" pitchFamily="34" charset="0"/>
                </a:rPr>
                <a:t>data points</a:t>
              </a:r>
            </a:p>
          </p:txBody>
        </p:sp>
        <p:sp>
          <p:nvSpPr>
            <p:cNvPr id="42" name="5-Point Star 41">
              <a:extLst>
                <a:ext uri="{FF2B5EF4-FFF2-40B4-BE49-F238E27FC236}">
                  <a16:creationId xmlns:a16="http://schemas.microsoft.com/office/drawing/2014/main" id="{CD276E53-507F-6646-8E3E-C7F0B7ADB7D2}"/>
                </a:ext>
              </a:extLst>
            </p:cNvPr>
            <p:cNvSpPr/>
            <p:nvPr/>
          </p:nvSpPr>
          <p:spPr bwMode="auto">
            <a:xfrm>
              <a:off x="8674869" y="496860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5-Point Star 42">
              <a:extLst>
                <a:ext uri="{FF2B5EF4-FFF2-40B4-BE49-F238E27FC236}">
                  <a16:creationId xmlns:a16="http://schemas.microsoft.com/office/drawing/2014/main" id="{7E959C73-7775-F445-B9A3-E17F8804B8F8}"/>
                </a:ext>
              </a:extLst>
            </p:cNvPr>
            <p:cNvSpPr/>
            <p:nvPr/>
          </p:nvSpPr>
          <p:spPr bwMode="auto">
            <a:xfrm>
              <a:off x="9028831" y="496860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5-Point Star 43">
              <a:extLst>
                <a:ext uri="{FF2B5EF4-FFF2-40B4-BE49-F238E27FC236}">
                  <a16:creationId xmlns:a16="http://schemas.microsoft.com/office/drawing/2014/main" id="{45AD021F-BBE7-914E-A437-4C8937F60433}"/>
                </a:ext>
              </a:extLst>
            </p:cNvPr>
            <p:cNvSpPr/>
            <p:nvPr/>
          </p:nvSpPr>
          <p:spPr bwMode="auto">
            <a:xfrm>
              <a:off x="9372960" y="496860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5-Point Star 44">
              <a:extLst>
                <a:ext uri="{FF2B5EF4-FFF2-40B4-BE49-F238E27FC236}">
                  <a16:creationId xmlns:a16="http://schemas.microsoft.com/office/drawing/2014/main" id="{470CA1F5-8C7F-3940-A571-4802C39796AC}"/>
                </a:ext>
              </a:extLst>
            </p:cNvPr>
            <p:cNvSpPr/>
            <p:nvPr/>
          </p:nvSpPr>
          <p:spPr bwMode="auto">
            <a:xfrm>
              <a:off x="9726921" y="496860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57" name="Straight Connector 56">
            <a:extLst>
              <a:ext uri="{FF2B5EF4-FFF2-40B4-BE49-F238E27FC236}">
                <a16:creationId xmlns:a16="http://schemas.microsoft.com/office/drawing/2014/main" id="{A24C4606-ABC5-8B45-ACE4-1B30EE57A30C}"/>
              </a:ext>
            </a:extLst>
          </p:cNvPr>
          <p:cNvCxnSpPr>
            <a:cxnSpLocks/>
          </p:cNvCxnSpPr>
          <p:nvPr/>
        </p:nvCxnSpPr>
        <p:spPr>
          <a:xfrm>
            <a:off x="6218237" y="2203592"/>
            <a:ext cx="0" cy="3291777"/>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598D7169-55A5-8E4D-8C8C-9E79AFDC9A05}"/>
              </a:ext>
            </a:extLst>
          </p:cNvPr>
          <p:cNvSpPr/>
          <p:nvPr/>
        </p:nvSpPr>
        <p:spPr>
          <a:xfrm>
            <a:off x="1399916" y="5760812"/>
            <a:ext cx="2998838" cy="800219"/>
          </a:xfrm>
          <a:prstGeom prst="rect">
            <a:avLst/>
          </a:prstGeom>
        </p:spPr>
        <p:txBody>
          <a:bodyPr wrap="square">
            <a:spAutoFit/>
          </a:bodyPr>
          <a:lstStyle/>
          <a:p>
            <a:pPr defTabSz="914191">
              <a:defRPr/>
            </a:pPr>
            <a:r>
              <a:rPr lang="en-US">
                <a:solidFill>
                  <a:srgbClr val="0078D4"/>
                </a:solidFill>
                <a:latin typeface="+mj-lt"/>
                <a:cs typeface="Segoe UI Semilight" panose="020B0402040204020203" pitchFamily="34" charset="0"/>
              </a:rPr>
              <a:t>Low confidence ratings </a:t>
            </a:r>
            <a:r>
              <a:rPr lang="en-US" sz="1400">
                <a:gradFill>
                  <a:gsLst>
                    <a:gs pos="2917">
                      <a:srgbClr val="1A1A1A"/>
                    </a:gs>
                    <a:gs pos="30000">
                      <a:srgbClr val="1A1A1A"/>
                    </a:gs>
                  </a:gsLst>
                  <a:lin ang="5400000" scaled="0"/>
                </a:gradFill>
                <a:cs typeface="Segoe UI Semilight" panose="020B0402040204020203" pitchFamily="34" charset="0"/>
              </a:rPr>
              <a:t>indicate fewer data points availability. Could be due to: </a:t>
            </a:r>
          </a:p>
        </p:txBody>
      </p:sp>
      <p:sp>
        <p:nvSpPr>
          <p:cNvPr id="60" name="Rectangle 59">
            <a:extLst>
              <a:ext uri="{FF2B5EF4-FFF2-40B4-BE49-F238E27FC236}">
                <a16:creationId xmlns:a16="http://schemas.microsoft.com/office/drawing/2014/main" id="{C67E9FBA-6CE8-BB4A-81CD-C7AF16A6408C}"/>
              </a:ext>
            </a:extLst>
          </p:cNvPr>
          <p:cNvSpPr/>
          <p:nvPr/>
        </p:nvSpPr>
        <p:spPr>
          <a:xfrm>
            <a:off x="4288637" y="5824161"/>
            <a:ext cx="2099658" cy="815608"/>
          </a:xfrm>
          <a:prstGeom prst="rect">
            <a:avLst/>
          </a:prstGeom>
        </p:spPr>
        <p:txBody>
          <a:bodyPr wrap="square">
            <a:spAutoFit/>
          </a:bodyPr>
          <a:lstStyle/>
          <a:p>
            <a:pPr marL="0" lvl="1" defTabSz="914191">
              <a:defRPr/>
            </a:pPr>
            <a:r>
              <a:rPr lang="en-US" sz="1400">
                <a:gradFill>
                  <a:gsLst>
                    <a:gs pos="2917">
                      <a:srgbClr val="1A1A1A"/>
                    </a:gs>
                    <a:gs pos="30000">
                      <a:srgbClr val="1A1A1A"/>
                    </a:gs>
                  </a:gsLst>
                  <a:lin ang="5400000" scaled="0"/>
                </a:gradFill>
                <a:latin typeface="+mj-lt"/>
                <a:cs typeface="Segoe UI Semilight" panose="020B0402040204020203" pitchFamily="34" charset="0"/>
              </a:rPr>
              <a:t>Shorter profiling period </a:t>
            </a:r>
            <a:br>
              <a:rPr lang="en-US" sz="1400">
                <a:gradFill>
                  <a:gsLst>
                    <a:gs pos="2917">
                      <a:srgbClr val="1A1A1A"/>
                    </a:gs>
                    <a:gs pos="30000">
                      <a:srgbClr val="1A1A1A"/>
                    </a:gs>
                  </a:gsLst>
                  <a:lin ang="5400000" scaled="0"/>
                </a:gradFill>
                <a:cs typeface="Segoe UI Semilight" panose="020B0402040204020203" pitchFamily="34" charset="0"/>
              </a:rPr>
            </a:br>
            <a:r>
              <a:rPr lang="en-US" sz="1100" i="1">
                <a:gradFill>
                  <a:gsLst>
                    <a:gs pos="2917">
                      <a:srgbClr val="1A1A1A"/>
                    </a:gs>
                    <a:gs pos="30000">
                      <a:srgbClr val="1A1A1A"/>
                    </a:gs>
                  </a:gsLst>
                  <a:lin ang="5400000" scaled="0"/>
                </a:gradFill>
                <a:cs typeface="Segoe UI Semilight" panose="020B0402040204020203" pitchFamily="34" charset="0"/>
              </a:rPr>
              <a:t>(performance history duration &gt; actual period for which data was available)</a:t>
            </a:r>
            <a:endParaRPr lang="en-US" sz="1400" i="1">
              <a:gradFill>
                <a:gsLst>
                  <a:gs pos="2917">
                    <a:srgbClr val="1A1A1A"/>
                  </a:gs>
                  <a:gs pos="30000">
                    <a:srgbClr val="1A1A1A"/>
                  </a:gs>
                </a:gsLst>
                <a:lin ang="5400000" scaled="0"/>
              </a:gradFill>
              <a:cs typeface="Segoe UI Semilight" panose="020B0402040204020203" pitchFamily="34" charset="0"/>
            </a:endParaRPr>
          </a:p>
        </p:txBody>
      </p:sp>
      <p:sp>
        <p:nvSpPr>
          <p:cNvPr id="61" name="Rectangle 60">
            <a:extLst>
              <a:ext uri="{FF2B5EF4-FFF2-40B4-BE49-F238E27FC236}">
                <a16:creationId xmlns:a16="http://schemas.microsoft.com/office/drawing/2014/main" id="{99066758-92CB-124C-938B-5374669412AE}"/>
              </a:ext>
            </a:extLst>
          </p:cNvPr>
          <p:cNvSpPr/>
          <p:nvPr/>
        </p:nvSpPr>
        <p:spPr>
          <a:xfrm>
            <a:off x="6740670" y="5824161"/>
            <a:ext cx="2099658" cy="523220"/>
          </a:xfrm>
          <a:prstGeom prst="rect">
            <a:avLst/>
          </a:prstGeom>
        </p:spPr>
        <p:txBody>
          <a:bodyPr wrap="square">
            <a:spAutoFit/>
          </a:bodyPr>
          <a:lstStyle/>
          <a:p>
            <a:pPr marL="0" lvl="1" defTabSz="914191">
              <a:defRPr/>
            </a:pPr>
            <a:r>
              <a:rPr lang="en-US" sz="1400">
                <a:gradFill>
                  <a:gsLst>
                    <a:gs pos="2917">
                      <a:srgbClr val="1A1A1A"/>
                    </a:gs>
                    <a:gs pos="30000">
                      <a:srgbClr val="1A1A1A"/>
                    </a:gs>
                  </a:gsLst>
                  <a:lin ang="5400000" scaled="0"/>
                </a:gradFill>
                <a:latin typeface="+mj-lt"/>
                <a:cs typeface="Segoe UI Semilight" panose="020B0402040204020203" pitchFamily="34" charset="0"/>
              </a:rPr>
              <a:t>On-prem VMs shutdown</a:t>
            </a:r>
          </a:p>
        </p:txBody>
      </p:sp>
      <p:sp>
        <p:nvSpPr>
          <p:cNvPr id="62" name="Rectangle 61">
            <a:extLst>
              <a:ext uri="{FF2B5EF4-FFF2-40B4-BE49-F238E27FC236}">
                <a16:creationId xmlns:a16="http://schemas.microsoft.com/office/drawing/2014/main" id="{5F3BC114-EC03-2F46-8C15-67261C9BE8CA}"/>
              </a:ext>
            </a:extLst>
          </p:cNvPr>
          <p:cNvSpPr/>
          <p:nvPr/>
        </p:nvSpPr>
        <p:spPr>
          <a:xfrm>
            <a:off x="8398316" y="5824161"/>
            <a:ext cx="2099658" cy="523220"/>
          </a:xfrm>
          <a:prstGeom prst="rect">
            <a:avLst/>
          </a:prstGeom>
        </p:spPr>
        <p:txBody>
          <a:bodyPr wrap="square">
            <a:spAutoFit/>
          </a:bodyPr>
          <a:lstStyle/>
          <a:p>
            <a:pPr marL="0" lvl="1" defTabSz="914191">
              <a:defRPr/>
            </a:pPr>
            <a:r>
              <a:rPr lang="en-US" sz="1400">
                <a:gradFill>
                  <a:gsLst>
                    <a:gs pos="2917">
                      <a:srgbClr val="1A1A1A"/>
                    </a:gs>
                    <a:gs pos="30000">
                      <a:srgbClr val="1A1A1A"/>
                    </a:gs>
                  </a:gsLst>
                  <a:lin ang="5400000" scaled="0"/>
                </a:gradFill>
                <a:latin typeface="+mj-lt"/>
                <a:cs typeface="Segoe UI Semilight" panose="020B0402040204020203" pitchFamily="34" charset="0"/>
              </a:rPr>
              <a:t>Appliance unable </a:t>
            </a:r>
            <a:br>
              <a:rPr lang="en-US" sz="1400">
                <a:gradFill>
                  <a:gsLst>
                    <a:gs pos="2917">
                      <a:srgbClr val="1A1A1A"/>
                    </a:gs>
                    <a:gs pos="30000">
                      <a:srgbClr val="1A1A1A"/>
                    </a:gs>
                  </a:gsLst>
                  <a:lin ang="5400000" scaled="0"/>
                </a:gradFill>
                <a:latin typeface="+mj-lt"/>
                <a:cs typeface="Segoe UI Semilight" panose="020B0402040204020203" pitchFamily="34" charset="0"/>
              </a:rPr>
            </a:br>
            <a:r>
              <a:rPr lang="en-US" sz="1400">
                <a:gradFill>
                  <a:gsLst>
                    <a:gs pos="2917">
                      <a:srgbClr val="1A1A1A"/>
                    </a:gs>
                    <a:gs pos="30000">
                      <a:srgbClr val="1A1A1A"/>
                    </a:gs>
                  </a:gsLst>
                  <a:lin ang="5400000" scaled="0"/>
                </a:gradFill>
                <a:latin typeface="+mj-lt"/>
                <a:cs typeface="Segoe UI Semilight" panose="020B0402040204020203" pitchFamily="34" charset="0"/>
              </a:rPr>
              <a:t>to load perf data</a:t>
            </a:r>
          </a:p>
        </p:txBody>
      </p:sp>
      <p:sp>
        <p:nvSpPr>
          <p:cNvPr id="63" name="Rectangle 62">
            <a:extLst>
              <a:ext uri="{FF2B5EF4-FFF2-40B4-BE49-F238E27FC236}">
                <a16:creationId xmlns:a16="http://schemas.microsoft.com/office/drawing/2014/main" id="{F9CAAE55-2BDF-8C47-9721-C88D283FFC76}"/>
              </a:ext>
            </a:extLst>
          </p:cNvPr>
          <p:cNvSpPr/>
          <p:nvPr/>
        </p:nvSpPr>
        <p:spPr>
          <a:xfrm>
            <a:off x="10291999" y="5824161"/>
            <a:ext cx="2099658" cy="523220"/>
          </a:xfrm>
          <a:prstGeom prst="rect">
            <a:avLst/>
          </a:prstGeom>
        </p:spPr>
        <p:txBody>
          <a:bodyPr wrap="square">
            <a:spAutoFit/>
          </a:bodyPr>
          <a:lstStyle/>
          <a:p>
            <a:pPr marL="0" lvl="1" defTabSz="914191">
              <a:defRPr/>
            </a:pPr>
            <a:r>
              <a:rPr lang="en-US" sz="1400">
                <a:gradFill>
                  <a:gsLst>
                    <a:gs pos="2917">
                      <a:srgbClr val="1A1A1A"/>
                    </a:gs>
                    <a:gs pos="30000">
                      <a:srgbClr val="1A1A1A"/>
                    </a:gs>
                  </a:gsLst>
                  <a:lin ang="5400000" scaled="0"/>
                </a:gradFill>
                <a:latin typeface="+mj-lt"/>
                <a:cs typeface="Segoe UI Semilight" panose="020B0402040204020203" pitchFamily="34" charset="0"/>
              </a:rPr>
              <a:t>Temporary appliance shutdown</a:t>
            </a:r>
          </a:p>
        </p:txBody>
      </p:sp>
      <p:pic>
        <p:nvPicPr>
          <p:cNvPr id="65" name="Picture 64">
            <a:extLst>
              <a:ext uri="{FF2B5EF4-FFF2-40B4-BE49-F238E27FC236}">
                <a16:creationId xmlns:a16="http://schemas.microsoft.com/office/drawing/2014/main" id="{0036ED41-AE45-AB47-9340-B09B2E66E4CF}"/>
              </a:ext>
            </a:extLst>
          </p:cNvPr>
          <p:cNvPicPr>
            <a:picLocks noChangeAspect="1"/>
          </p:cNvPicPr>
          <p:nvPr/>
        </p:nvPicPr>
        <p:blipFill>
          <a:blip r:embed="rId3"/>
          <a:stretch>
            <a:fillRect/>
          </a:stretch>
        </p:blipFill>
        <p:spPr>
          <a:xfrm>
            <a:off x="560461" y="5890871"/>
            <a:ext cx="594360" cy="594360"/>
          </a:xfrm>
          <a:prstGeom prst="rect">
            <a:avLst/>
          </a:prstGeom>
        </p:spPr>
      </p:pic>
      <p:sp>
        <p:nvSpPr>
          <p:cNvPr id="2" name="TextBox 1">
            <a:extLst>
              <a:ext uri="{FF2B5EF4-FFF2-40B4-BE49-F238E27FC236}">
                <a16:creationId xmlns:a16="http://schemas.microsoft.com/office/drawing/2014/main" id="{F16B8013-A52E-8241-AF08-A3F1BEDE4D0C}"/>
              </a:ext>
            </a:extLst>
          </p:cNvPr>
          <p:cNvSpPr txBox="1"/>
          <p:nvPr/>
        </p:nvSpPr>
        <p:spPr>
          <a:xfrm>
            <a:off x="4906268" y="3070368"/>
            <a:ext cx="539250" cy="627864"/>
          </a:xfrm>
          <a:prstGeom prst="rect">
            <a:avLst/>
          </a:prstGeom>
          <a:noFill/>
        </p:spPr>
        <p:txBody>
          <a:bodyPr wrap="none" lIns="182880" tIns="146304" rIns="182880" bIns="146304" rtlCol="0">
            <a:spAutoFit/>
          </a:bodyPr>
          <a:lstStyle/>
          <a:p>
            <a:pPr>
              <a:lnSpc>
                <a:spcPct val="90000"/>
              </a:lnSpc>
              <a:spcAft>
                <a:spcPts val="600"/>
              </a:spcAft>
            </a:pPr>
            <a:r>
              <a:rPr lang="en-US" sz="2400" b="1">
                <a:solidFill>
                  <a:schemeClr val="tx2"/>
                </a:solidFill>
              </a:rPr>
              <a:t>x</a:t>
            </a:r>
          </a:p>
        </p:txBody>
      </p:sp>
      <p:sp>
        <p:nvSpPr>
          <p:cNvPr id="49" name="Rectangle 48">
            <a:extLst>
              <a:ext uri="{FF2B5EF4-FFF2-40B4-BE49-F238E27FC236}">
                <a16:creationId xmlns:a16="http://schemas.microsoft.com/office/drawing/2014/main" id="{9F6A72BD-721A-7541-AB42-577276AC87EB}"/>
              </a:ext>
            </a:extLst>
          </p:cNvPr>
          <p:cNvSpPr/>
          <p:nvPr/>
        </p:nvSpPr>
        <p:spPr>
          <a:xfrm>
            <a:off x="5027737" y="3015084"/>
            <a:ext cx="1137815" cy="757130"/>
          </a:xfrm>
          <a:prstGeom prst="rect">
            <a:avLst/>
          </a:prstGeom>
        </p:spPr>
        <p:txBody>
          <a:bodyPr wrap="square">
            <a:spAutoFit/>
          </a:bodyPr>
          <a:lstStyle/>
          <a:p>
            <a:pPr algn="ctr" defTabSz="914191">
              <a:lnSpc>
                <a:spcPct val="90000"/>
              </a:lnSpc>
              <a:defRPr/>
            </a:pPr>
            <a:r>
              <a:rPr lang="en-US" sz="2400" b="1">
                <a:cs typeface="Segoe UI Semilight" panose="020B0402040204020203" pitchFamily="34" charset="0"/>
              </a:rPr>
              <a:t>100 pts</a:t>
            </a:r>
          </a:p>
        </p:txBody>
      </p:sp>
      <p:cxnSp>
        <p:nvCxnSpPr>
          <p:cNvPr id="50" name="Straight Connector 49">
            <a:extLst>
              <a:ext uri="{FF2B5EF4-FFF2-40B4-BE49-F238E27FC236}">
                <a16:creationId xmlns:a16="http://schemas.microsoft.com/office/drawing/2014/main" id="{E2AA29AE-FA58-4940-8490-CDD11CBFC94F}"/>
              </a:ext>
            </a:extLst>
          </p:cNvPr>
          <p:cNvCxnSpPr>
            <a:cxnSpLocks/>
          </p:cNvCxnSpPr>
          <p:nvPr/>
        </p:nvCxnSpPr>
        <p:spPr>
          <a:xfrm>
            <a:off x="2767387" y="3399105"/>
            <a:ext cx="2200806"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D42226D3-1308-DB41-83FC-C196D08ECC7E}"/>
              </a:ext>
            </a:extLst>
          </p:cNvPr>
          <p:cNvSpPr/>
          <p:nvPr/>
        </p:nvSpPr>
        <p:spPr>
          <a:xfrm>
            <a:off x="2725347" y="3455061"/>
            <a:ext cx="2291880" cy="307777"/>
          </a:xfrm>
          <a:prstGeom prst="rect">
            <a:avLst/>
          </a:prstGeom>
        </p:spPr>
        <p:txBody>
          <a:bodyPr wrap="square">
            <a:spAutoFit/>
          </a:bodyPr>
          <a:lstStyle/>
          <a:p>
            <a:pPr algn="ctr" defTabSz="914191">
              <a:defRPr/>
            </a:pPr>
            <a:r>
              <a:rPr lang="en-US" sz="1400">
                <a:gradFill>
                  <a:gsLst>
                    <a:gs pos="2917">
                      <a:srgbClr val="1A1A1A"/>
                    </a:gs>
                    <a:gs pos="30000">
                      <a:srgbClr val="1A1A1A"/>
                    </a:gs>
                  </a:gsLst>
                  <a:lin ang="5400000" scaled="0"/>
                </a:gradFill>
                <a:cs typeface="Segoe UI Semilight" panose="020B0402040204020203" pitchFamily="34" charset="0"/>
              </a:rPr>
              <a:t>Expected data points </a:t>
            </a:r>
          </a:p>
        </p:txBody>
      </p:sp>
      <p:cxnSp>
        <p:nvCxnSpPr>
          <p:cNvPr id="56" name="Straight Connector 55">
            <a:extLst>
              <a:ext uri="{FF2B5EF4-FFF2-40B4-BE49-F238E27FC236}">
                <a16:creationId xmlns:a16="http://schemas.microsoft.com/office/drawing/2014/main" id="{2F3AE8D0-9651-E746-901A-E70CE84EE8AB}"/>
              </a:ext>
            </a:extLst>
          </p:cNvPr>
          <p:cNvCxnSpPr>
            <a:cxnSpLocks/>
          </p:cNvCxnSpPr>
          <p:nvPr/>
        </p:nvCxnSpPr>
        <p:spPr>
          <a:xfrm>
            <a:off x="2809427" y="4805560"/>
            <a:ext cx="2583541"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00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674B3DA-10EA-4C3E-AD4C-FEC6F1B969D9}"/>
              </a:ext>
            </a:extLst>
          </p:cNvPr>
          <p:cNvSpPr/>
          <p:nvPr/>
        </p:nvSpPr>
        <p:spPr>
          <a:xfrm>
            <a:off x="6643732" y="1973025"/>
            <a:ext cx="5591291" cy="400110"/>
          </a:xfrm>
          <a:prstGeom prst="rect">
            <a:avLst/>
          </a:prstGeom>
          <a:solidFill>
            <a:schemeClr val="bg1"/>
          </a:solidFill>
          <a:ln>
            <a:noFill/>
            <a:prstDash val="dash"/>
          </a:ln>
        </p:spPr>
        <p:txBody>
          <a:bodyPr wrap="square">
            <a:spAutoFit/>
          </a:bodyPr>
          <a:lstStyle/>
          <a:p>
            <a:pPr defTabSz="914191">
              <a:defRPr/>
            </a:pPr>
            <a:r>
              <a:rPr lang="en-US" sz="2000">
                <a:solidFill>
                  <a:srgbClr val="0078D4"/>
                </a:solidFill>
                <a:latin typeface="Segoe UI Semibold (Headings)"/>
                <a:cs typeface="Segoe UI Semilight" panose="020B0402040204020203" pitchFamily="34" charset="0"/>
              </a:rPr>
              <a:t>Can be customized to account for: </a:t>
            </a:r>
          </a:p>
        </p:txBody>
      </p:sp>
      <p:sp>
        <p:nvSpPr>
          <p:cNvPr id="37" name="Title 1">
            <a:extLst>
              <a:ext uri="{FF2B5EF4-FFF2-40B4-BE49-F238E27FC236}">
                <a16:creationId xmlns:a16="http://schemas.microsoft.com/office/drawing/2014/main" id="{E970E285-4D4A-4300-8322-7240963442EB}"/>
              </a:ext>
            </a:extLst>
          </p:cNvPr>
          <p:cNvSpPr txBox="1">
            <a:spLocks/>
          </p:cNvSpPr>
          <p:nvPr/>
        </p:nvSpPr>
        <p:spPr>
          <a:xfrm>
            <a:off x="601652" y="1339833"/>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sp>
        <p:nvSpPr>
          <p:cNvPr id="3" name="Rectangle 2">
            <a:extLst>
              <a:ext uri="{FF2B5EF4-FFF2-40B4-BE49-F238E27FC236}">
                <a16:creationId xmlns:a16="http://schemas.microsoft.com/office/drawing/2014/main" id="{E6ABFCBF-F889-9043-98B2-EE73ABC4CB03}"/>
              </a:ext>
            </a:extLst>
          </p:cNvPr>
          <p:cNvSpPr/>
          <p:nvPr/>
        </p:nvSpPr>
        <p:spPr>
          <a:xfrm>
            <a:off x="544352" y="1973262"/>
            <a:ext cx="4332448" cy="707886"/>
          </a:xfrm>
          <a:prstGeom prst="rect">
            <a:avLst/>
          </a:prstGeom>
        </p:spPr>
        <p:txBody>
          <a:bodyPr wrap="square">
            <a:spAutoFit/>
          </a:bodyPr>
          <a:lstStyle/>
          <a:p>
            <a:pPr defTabSz="914191">
              <a:defRPr/>
            </a:pPr>
            <a:r>
              <a:rPr lang="en-US" sz="2000">
                <a:solidFill>
                  <a:srgbClr val="0078D4"/>
                </a:solidFill>
                <a:latin typeface="Segoe UI Semibold (Headings)"/>
                <a:cs typeface="Segoe UI Semilight" panose="020B0402040204020203" pitchFamily="34" charset="0"/>
              </a:rPr>
              <a:t>Can compute multiple assessments for the same server to compare</a:t>
            </a:r>
          </a:p>
        </p:txBody>
      </p:sp>
      <p:sp>
        <p:nvSpPr>
          <p:cNvPr id="4" name="Title 3">
            <a:extLst>
              <a:ext uri="{FF2B5EF4-FFF2-40B4-BE49-F238E27FC236}">
                <a16:creationId xmlns:a16="http://schemas.microsoft.com/office/drawing/2014/main" id="{068EB1C3-3A6B-0643-9717-723BDB21C7A6}"/>
              </a:ext>
            </a:extLst>
          </p:cNvPr>
          <p:cNvSpPr>
            <a:spLocks noGrp="1"/>
          </p:cNvSpPr>
          <p:nvPr>
            <p:ph type="title"/>
          </p:nvPr>
        </p:nvSpPr>
        <p:spPr>
          <a:xfrm>
            <a:off x="465138" y="441332"/>
            <a:ext cx="11530584" cy="830020"/>
          </a:xfrm>
        </p:spPr>
        <p:txBody>
          <a:bodyPr/>
          <a:lstStyle/>
          <a:p>
            <a:r>
              <a:rPr lang="en-US"/>
              <a:t>Azure VM assessment: Customizations</a:t>
            </a:r>
          </a:p>
        </p:txBody>
      </p:sp>
      <p:pic>
        <p:nvPicPr>
          <p:cNvPr id="13" name="Picture 12">
            <a:extLst>
              <a:ext uri="{FF2B5EF4-FFF2-40B4-BE49-F238E27FC236}">
                <a16:creationId xmlns:a16="http://schemas.microsoft.com/office/drawing/2014/main" id="{4EFF82B5-8F46-E843-A3AB-588550CD20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5153" y="3001642"/>
            <a:ext cx="4667636" cy="2954658"/>
          </a:xfrm>
          <a:prstGeom prst="rect">
            <a:avLst/>
          </a:prstGeom>
        </p:spPr>
      </p:pic>
      <p:cxnSp>
        <p:nvCxnSpPr>
          <p:cNvPr id="19" name="Straight Arrow Connector 18">
            <a:extLst>
              <a:ext uri="{FF2B5EF4-FFF2-40B4-BE49-F238E27FC236}">
                <a16:creationId xmlns:a16="http://schemas.microsoft.com/office/drawing/2014/main" id="{4A69D8FD-F51A-214F-9905-319A34EC72FE}"/>
              </a:ext>
            </a:extLst>
          </p:cNvPr>
          <p:cNvCxnSpPr>
            <a:cxnSpLocks/>
          </p:cNvCxnSpPr>
          <p:nvPr/>
        </p:nvCxnSpPr>
        <p:spPr>
          <a:xfrm>
            <a:off x="8128000" y="3606800"/>
            <a:ext cx="1892300"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5570989-F8D9-3D4F-AF2C-1FECA6252C0A}"/>
              </a:ext>
            </a:extLst>
          </p:cNvPr>
          <p:cNvSpPr txBox="1"/>
          <p:nvPr/>
        </p:nvSpPr>
        <p:spPr>
          <a:xfrm>
            <a:off x="10105187" y="3375967"/>
            <a:ext cx="1812969" cy="461665"/>
          </a:xfrm>
          <a:prstGeom prst="rect">
            <a:avLst/>
          </a:prstGeom>
          <a:noFill/>
        </p:spPr>
        <p:txBody>
          <a:bodyPr wrap="square" rtlCol="0">
            <a:spAutoFit/>
          </a:bodyPr>
          <a:lstStyle/>
          <a:p>
            <a:pPr defTabSz="914191"/>
            <a:r>
              <a:rPr lang="en-US" sz="1200">
                <a:solidFill>
                  <a:schemeClr val="accent4"/>
                </a:solidFill>
                <a:latin typeface="Segoe UI"/>
                <a:cs typeface="Segoe UI Semilight" panose="020B0402040204020203" pitchFamily="34" charset="0"/>
              </a:rPr>
              <a:t>Compute for 1 day, 7 days, or 30 days</a:t>
            </a:r>
          </a:p>
        </p:txBody>
      </p:sp>
      <p:cxnSp>
        <p:nvCxnSpPr>
          <p:cNvPr id="24" name="Straight Arrow Connector 23">
            <a:extLst>
              <a:ext uri="{FF2B5EF4-FFF2-40B4-BE49-F238E27FC236}">
                <a16:creationId xmlns:a16="http://schemas.microsoft.com/office/drawing/2014/main" id="{348251D4-06E2-334D-83E0-5A01BB539372}"/>
              </a:ext>
            </a:extLst>
          </p:cNvPr>
          <p:cNvCxnSpPr>
            <a:cxnSpLocks/>
          </p:cNvCxnSpPr>
          <p:nvPr/>
        </p:nvCxnSpPr>
        <p:spPr>
          <a:xfrm>
            <a:off x="8775700" y="4119265"/>
            <a:ext cx="1244600"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6139C81-8358-3141-9ED4-FBB257F68452}"/>
              </a:ext>
            </a:extLst>
          </p:cNvPr>
          <p:cNvSpPr txBox="1"/>
          <p:nvPr/>
        </p:nvSpPr>
        <p:spPr>
          <a:xfrm>
            <a:off x="10105187" y="3888432"/>
            <a:ext cx="1812969" cy="461665"/>
          </a:xfrm>
          <a:prstGeom prst="rect">
            <a:avLst/>
          </a:prstGeom>
          <a:noFill/>
        </p:spPr>
        <p:txBody>
          <a:bodyPr wrap="square" rtlCol="0">
            <a:spAutoFit/>
          </a:bodyPr>
          <a:lstStyle/>
          <a:p>
            <a:pPr defTabSz="914191"/>
            <a:r>
              <a:rPr lang="en-US" sz="1200">
                <a:solidFill>
                  <a:schemeClr val="accent4"/>
                </a:solidFill>
                <a:cs typeface="Segoe UI Semilight" panose="020B0402040204020203" pitchFamily="34" charset="0"/>
              </a:rPr>
              <a:t>Account for load seasonality and growth </a:t>
            </a:r>
          </a:p>
        </p:txBody>
      </p:sp>
      <p:cxnSp>
        <p:nvCxnSpPr>
          <p:cNvPr id="27" name="Straight Arrow Connector 26">
            <a:extLst>
              <a:ext uri="{FF2B5EF4-FFF2-40B4-BE49-F238E27FC236}">
                <a16:creationId xmlns:a16="http://schemas.microsoft.com/office/drawing/2014/main" id="{1793E948-9160-EB42-9463-ECD85FA27C9C}"/>
              </a:ext>
            </a:extLst>
          </p:cNvPr>
          <p:cNvCxnSpPr>
            <a:cxnSpLocks/>
            <a:stCxn id="26" idx="2"/>
          </p:cNvCxnSpPr>
          <p:nvPr/>
        </p:nvCxnSpPr>
        <p:spPr>
          <a:xfrm>
            <a:off x="9042400" y="5424966"/>
            <a:ext cx="977900" cy="2399"/>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585DB22-5EDD-784C-885E-7062F6FEA9A7}"/>
              </a:ext>
            </a:extLst>
          </p:cNvPr>
          <p:cNvSpPr txBox="1"/>
          <p:nvPr/>
        </p:nvSpPr>
        <p:spPr>
          <a:xfrm>
            <a:off x="10105187" y="5220725"/>
            <a:ext cx="1812969" cy="461665"/>
          </a:xfrm>
          <a:prstGeom prst="rect">
            <a:avLst/>
          </a:prstGeom>
          <a:noFill/>
          <a:ln>
            <a:noFill/>
          </a:ln>
        </p:spPr>
        <p:txBody>
          <a:bodyPr wrap="square" rtlCol="0">
            <a:spAutoFit/>
          </a:bodyPr>
          <a:lstStyle/>
          <a:p>
            <a:pPr defTabSz="914191"/>
            <a:r>
              <a:rPr lang="en-US" sz="1200">
                <a:solidFill>
                  <a:schemeClr val="accent4"/>
                </a:solidFill>
                <a:cs typeface="Segoe UI Semilight" panose="020B0402040204020203" pitchFamily="34" charset="0"/>
              </a:rPr>
              <a:t>Account for offers and discounts</a:t>
            </a:r>
          </a:p>
        </p:txBody>
      </p:sp>
      <p:sp>
        <p:nvSpPr>
          <p:cNvPr id="26" name="Right Bracket 25">
            <a:extLst>
              <a:ext uri="{FF2B5EF4-FFF2-40B4-BE49-F238E27FC236}">
                <a16:creationId xmlns:a16="http://schemas.microsoft.com/office/drawing/2014/main" id="{0AC71092-90A0-9644-9709-D38DFDDB2AD8}"/>
              </a:ext>
            </a:extLst>
          </p:cNvPr>
          <p:cNvSpPr/>
          <p:nvPr/>
        </p:nvSpPr>
        <p:spPr>
          <a:xfrm>
            <a:off x="7353300" y="5060460"/>
            <a:ext cx="1689100" cy="729012"/>
          </a:xfrm>
          <a:prstGeom prst="rightBracket">
            <a:avLst>
              <a:gd name="adj" fmla="val 0"/>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119D6490-4DF5-934F-9707-8AA70691F5B9}"/>
              </a:ext>
            </a:extLst>
          </p:cNvPr>
          <p:cNvCxnSpPr>
            <a:cxnSpLocks/>
          </p:cNvCxnSpPr>
          <p:nvPr/>
        </p:nvCxnSpPr>
        <p:spPr>
          <a:xfrm>
            <a:off x="6218237" y="1973025"/>
            <a:ext cx="0" cy="4262675"/>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21CEEC67-D880-344C-9378-BAD1E97D3629}"/>
              </a:ext>
            </a:extLst>
          </p:cNvPr>
          <p:cNvGrpSpPr/>
          <p:nvPr/>
        </p:nvGrpSpPr>
        <p:grpSpPr>
          <a:xfrm>
            <a:off x="6643732" y="2469972"/>
            <a:ext cx="3512253" cy="3537635"/>
            <a:chOff x="6643732" y="2469972"/>
            <a:chExt cx="3512253" cy="3537635"/>
          </a:xfrm>
        </p:grpSpPr>
        <p:sp>
          <p:nvSpPr>
            <p:cNvPr id="30" name="Rectangle 29">
              <a:extLst>
                <a:ext uri="{FF2B5EF4-FFF2-40B4-BE49-F238E27FC236}">
                  <a16:creationId xmlns:a16="http://schemas.microsoft.com/office/drawing/2014/main" id="{3D5FAEE8-2B6F-114C-8761-0B328667FC9F}"/>
                </a:ext>
              </a:extLst>
            </p:cNvPr>
            <p:cNvSpPr/>
            <p:nvPr/>
          </p:nvSpPr>
          <p:spPr bwMode="auto">
            <a:xfrm>
              <a:off x="7213600" y="5652964"/>
              <a:ext cx="1612900" cy="303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70FD153C-06DD-FF40-9F6E-D24766B22433}"/>
                </a:ext>
              </a:extLst>
            </p:cNvPr>
            <p:cNvSpPr/>
            <p:nvPr/>
          </p:nvSpPr>
          <p:spPr>
            <a:xfrm>
              <a:off x="6643732" y="2469972"/>
              <a:ext cx="3512253" cy="3537635"/>
            </a:xfrm>
            <a:prstGeom prst="rect">
              <a:avLst/>
            </a:prstGeom>
          </p:spPr>
          <p:txBody>
            <a:bodyPr wrap="square">
              <a:spAutoFit/>
            </a:bodyPr>
            <a:lstStyle/>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Target location</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Storage type: Standard or Premium</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Reserved instances</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VM Series</a:t>
              </a:r>
            </a:p>
            <a:p>
              <a:pPr marL="0" lvl="1" defTabSz="914191">
                <a:defRPr/>
              </a:pPr>
              <a:r>
                <a:rPr lang="en-US" sz="1599" b="1">
                  <a:solidFill>
                    <a:schemeClr val="tx2"/>
                  </a:solidFill>
                  <a:cs typeface="Segoe UI Semilight" panose="020B0402040204020203" pitchFamily="34" charset="0"/>
                </a:rPr>
                <a:t>Sizing criteria</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Performance history</a:t>
              </a:r>
            </a:p>
            <a:p>
              <a:pPr marL="0" lvl="1" defTabSz="914191">
                <a:defRPr/>
              </a:pPr>
              <a:r>
                <a:rPr lang="en-US" sz="1599" b="1">
                  <a:solidFill>
                    <a:schemeClr val="accent4"/>
                  </a:solidFill>
                  <a:cs typeface="Segoe UI Semilight" panose="020B0402040204020203" pitchFamily="34" charset="0"/>
                </a:rPr>
                <a:t>Percentile utilization</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Comfort factor</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VM uptime</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Currency</a:t>
              </a:r>
            </a:p>
            <a:p>
              <a:pPr marL="0" lvl="1" defTabSz="914191">
                <a:defRPr/>
              </a:pPr>
              <a:r>
                <a:rPr lang="en-US" sz="1599" b="1">
                  <a:solidFill>
                    <a:schemeClr val="accent4"/>
                  </a:solidFill>
                  <a:cs typeface="Segoe UI Semilight" panose="020B0402040204020203" pitchFamily="34" charset="0"/>
                </a:rPr>
                <a:t>Offer</a:t>
              </a:r>
            </a:p>
            <a:p>
              <a:pPr marL="0" lvl="1" defTabSz="914191">
                <a:defRPr/>
              </a:pPr>
              <a:r>
                <a:rPr lang="en-US" sz="1599" b="1">
                  <a:solidFill>
                    <a:schemeClr val="accent4"/>
                  </a:solidFill>
                  <a:cs typeface="Segoe UI Semilight" panose="020B0402040204020203" pitchFamily="34" charset="0"/>
                </a:rPr>
                <a:t>Discount</a:t>
              </a:r>
            </a:p>
            <a:p>
              <a:pPr marL="0" lvl="1" defTabSz="914191">
                <a:defRPr/>
              </a:pPr>
              <a:r>
                <a:rPr lang="en-US" sz="1599" b="1">
                  <a:solidFill>
                    <a:schemeClr val="accent4"/>
                  </a:solidFill>
                  <a:cs typeface="Segoe UI Semilight" panose="020B0402040204020203" pitchFamily="34" charset="0"/>
                </a:rPr>
                <a:t>EA subscription</a:t>
              </a:r>
            </a:p>
            <a:p>
              <a:pPr marL="0" lvl="1" defTabSz="914191">
                <a:defRPr/>
              </a:pPr>
              <a:r>
                <a:rPr lang="en-US" sz="1599" b="1">
                  <a:solidFill>
                    <a:schemeClr val="accent4"/>
                  </a:solidFill>
                  <a:cs typeface="Segoe UI Semilight" panose="020B0402040204020203" pitchFamily="34" charset="0"/>
                </a:rPr>
                <a:t>Azure Hybrid Benefit </a:t>
              </a:r>
            </a:p>
          </p:txBody>
        </p:sp>
      </p:grpSp>
    </p:spTree>
    <p:extLst>
      <p:ext uri="{BB962C8B-B14F-4D97-AF65-F5344CB8AC3E}">
        <p14:creationId xmlns:p14="http://schemas.microsoft.com/office/powerpoint/2010/main" val="2883845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674B3DA-10EA-4C3E-AD4C-FEC6F1B969D9}"/>
              </a:ext>
            </a:extLst>
          </p:cNvPr>
          <p:cNvSpPr/>
          <p:nvPr/>
        </p:nvSpPr>
        <p:spPr>
          <a:xfrm>
            <a:off x="6643732" y="1973025"/>
            <a:ext cx="5591291" cy="400110"/>
          </a:xfrm>
          <a:prstGeom prst="rect">
            <a:avLst/>
          </a:prstGeom>
          <a:solidFill>
            <a:schemeClr val="bg1"/>
          </a:solidFill>
          <a:ln>
            <a:noFill/>
            <a:prstDash val="dash"/>
          </a:ln>
        </p:spPr>
        <p:txBody>
          <a:bodyPr wrap="square">
            <a:spAutoFit/>
          </a:bodyPr>
          <a:lstStyle/>
          <a:p>
            <a:pPr defTabSz="914191">
              <a:defRPr/>
            </a:pPr>
            <a:r>
              <a:rPr lang="en-US" sz="2000">
                <a:solidFill>
                  <a:srgbClr val="0078D4"/>
                </a:solidFill>
                <a:latin typeface="Segoe UI Semibold (Headings)"/>
                <a:cs typeface="Segoe UI Semilight" panose="020B0402040204020203" pitchFamily="34" charset="0"/>
              </a:rPr>
              <a:t>Can be customized to account for: </a:t>
            </a:r>
          </a:p>
        </p:txBody>
      </p:sp>
      <p:sp>
        <p:nvSpPr>
          <p:cNvPr id="37" name="Title 1">
            <a:extLst>
              <a:ext uri="{FF2B5EF4-FFF2-40B4-BE49-F238E27FC236}">
                <a16:creationId xmlns:a16="http://schemas.microsoft.com/office/drawing/2014/main" id="{E970E285-4D4A-4300-8322-7240963442EB}"/>
              </a:ext>
            </a:extLst>
          </p:cNvPr>
          <p:cNvSpPr txBox="1">
            <a:spLocks/>
          </p:cNvSpPr>
          <p:nvPr/>
        </p:nvSpPr>
        <p:spPr>
          <a:xfrm>
            <a:off x="601652" y="1339833"/>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sp>
        <p:nvSpPr>
          <p:cNvPr id="3" name="Rectangle 2">
            <a:extLst>
              <a:ext uri="{FF2B5EF4-FFF2-40B4-BE49-F238E27FC236}">
                <a16:creationId xmlns:a16="http://schemas.microsoft.com/office/drawing/2014/main" id="{E6ABFCBF-F889-9043-98B2-EE73ABC4CB03}"/>
              </a:ext>
            </a:extLst>
          </p:cNvPr>
          <p:cNvSpPr/>
          <p:nvPr/>
        </p:nvSpPr>
        <p:spPr>
          <a:xfrm>
            <a:off x="544352" y="1973262"/>
            <a:ext cx="4332448" cy="707886"/>
          </a:xfrm>
          <a:prstGeom prst="rect">
            <a:avLst/>
          </a:prstGeom>
        </p:spPr>
        <p:txBody>
          <a:bodyPr wrap="square">
            <a:spAutoFit/>
          </a:bodyPr>
          <a:lstStyle/>
          <a:p>
            <a:pPr defTabSz="914191">
              <a:defRPr/>
            </a:pPr>
            <a:r>
              <a:rPr lang="en-US" sz="2000">
                <a:solidFill>
                  <a:srgbClr val="0078D4"/>
                </a:solidFill>
                <a:latin typeface="Segoe UI Semibold (Headings)"/>
                <a:cs typeface="Segoe UI Semilight" panose="020B0402040204020203" pitchFamily="34" charset="0"/>
              </a:rPr>
              <a:t>Can compute multiple assessments for the same server to compare</a:t>
            </a:r>
          </a:p>
        </p:txBody>
      </p:sp>
      <p:sp>
        <p:nvSpPr>
          <p:cNvPr id="4" name="Title 3">
            <a:extLst>
              <a:ext uri="{FF2B5EF4-FFF2-40B4-BE49-F238E27FC236}">
                <a16:creationId xmlns:a16="http://schemas.microsoft.com/office/drawing/2014/main" id="{068EB1C3-3A6B-0643-9717-723BDB21C7A6}"/>
              </a:ext>
            </a:extLst>
          </p:cNvPr>
          <p:cNvSpPr>
            <a:spLocks noGrp="1"/>
          </p:cNvSpPr>
          <p:nvPr>
            <p:ph type="title"/>
          </p:nvPr>
        </p:nvSpPr>
        <p:spPr>
          <a:xfrm>
            <a:off x="465138" y="441332"/>
            <a:ext cx="11530584" cy="830020"/>
          </a:xfrm>
        </p:spPr>
        <p:txBody>
          <a:bodyPr/>
          <a:lstStyle/>
          <a:p>
            <a:r>
              <a:rPr lang="en-US"/>
              <a:t>Azure VMware Solution assessment: Customizations</a:t>
            </a:r>
          </a:p>
        </p:txBody>
      </p:sp>
      <p:pic>
        <p:nvPicPr>
          <p:cNvPr id="13" name="Picture 12">
            <a:extLst>
              <a:ext uri="{FF2B5EF4-FFF2-40B4-BE49-F238E27FC236}">
                <a16:creationId xmlns:a16="http://schemas.microsoft.com/office/drawing/2014/main" id="{4EFF82B5-8F46-E843-A3AB-588550CD20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5153" y="3001642"/>
            <a:ext cx="4667636" cy="2954658"/>
          </a:xfrm>
          <a:prstGeom prst="rect">
            <a:avLst/>
          </a:prstGeom>
        </p:spPr>
      </p:pic>
      <p:cxnSp>
        <p:nvCxnSpPr>
          <p:cNvPr id="19" name="Straight Arrow Connector 18">
            <a:extLst>
              <a:ext uri="{FF2B5EF4-FFF2-40B4-BE49-F238E27FC236}">
                <a16:creationId xmlns:a16="http://schemas.microsoft.com/office/drawing/2014/main" id="{4A69D8FD-F51A-214F-9905-319A34EC72FE}"/>
              </a:ext>
            </a:extLst>
          </p:cNvPr>
          <p:cNvCxnSpPr>
            <a:cxnSpLocks/>
          </p:cNvCxnSpPr>
          <p:nvPr/>
        </p:nvCxnSpPr>
        <p:spPr>
          <a:xfrm>
            <a:off x="8128000" y="3873499"/>
            <a:ext cx="1892300"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5570989-F8D9-3D4F-AF2C-1FECA6252C0A}"/>
              </a:ext>
            </a:extLst>
          </p:cNvPr>
          <p:cNvSpPr txBox="1"/>
          <p:nvPr/>
        </p:nvSpPr>
        <p:spPr>
          <a:xfrm>
            <a:off x="10020300" y="3134542"/>
            <a:ext cx="1812969" cy="461665"/>
          </a:xfrm>
          <a:prstGeom prst="rect">
            <a:avLst/>
          </a:prstGeom>
          <a:noFill/>
        </p:spPr>
        <p:txBody>
          <a:bodyPr wrap="square" rtlCol="0">
            <a:spAutoFit/>
          </a:bodyPr>
          <a:lstStyle/>
          <a:p>
            <a:pPr defTabSz="914191"/>
            <a:r>
              <a:rPr lang="en-US" sz="1200">
                <a:solidFill>
                  <a:schemeClr val="accent4"/>
                </a:solidFill>
                <a:latin typeface="Segoe UI"/>
                <a:cs typeface="Segoe UI Semilight" panose="020B0402040204020203" pitchFamily="34" charset="0"/>
              </a:rPr>
              <a:t>Compute for 1 day, 7 days, or 30 days</a:t>
            </a:r>
          </a:p>
        </p:txBody>
      </p:sp>
      <p:cxnSp>
        <p:nvCxnSpPr>
          <p:cNvPr id="24" name="Straight Arrow Connector 23">
            <a:extLst>
              <a:ext uri="{FF2B5EF4-FFF2-40B4-BE49-F238E27FC236}">
                <a16:creationId xmlns:a16="http://schemas.microsoft.com/office/drawing/2014/main" id="{348251D4-06E2-334D-83E0-5A01BB539372}"/>
              </a:ext>
            </a:extLst>
          </p:cNvPr>
          <p:cNvCxnSpPr>
            <a:cxnSpLocks/>
          </p:cNvCxnSpPr>
          <p:nvPr/>
        </p:nvCxnSpPr>
        <p:spPr>
          <a:xfrm>
            <a:off x="8775700" y="3371552"/>
            <a:ext cx="1244600"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6139C81-8358-3141-9ED4-FBB257F68452}"/>
              </a:ext>
            </a:extLst>
          </p:cNvPr>
          <p:cNvSpPr txBox="1"/>
          <p:nvPr/>
        </p:nvSpPr>
        <p:spPr>
          <a:xfrm>
            <a:off x="10058913" y="3642697"/>
            <a:ext cx="1812969" cy="461665"/>
          </a:xfrm>
          <a:prstGeom prst="rect">
            <a:avLst/>
          </a:prstGeom>
          <a:noFill/>
        </p:spPr>
        <p:txBody>
          <a:bodyPr wrap="square" rtlCol="0">
            <a:spAutoFit/>
          </a:bodyPr>
          <a:lstStyle/>
          <a:p>
            <a:pPr defTabSz="914191"/>
            <a:r>
              <a:rPr lang="en-US" sz="1200">
                <a:solidFill>
                  <a:schemeClr val="accent4"/>
                </a:solidFill>
                <a:cs typeface="Segoe UI Semilight" panose="020B0402040204020203" pitchFamily="34" charset="0"/>
              </a:rPr>
              <a:t>Account for load seasonality and growth </a:t>
            </a:r>
          </a:p>
        </p:txBody>
      </p:sp>
      <p:cxnSp>
        <p:nvCxnSpPr>
          <p:cNvPr id="27" name="Straight Arrow Connector 26">
            <a:extLst>
              <a:ext uri="{FF2B5EF4-FFF2-40B4-BE49-F238E27FC236}">
                <a16:creationId xmlns:a16="http://schemas.microsoft.com/office/drawing/2014/main" id="{1793E948-9160-EB42-9463-ECD85FA27C9C}"/>
              </a:ext>
            </a:extLst>
          </p:cNvPr>
          <p:cNvCxnSpPr>
            <a:cxnSpLocks/>
          </p:cNvCxnSpPr>
          <p:nvPr/>
        </p:nvCxnSpPr>
        <p:spPr>
          <a:xfrm>
            <a:off x="9351967" y="5682135"/>
            <a:ext cx="673096" cy="2398"/>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585DB22-5EDD-784C-885E-7062F6FEA9A7}"/>
              </a:ext>
            </a:extLst>
          </p:cNvPr>
          <p:cNvSpPr txBox="1"/>
          <p:nvPr/>
        </p:nvSpPr>
        <p:spPr>
          <a:xfrm>
            <a:off x="10083800" y="5519125"/>
            <a:ext cx="1812969" cy="461665"/>
          </a:xfrm>
          <a:prstGeom prst="rect">
            <a:avLst/>
          </a:prstGeom>
          <a:noFill/>
          <a:ln>
            <a:noFill/>
          </a:ln>
        </p:spPr>
        <p:txBody>
          <a:bodyPr wrap="square" rtlCol="0">
            <a:spAutoFit/>
          </a:bodyPr>
          <a:lstStyle/>
          <a:p>
            <a:pPr defTabSz="914191"/>
            <a:r>
              <a:rPr lang="en-US" sz="1200">
                <a:solidFill>
                  <a:schemeClr val="accent4"/>
                </a:solidFill>
                <a:cs typeface="Segoe UI Semilight" panose="020B0402040204020203" pitchFamily="34" charset="0"/>
              </a:rPr>
              <a:t>Account for offers and discounts</a:t>
            </a:r>
          </a:p>
        </p:txBody>
      </p:sp>
      <p:cxnSp>
        <p:nvCxnSpPr>
          <p:cNvPr id="32" name="Straight Connector 31">
            <a:extLst>
              <a:ext uri="{FF2B5EF4-FFF2-40B4-BE49-F238E27FC236}">
                <a16:creationId xmlns:a16="http://schemas.microsoft.com/office/drawing/2014/main" id="{119D6490-4DF5-934F-9707-8AA70691F5B9}"/>
              </a:ext>
            </a:extLst>
          </p:cNvPr>
          <p:cNvCxnSpPr>
            <a:cxnSpLocks/>
          </p:cNvCxnSpPr>
          <p:nvPr/>
        </p:nvCxnSpPr>
        <p:spPr>
          <a:xfrm>
            <a:off x="6218237" y="1973025"/>
            <a:ext cx="0" cy="4262675"/>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21CEEC67-D880-344C-9378-BAD1E97D3629}"/>
              </a:ext>
            </a:extLst>
          </p:cNvPr>
          <p:cNvGrpSpPr/>
          <p:nvPr/>
        </p:nvGrpSpPr>
        <p:grpSpPr>
          <a:xfrm>
            <a:off x="6643730" y="2469969"/>
            <a:ext cx="3576590" cy="5014183"/>
            <a:chOff x="6643732" y="2469972"/>
            <a:chExt cx="2182768" cy="6493541"/>
          </a:xfrm>
        </p:grpSpPr>
        <p:sp>
          <p:nvSpPr>
            <p:cNvPr id="30" name="Rectangle 29">
              <a:extLst>
                <a:ext uri="{FF2B5EF4-FFF2-40B4-BE49-F238E27FC236}">
                  <a16:creationId xmlns:a16="http://schemas.microsoft.com/office/drawing/2014/main" id="{3D5FAEE8-2B6F-114C-8761-0B328667FC9F}"/>
                </a:ext>
              </a:extLst>
            </p:cNvPr>
            <p:cNvSpPr/>
            <p:nvPr/>
          </p:nvSpPr>
          <p:spPr bwMode="auto">
            <a:xfrm>
              <a:off x="7213600" y="5652964"/>
              <a:ext cx="1612900" cy="303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70FD153C-06DD-FF40-9F6E-D24766B22433}"/>
                </a:ext>
              </a:extLst>
            </p:cNvPr>
            <p:cNvSpPr/>
            <p:nvPr/>
          </p:nvSpPr>
          <p:spPr>
            <a:xfrm>
              <a:off x="6643732" y="2469972"/>
              <a:ext cx="1997334" cy="6493541"/>
            </a:xfrm>
            <a:prstGeom prst="rect">
              <a:avLst/>
            </a:prstGeom>
          </p:spPr>
          <p:txBody>
            <a:bodyPr wrap="square">
              <a:spAutoFit/>
            </a:bodyPr>
            <a:lstStyle/>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Target location</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Node type</a:t>
              </a:r>
            </a:p>
            <a:p>
              <a:pPr marL="0" lvl="1" defTabSz="914191">
                <a:defRPr/>
              </a:pPr>
              <a:r>
                <a:rPr lang="en-US" sz="1599" b="1">
                  <a:solidFill>
                    <a:schemeClr val="tx2"/>
                  </a:solidFill>
                  <a:cs typeface="Segoe UI Semilight" panose="020B0402040204020203" pitchFamily="34" charset="0"/>
                </a:rPr>
                <a:t>Sizing criteria</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Performance history</a:t>
              </a:r>
            </a:p>
            <a:p>
              <a:pPr marL="0" lvl="1" defTabSz="914191">
                <a:defRPr/>
              </a:pPr>
              <a:r>
                <a:rPr lang="en-US" sz="1599" b="1">
                  <a:solidFill>
                    <a:schemeClr val="accent4"/>
                  </a:solidFill>
                  <a:cs typeface="Segoe UI Semilight" panose="020B0402040204020203" pitchFamily="34" charset="0"/>
                </a:rPr>
                <a:t>Percentile utilization</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Comfort factor</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FTT Setting, RAID Level</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Currency</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vCPU Oversubscription</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Memory overcommit factor</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Dedupe and compression factor</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Currency</a:t>
              </a:r>
            </a:p>
            <a:p>
              <a:pPr marL="0" lvl="1" defTabSz="914191">
                <a:defRPr/>
              </a:pPr>
              <a:r>
                <a:rPr lang="en-US" sz="1599" b="1">
                  <a:solidFill>
                    <a:schemeClr val="accent4"/>
                  </a:solidFill>
                  <a:cs typeface="Segoe UI Semilight" panose="020B0402040204020203" pitchFamily="34" charset="0"/>
                </a:rPr>
                <a:t>Offer</a:t>
              </a:r>
            </a:p>
            <a:p>
              <a:pPr marL="0" lvl="1" defTabSz="914191">
                <a:defRPr/>
              </a:pPr>
              <a:r>
                <a:rPr lang="en-US" sz="1599" b="1">
                  <a:solidFill>
                    <a:schemeClr val="accent4"/>
                  </a:solidFill>
                  <a:cs typeface="Segoe UI Semilight" panose="020B0402040204020203" pitchFamily="34" charset="0"/>
                </a:rPr>
                <a:t>Discount</a:t>
              </a:r>
            </a:p>
          </p:txBody>
        </p:sp>
      </p:grpSp>
      <p:sp>
        <p:nvSpPr>
          <p:cNvPr id="26" name="Right Bracket 25">
            <a:extLst>
              <a:ext uri="{FF2B5EF4-FFF2-40B4-BE49-F238E27FC236}">
                <a16:creationId xmlns:a16="http://schemas.microsoft.com/office/drawing/2014/main" id="{0AC71092-90A0-9644-9709-D38DFDDB2AD8}"/>
              </a:ext>
            </a:extLst>
          </p:cNvPr>
          <p:cNvSpPr/>
          <p:nvPr/>
        </p:nvSpPr>
        <p:spPr>
          <a:xfrm>
            <a:off x="7777164" y="5489084"/>
            <a:ext cx="1574804" cy="430695"/>
          </a:xfrm>
          <a:prstGeom prst="rightBracket">
            <a:avLst>
              <a:gd name="adj" fmla="val 0"/>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90510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a:xfrm>
            <a:off x="465137" y="960438"/>
            <a:ext cx="8651770" cy="3629025"/>
          </a:xfrm>
        </p:spPr>
        <p:txBody>
          <a:bodyPr anchor="ctr"/>
          <a:lstStyle/>
          <a:p>
            <a:pPr lvl="0"/>
            <a:r>
              <a:rPr lang="en-US" sz="4800" dirty="0">
                <a:latin typeface="Segoe UI Semibold (Headings)"/>
                <a:cs typeface="Segoe UI Semibold" panose="020B0702040204020203" pitchFamily="34" charset="0"/>
              </a:rPr>
              <a:t>Demo: Assessments</a:t>
            </a:r>
            <a:endParaRPr lang="en-US" dirty="0"/>
          </a:p>
        </p:txBody>
      </p:sp>
    </p:spTree>
    <p:extLst>
      <p:ext uri="{BB962C8B-B14F-4D97-AF65-F5344CB8AC3E}">
        <p14:creationId xmlns:p14="http://schemas.microsoft.com/office/powerpoint/2010/main" val="150926592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299A6-2A92-4A83-F3AB-DA810920641E}"/>
              </a:ext>
            </a:extLst>
          </p:cNvPr>
          <p:cNvSpPr>
            <a:spLocks noGrp="1"/>
          </p:cNvSpPr>
          <p:nvPr>
            <p:ph type="title"/>
          </p:nvPr>
        </p:nvSpPr>
        <p:spPr/>
        <p:txBody>
          <a:bodyPr/>
          <a:lstStyle/>
          <a:p>
            <a:r>
              <a:rPr lang="en-GB" dirty="0"/>
              <a:t>What is a workload</a:t>
            </a:r>
          </a:p>
        </p:txBody>
      </p:sp>
      <p:sp>
        <p:nvSpPr>
          <p:cNvPr id="3" name="Text Placeholder 2">
            <a:extLst>
              <a:ext uri="{FF2B5EF4-FFF2-40B4-BE49-F238E27FC236}">
                <a16:creationId xmlns:a16="http://schemas.microsoft.com/office/drawing/2014/main" id="{9A6F0624-B5D0-57FB-C49C-6881993482BE}"/>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79784692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a:xfrm>
            <a:off x="465137" y="960438"/>
            <a:ext cx="8651770" cy="3629025"/>
          </a:xfrm>
        </p:spPr>
        <p:txBody>
          <a:bodyPr anchor="ctr"/>
          <a:lstStyle/>
          <a:p>
            <a:pPr lvl="0"/>
            <a:r>
              <a:rPr lang="en-US" sz="4800" dirty="0">
                <a:latin typeface="Segoe UI Semibold (Headings)"/>
                <a:cs typeface="Segoe UI Semibold" panose="020B0702040204020203" pitchFamily="34" charset="0"/>
              </a:rPr>
              <a:t>Assess SQL Server instances and databases</a:t>
            </a:r>
            <a:endParaRPr lang="en-US" dirty="0"/>
          </a:p>
        </p:txBody>
      </p:sp>
    </p:spTree>
    <p:extLst>
      <p:ext uri="{BB962C8B-B14F-4D97-AF65-F5344CB8AC3E}">
        <p14:creationId xmlns:p14="http://schemas.microsoft.com/office/powerpoint/2010/main" val="240224736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DB6400B9-86A1-4015-B2DC-65403C3F8D5F}"/>
              </a:ext>
            </a:extLst>
          </p:cNvPr>
          <p:cNvSpPr txBox="1"/>
          <p:nvPr/>
        </p:nvSpPr>
        <p:spPr>
          <a:xfrm>
            <a:off x="5010760" y="2157423"/>
            <a:ext cx="2414951" cy="382308"/>
          </a:xfrm>
          <a:prstGeom prst="rect">
            <a:avLst/>
          </a:prstGeom>
          <a:noFill/>
        </p:spPr>
        <p:txBody>
          <a:bodyPr wrap="square" rtlCol="0">
            <a:spAutoFit/>
          </a:bodyPr>
          <a:lstStyle/>
          <a:p>
            <a:pPr algn="ctr" defTabSz="932418">
              <a:defRPr/>
            </a:pPr>
            <a:r>
              <a:rPr lang="en-US" sz="1836" kern="0">
                <a:solidFill>
                  <a:prstClr val="black"/>
                </a:solidFill>
                <a:latin typeface="Segoe UI" panose="020B0502040204020203" pitchFamily="34" charset="0"/>
                <a:cs typeface="Segoe UI" panose="020B0502040204020203" pitchFamily="34" charset="0"/>
              </a:rPr>
              <a:t>Azure Migrate</a:t>
            </a:r>
          </a:p>
        </p:txBody>
      </p:sp>
      <p:sp>
        <p:nvSpPr>
          <p:cNvPr id="35" name="TextBox 34">
            <a:extLst>
              <a:ext uri="{FF2B5EF4-FFF2-40B4-BE49-F238E27FC236}">
                <a16:creationId xmlns:a16="http://schemas.microsoft.com/office/drawing/2014/main" id="{6F07707A-2C16-41F1-A36E-92A7B5304EC7}"/>
              </a:ext>
            </a:extLst>
          </p:cNvPr>
          <p:cNvSpPr txBox="1"/>
          <p:nvPr/>
        </p:nvSpPr>
        <p:spPr>
          <a:xfrm>
            <a:off x="5096460" y="2532349"/>
            <a:ext cx="2208472" cy="318286"/>
          </a:xfrm>
          <a:prstGeom prst="rect">
            <a:avLst/>
          </a:prstGeom>
          <a:noFill/>
        </p:spPr>
        <p:txBody>
          <a:bodyPr wrap="square" rtlCol="0">
            <a:spAutoFit/>
          </a:bodyPr>
          <a:lstStyle/>
          <a:p>
            <a:pPr algn="ctr" defTabSz="932418">
              <a:defRPr/>
            </a:pPr>
            <a:r>
              <a:rPr lang="en-US" sz="1428" kern="0">
                <a:solidFill>
                  <a:prstClr val="black"/>
                </a:solidFill>
                <a:latin typeface="Segoe UI" panose="020B0502040204020203" pitchFamily="34" charset="0"/>
                <a:cs typeface="Segoe UI" panose="020B0502040204020203" pitchFamily="34" charset="0"/>
              </a:rPr>
              <a:t>Azure VM assessment</a:t>
            </a:r>
          </a:p>
        </p:txBody>
      </p:sp>
      <p:sp>
        <p:nvSpPr>
          <p:cNvPr id="36" name="TextBox 35">
            <a:extLst>
              <a:ext uri="{FF2B5EF4-FFF2-40B4-BE49-F238E27FC236}">
                <a16:creationId xmlns:a16="http://schemas.microsoft.com/office/drawing/2014/main" id="{B06418EB-50F7-492C-A873-59A018CC9611}"/>
              </a:ext>
            </a:extLst>
          </p:cNvPr>
          <p:cNvSpPr txBox="1"/>
          <p:nvPr/>
        </p:nvSpPr>
        <p:spPr>
          <a:xfrm>
            <a:off x="4958864" y="3648382"/>
            <a:ext cx="2414951" cy="382308"/>
          </a:xfrm>
          <a:prstGeom prst="rect">
            <a:avLst/>
          </a:prstGeom>
          <a:noFill/>
        </p:spPr>
        <p:txBody>
          <a:bodyPr wrap="square" rtlCol="0">
            <a:spAutoFit/>
          </a:bodyPr>
          <a:lstStyle/>
          <a:p>
            <a:pPr algn="ctr" defTabSz="932418">
              <a:defRPr/>
            </a:pPr>
            <a:r>
              <a:rPr lang="en-US" sz="1836" kern="0">
                <a:solidFill>
                  <a:prstClr val="black"/>
                </a:solidFill>
                <a:latin typeface="Segoe UI" panose="020B0502040204020203" pitchFamily="34" charset="0"/>
                <a:cs typeface="Segoe UI" panose="020B0502040204020203" pitchFamily="34" charset="0"/>
              </a:rPr>
              <a:t>Azure Migrate</a:t>
            </a:r>
          </a:p>
        </p:txBody>
      </p:sp>
      <p:sp>
        <p:nvSpPr>
          <p:cNvPr id="38" name="TextBox 37">
            <a:extLst>
              <a:ext uri="{FF2B5EF4-FFF2-40B4-BE49-F238E27FC236}">
                <a16:creationId xmlns:a16="http://schemas.microsoft.com/office/drawing/2014/main" id="{69FAA722-CA0E-4F1B-991B-7D76EE429861}"/>
              </a:ext>
            </a:extLst>
          </p:cNvPr>
          <p:cNvSpPr txBox="1"/>
          <p:nvPr/>
        </p:nvSpPr>
        <p:spPr>
          <a:xfrm>
            <a:off x="5044563" y="4023308"/>
            <a:ext cx="2208472" cy="318286"/>
          </a:xfrm>
          <a:prstGeom prst="rect">
            <a:avLst/>
          </a:prstGeom>
          <a:noFill/>
        </p:spPr>
        <p:txBody>
          <a:bodyPr wrap="square" rtlCol="0">
            <a:spAutoFit/>
          </a:bodyPr>
          <a:lstStyle/>
          <a:p>
            <a:pPr algn="ctr" defTabSz="932418">
              <a:defRPr/>
            </a:pPr>
            <a:r>
              <a:rPr lang="en-US" sz="1428" kern="0">
                <a:solidFill>
                  <a:prstClr val="black"/>
                </a:solidFill>
                <a:latin typeface="Segoe UI" panose="020B0502040204020203" pitchFamily="34" charset="0"/>
                <a:cs typeface="Segoe UI" panose="020B0502040204020203" pitchFamily="34" charset="0"/>
              </a:rPr>
              <a:t>Azure SQL assessment</a:t>
            </a:r>
          </a:p>
        </p:txBody>
      </p:sp>
      <p:sp>
        <p:nvSpPr>
          <p:cNvPr id="43" name="TextBox 42">
            <a:extLst>
              <a:ext uri="{FF2B5EF4-FFF2-40B4-BE49-F238E27FC236}">
                <a16:creationId xmlns:a16="http://schemas.microsoft.com/office/drawing/2014/main" id="{3CC43E68-4CD5-437C-98E1-C04BEFBC6D32}"/>
              </a:ext>
            </a:extLst>
          </p:cNvPr>
          <p:cNvSpPr txBox="1"/>
          <p:nvPr/>
        </p:nvSpPr>
        <p:spPr>
          <a:xfrm>
            <a:off x="4989286" y="5118837"/>
            <a:ext cx="2414951" cy="382308"/>
          </a:xfrm>
          <a:prstGeom prst="rect">
            <a:avLst/>
          </a:prstGeom>
          <a:noFill/>
        </p:spPr>
        <p:txBody>
          <a:bodyPr wrap="square" rtlCol="0">
            <a:spAutoFit/>
          </a:bodyPr>
          <a:lstStyle/>
          <a:p>
            <a:pPr algn="ctr" defTabSz="932418">
              <a:defRPr/>
            </a:pPr>
            <a:r>
              <a:rPr lang="en-US" sz="1836" kern="0">
                <a:solidFill>
                  <a:prstClr val="black"/>
                </a:solidFill>
                <a:latin typeface="Segoe UI" panose="020B0502040204020203" pitchFamily="34" charset="0"/>
                <a:cs typeface="Segoe UI" panose="020B0502040204020203" pitchFamily="34" charset="0"/>
              </a:rPr>
              <a:t>Azure Migrate</a:t>
            </a:r>
          </a:p>
        </p:txBody>
      </p:sp>
      <p:sp>
        <p:nvSpPr>
          <p:cNvPr id="45" name="TextBox 44">
            <a:extLst>
              <a:ext uri="{FF2B5EF4-FFF2-40B4-BE49-F238E27FC236}">
                <a16:creationId xmlns:a16="http://schemas.microsoft.com/office/drawing/2014/main" id="{526F9989-9B89-48BD-9B3C-5A409D68761D}"/>
              </a:ext>
            </a:extLst>
          </p:cNvPr>
          <p:cNvSpPr txBox="1"/>
          <p:nvPr/>
        </p:nvSpPr>
        <p:spPr>
          <a:xfrm>
            <a:off x="5074985" y="5493764"/>
            <a:ext cx="2208472" cy="318286"/>
          </a:xfrm>
          <a:prstGeom prst="rect">
            <a:avLst/>
          </a:prstGeom>
          <a:noFill/>
        </p:spPr>
        <p:txBody>
          <a:bodyPr wrap="square" rtlCol="0">
            <a:spAutoFit/>
          </a:bodyPr>
          <a:lstStyle/>
          <a:p>
            <a:pPr algn="ctr" defTabSz="932418">
              <a:defRPr/>
            </a:pPr>
            <a:r>
              <a:rPr lang="en-US" sz="1428" kern="0">
                <a:solidFill>
                  <a:prstClr val="black"/>
                </a:solidFill>
                <a:latin typeface="Segoe UI" panose="020B0502040204020203" pitchFamily="34" charset="0"/>
                <a:cs typeface="Segoe UI" panose="020B0502040204020203" pitchFamily="34" charset="0"/>
              </a:rPr>
              <a:t>Azure SQL assessment</a:t>
            </a:r>
          </a:p>
        </p:txBody>
      </p:sp>
      <p:sp>
        <p:nvSpPr>
          <p:cNvPr id="23" name="Rectangle 22">
            <a:extLst>
              <a:ext uri="{FF2B5EF4-FFF2-40B4-BE49-F238E27FC236}">
                <a16:creationId xmlns:a16="http://schemas.microsoft.com/office/drawing/2014/main" id="{8909FFDA-860F-4351-89A7-CB5957FDE495}"/>
              </a:ext>
            </a:extLst>
          </p:cNvPr>
          <p:cNvSpPr/>
          <p:nvPr/>
        </p:nvSpPr>
        <p:spPr bwMode="auto">
          <a:xfrm>
            <a:off x="1969329" y="1672762"/>
            <a:ext cx="2997336" cy="4636756"/>
          </a:xfrm>
          <a:prstGeom prst="rect">
            <a:avLst/>
          </a:prstGeom>
          <a:ln w="12700">
            <a:solidFill>
              <a:schemeClr val="tx1">
                <a:lumMod val="50000"/>
                <a:lumOff val="50000"/>
              </a:schemeClr>
            </a:solidFill>
            <a:prstDash val="sys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90207" tIns="152166" rIns="190207" bIns="152166" numCol="1" spcCol="0" rtlCol="0" fromWordArt="0" anchor="t" anchorCtr="0" forceAA="0" compatLnSpc="1">
            <a:prstTxWarp prst="textNoShape">
              <a:avLst/>
            </a:prstTxWarp>
            <a:noAutofit/>
          </a:bodyPr>
          <a:lstStyle/>
          <a:p>
            <a:pPr defTabSz="969768" fontAlgn="base">
              <a:spcBef>
                <a:spcPct val="0"/>
              </a:spcBef>
              <a:spcAft>
                <a:spcPct val="0"/>
              </a:spcAft>
            </a:pPr>
            <a:endParaRPr lang="en-US" sz="2081">
              <a:ln>
                <a:solidFill>
                  <a:schemeClr val="tx1">
                    <a:lumMod val="50000"/>
                    <a:lumOff val="50000"/>
                  </a:schemeClr>
                </a:solidFill>
              </a:ln>
              <a:gradFill>
                <a:gsLst>
                  <a:gs pos="0">
                    <a:srgbClr val="FFFFFF"/>
                  </a:gs>
                  <a:gs pos="100000">
                    <a:srgbClr val="FFFFFF"/>
                  </a:gs>
                </a:gsLst>
                <a:lin ang="5400000" scaled="0"/>
              </a:gradFill>
              <a:ea typeface="Segoe UI" pitchFamily="34" charset="0"/>
              <a:cs typeface="Segoe UI" pitchFamily="34" charset="0"/>
            </a:endParaRPr>
          </a:p>
        </p:txBody>
      </p:sp>
      <p:sp>
        <p:nvSpPr>
          <p:cNvPr id="129" name="Rectangle 128">
            <a:extLst>
              <a:ext uri="{FF2B5EF4-FFF2-40B4-BE49-F238E27FC236}">
                <a16:creationId xmlns:a16="http://schemas.microsoft.com/office/drawing/2014/main" id="{D2E74AE9-4630-4701-9EF2-9D0FAE05AEB7}"/>
              </a:ext>
            </a:extLst>
          </p:cNvPr>
          <p:cNvSpPr/>
          <p:nvPr/>
        </p:nvSpPr>
        <p:spPr bwMode="auto">
          <a:xfrm>
            <a:off x="7425712" y="1672763"/>
            <a:ext cx="2767493" cy="1455790"/>
          </a:xfrm>
          <a:prstGeom prst="rect">
            <a:avLst/>
          </a:prstGeom>
          <a:ln w="12700">
            <a:solidFill>
              <a:srgbClr val="00B0F0"/>
            </a:solidFill>
            <a:prstDash val="sys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pic>
        <p:nvPicPr>
          <p:cNvPr id="125" name="Picture 4" descr="Image result for vmware icon transparent">
            <a:extLst>
              <a:ext uri="{FF2B5EF4-FFF2-40B4-BE49-F238E27FC236}">
                <a16:creationId xmlns:a16="http://schemas.microsoft.com/office/drawing/2014/main" id="{3F89E8A4-6205-4920-A192-048C7809005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522" y="6375931"/>
            <a:ext cx="1410736" cy="188738"/>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DE5CEAD3-8A8D-4FF5-B62A-1A5C88B057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43883" y="6291667"/>
            <a:ext cx="1262341" cy="357268"/>
          </a:xfrm>
          <a:prstGeom prst="rect">
            <a:avLst/>
          </a:prstGeom>
        </p:spPr>
      </p:pic>
      <p:sp>
        <p:nvSpPr>
          <p:cNvPr id="31" name="Rectangle 30">
            <a:extLst>
              <a:ext uri="{FF2B5EF4-FFF2-40B4-BE49-F238E27FC236}">
                <a16:creationId xmlns:a16="http://schemas.microsoft.com/office/drawing/2014/main" id="{1694D77C-43BD-488D-9E1F-2AD8E1FF2225}"/>
              </a:ext>
            </a:extLst>
          </p:cNvPr>
          <p:cNvSpPr/>
          <p:nvPr/>
        </p:nvSpPr>
        <p:spPr bwMode="auto">
          <a:xfrm>
            <a:off x="7425712" y="3229742"/>
            <a:ext cx="2767493" cy="1455790"/>
          </a:xfrm>
          <a:prstGeom prst="rect">
            <a:avLst/>
          </a:prstGeom>
          <a:ln w="12700">
            <a:solidFill>
              <a:srgbClr val="00B0F0"/>
            </a:solidFill>
            <a:prstDash val="sys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0C0450F9-1044-48BB-BDF3-6A2FB633A014}"/>
              </a:ext>
            </a:extLst>
          </p:cNvPr>
          <p:cNvSpPr/>
          <p:nvPr/>
        </p:nvSpPr>
        <p:spPr bwMode="auto">
          <a:xfrm>
            <a:off x="7432060" y="4765578"/>
            <a:ext cx="2767493" cy="1455790"/>
          </a:xfrm>
          <a:prstGeom prst="rect">
            <a:avLst/>
          </a:prstGeom>
          <a:ln w="12700">
            <a:solidFill>
              <a:srgbClr val="00B0F0"/>
            </a:solidFill>
            <a:prstDash val="sys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8E4C389B-AD23-4F6D-8905-392DF4A6CD9D}"/>
              </a:ext>
            </a:extLst>
          </p:cNvPr>
          <p:cNvSpPr txBox="1"/>
          <p:nvPr/>
        </p:nvSpPr>
        <p:spPr>
          <a:xfrm>
            <a:off x="7404238" y="2685586"/>
            <a:ext cx="2788968" cy="543838"/>
          </a:xfrm>
          <a:prstGeom prst="rect">
            <a:avLst/>
          </a:prstGeom>
          <a:noFill/>
        </p:spPr>
        <p:txBody>
          <a:bodyPr wrap="square" lIns="143388" tIns="143388" rIns="143388" bIns="143388" rtlCol="0" anchor="ctr">
            <a:spAutoFit/>
          </a:bodyPr>
          <a:lstStyle/>
          <a:p>
            <a:pPr algn="ctr" defTabSz="895871">
              <a:lnSpc>
                <a:spcPct val="90000"/>
              </a:lnSpc>
              <a:spcAft>
                <a:spcPts val="586"/>
              </a:spcAft>
              <a:defRPr/>
            </a:pPr>
            <a:r>
              <a:rPr lang="en-US" sz="1836" b="1" spc="-147">
                <a:ln w="3175">
                  <a:noFill/>
                </a:ln>
                <a:solidFill>
                  <a:srgbClr val="1A1A1A"/>
                </a:solidFill>
                <a:latin typeface="Segoe UI Semibold" panose="020B0702040204020203" pitchFamily="34" charset="0"/>
                <a:cs typeface="Segoe UI Semibold" panose="020B0702040204020203" pitchFamily="34" charset="0"/>
              </a:rPr>
              <a:t>Azure Virtual Machine</a:t>
            </a:r>
          </a:p>
        </p:txBody>
      </p:sp>
      <p:sp>
        <p:nvSpPr>
          <p:cNvPr id="37" name="TextBox 36">
            <a:extLst>
              <a:ext uri="{FF2B5EF4-FFF2-40B4-BE49-F238E27FC236}">
                <a16:creationId xmlns:a16="http://schemas.microsoft.com/office/drawing/2014/main" id="{1EFB7DB2-28D0-4F11-B065-B77FA72DF4D2}"/>
              </a:ext>
            </a:extLst>
          </p:cNvPr>
          <p:cNvSpPr txBox="1"/>
          <p:nvPr/>
        </p:nvSpPr>
        <p:spPr>
          <a:xfrm>
            <a:off x="7823209" y="4227695"/>
            <a:ext cx="3507687" cy="543838"/>
          </a:xfrm>
          <a:prstGeom prst="rect">
            <a:avLst/>
          </a:prstGeom>
          <a:noFill/>
        </p:spPr>
        <p:txBody>
          <a:bodyPr wrap="square" lIns="143388" tIns="143388" rIns="143388" bIns="143388" rtlCol="0" anchor="ctr">
            <a:spAutoFit/>
          </a:bodyPr>
          <a:lstStyle/>
          <a:p>
            <a:pPr defTabSz="895871">
              <a:lnSpc>
                <a:spcPct val="90000"/>
              </a:lnSpc>
              <a:spcAft>
                <a:spcPts val="586"/>
              </a:spcAft>
              <a:defRPr/>
            </a:pPr>
            <a:r>
              <a:rPr lang="en-US" sz="1836" b="1" spc="-147">
                <a:ln w="3175">
                  <a:noFill/>
                </a:ln>
                <a:solidFill>
                  <a:srgbClr val="1A1A1A"/>
                </a:solidFill>
                <a:latin typeface="Segoe UI Semibold" panose="020B0702040204020203" pitchFamily="34" charset="0"/>
                <a:cs typeface="Segoe UI Semibold" panose="020B0702040204020203" pitchFamily="34" charset="0"/>
              </a:rPr>
              <a:t>Azure SQL Database</a:t>
            </a:r>
          </a:p>
        </p:txBody>
      </p:sp>
      <p:sp>
        <p:nvSpPr>
          <p:cNvPr id="39" name="TextBox 38">
            <a:extLst>
              <a:ext uri="{FF2B5EF4-FFF2-40B4-BE49-F238E27FC236}">
                <a16:creationId xmlns:a16="http://schemas.microsoft.com/office/drawing/2014/main" id="{FF09F4F1-3DBB-430C-864D-0A40455C7959}"/>
              </a:ext>
            </a:extLst>
          </p:cNvPr>
          <p:cNvSpPr txBox="1"/>
          <p:nvPr/>
        </p:nvSpPr>
        <p:spPr>
          <a:xfrm>
            <a:off x="7347812" y="5765680"/>
            <a:ext cx="3507687" cy="543838"/>
          </a:xfrm>
          <a:prstGeom prst="rect">
            <a:avLst/>
          </a:prstGeom>
          <a:noFill/>
        </p:spPr>
        <p:txBody>
          <a:bodyPr wrap="square" lIns="143388" tIns="143388" rIns="143388" bIns="143388" rtlCol="0" anchor="ctr">
            <a:spAutoFit/>
          </a:bodyPr>
          <a:lstStyle/>
          <a:p>
            <a:pPr defTabSz="895871">
              <a:lnSpc>
                <a:spcPct val="90000"/>
              </a:lnSpc>
              <a:spcAft>
                <a:spcPts val="586"/>
              </a:spcAft>
              <a:defRPr/>
            </a:pPr>
            <a:r>
              <a:rPr lang="en-US" sz="1836" b="1" spc="-147">
                <a:ln w="3175">
                  <a:noFill/>
                </a:ln>
                <a:solidFill>
                  <a:srgbClr val="1A1A1A"/>
                </a:solidFill>
                <a:latin typeface="Segoe UI Semibold" panose="020B0702040204020203" pitchFamily="34" charset="0"/>
                <a:cs typeface="Segoe UI Semibold" panose="020B0702040204020203" pitchFamily="34" charset="0"/>
              </a:rPr>
              <a:t>Azure SQL Managed Instance</a:t>
            </a:r>
          </a:p>
        </p:txBody>
      </p:sp>
      <p:cxnSp>
        <p:nvCxnSpPr>
          <p:cNvPr id="60" name="Straight Arrow Connector 59">
            <a:extLst>
              <a:ext uri="{FF2B5EF4-FFF2-40B4-BE49-F238E27FC236}">
                <a16:creationId xmlns:a16="http://schemas.microsoft.com/office/drawing/2014/main" id="{18F83B3F-60B8-453B-AE5A-9E4CBB858E9E}"/>
              </a:ext>
            </a:extLst>
          </p:cNvPr>
          <p:cNvCxnSpPr>
            <a:cxnSpLocks/>
          </p:cNvCxnSpPr>
          <p:nvPr/>
        </p:nvCxnSpPr>
        <p:spPr>
          <a:xfrm>
            <a:off x="5088659" y="2519497"/>
            <a:ext cx="2259153" cy="0"/>
          </a:xfrm>
          <a:prstGeom prst="straightConnector1">
            <a:avLst/>
          </a:prstGeom>
          <a:ln w="12700" cap="flat" cmpd="sng" algn="ctr">
            <a:solidFill>
              <a:srgbClr val="00B0F0"/>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8BFD39F9-BDD3-4C6F-9B46-265161BF0E63}"/>
              </a:ext>
            </a:extLst>
          </p:cNvPr>
          <p:cNvCxnSpPr>
            <a:cxnSpLocks/>
          </p:cNvCxnSpPr>
          <p:nvPr/>
        </p:nvCxnSpPr>
        <p:spPr>
          <a:xfrm>
            <a:off x="5088661" y="4023308"/>
            <a:ext cx="2259153" cy="0"/>
          </a:xfrm>
          <a:prstGeom prst="straightConnector1">
            <a:avLst/>
          </a:prstGeom>
          <a:ln w="12700" cap="flat" cmpd="sng" algn="ctr">
            <a:solidFill>
              <a:srgbClr val="00B0F0"/>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A370FB09-AE39-47AE-BB60-F806DF348DE2}"/>
              </a:ext>
            </a:extLst>
          </p:cNvPr>
          <p:cNvCxnSpPr>
            <a:cxnSpLocks/>
          </p:cNvCxnSpPr>
          <p:nvPr/>
        </p:nvCxnSpPr>
        <p:spPr>
          <a:xfrm>
            <a:off x="5088661" y="5493472"/>
            <a:ext cx="2259153" cy="0"/>
          </a:xfrm>
          <a:prstGeom prst="straightConnector1">
            <a:avLst/>
          </a:prstGeom>
          <a:ln w="12700" cap="flat" cmpd="sng" algn="ctr">
            <a:solidFill>
              <a:srgbClr val="00B0F0"/>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8" name="TextBox 47">
            <a:extLst>
              <a:ext uri="{FF2B5EF4-FFF2-40B4-BE49-F238E27FC236}">
                <a16:creationId xmlns:a16="http://schemas.microsoft.com/office/drawing/2014/main" id="{17F0E046-E190-4097-964F-78541CD9066A}"/>
              </a:ext>
            </a:extLst>
          </p:cNvPr>
          <p:cNvSpPr txBox="1"/>
          <p:nvPr/>
        </p:nvSpPr>
        <p:spPr>
          <a:xfrm>
            <a:off x="2148103" y="2925594"/>
            <a:ext cx="1160034" cy="270294"/>
          </a:xfrm>
          <a:prstGeom prst="rect">
            <a:avLst/>
          </a:prstGeom>
          <a:noFill/>
        </p:spPr>
        <p:txBody>
          <a:bodyPr wrap="square" rtlCol="0">
            <a:spAutoFit/>
          </a:bodyPr>
          <a:lstStyle/>
          <a:p>
            <a:pPr algn="ctr" defTabSz="932418">
              <a:defRPr/>
            </a:pPr>
            <a:r>
              <a:rPr lang="en-US" sz="1122" kern="0">
                <a:solidFill>
                  <a:prstClr val="black"/>
                </a:solidFill>
                <a:latin typeface="Segoe UI Semilight"/>
              </a:rPr>
              <a:t>vCenter Server</a:t>
            </a:r>
          </a:p>
        </p:txBody>
      </p:sp>
      <p:sp>
        <p:nvSpPr>
          <p:cNvPr id="64" name="Left Brace 63">
            <a:extLst>
              <a:ext uri="{FF2B5EF4-FFF2-40B4-BE49-F238E27FC236}">
                <a16:creationId xmlns:a16="http://schemas.microsoft.com/office/drawing/2014/main" id="{D506DEC9-51EC-431F-8FFE-F30A588DA7B5}"/>
              </a:ext>
            </a:extLst>
          </p:cNvPr>
          <p:cNvSpPr/>
          <p:nvPr/>
        </p:nvSpPr>
        <p:spPr>
          <a:xfrm rot="5400000">
            <a:off x="3310948" y="2504580"/>
            <a:ext cx="325305" cy="2108431"/>
          </a:xfrm>
          <a:prstGeom prst="leftBrace">
            <a:avLst/>
          </a:prstGeom>
          <a:noFill/>
          <a:ln w="9525" cap="flat" cmpd="sng" algn="ctr">
            <a:solidFill>
              <a:srgbClr val="0078D7"/>
            </a:solidFill>
            <a:prstDash val="solid"/>
          </a:ln>
          <a:effectLst/>
        </p:spPr>
        <p:txBody>
          <a:bodyPr rtlCol="0" anchor="ctr"/>
          <a:lstStyle/>
          <a:p>
            <a:pPr algn="ctr" defTabSz="932418">
              <a:defRPr/>
            </a:pPr>
            <a:endParaRPr lang="en-US" sz="1836" kern="0">
              <a:solidFill>
                <a:prstClr val="black"/>
              </a:solidFill>
              <a:latin typeface="Segoe UI Semilight"/>
            </a:endParaRPr>
          </a:p>
        </p:txBody>
      </p:sp>
      <p:sp>
        <p:nvSpPr>
          <p:cNvPr id="40" name="TextBox 39">
            <a:extLst>
              <a:ext uri="{FF2B5EF4-FFF2-40B4-BE49-F238E27FC236}">
                <a16:creationId xmlns:a16="http://schemas.microsoft.com/office/drawing/2014/main" id="{A55ACF38-9028-416D-8A5E-E9B44D0D7F63}"/>
              </a:ext>
            </a:extLst>
          </p:cNvPr>
          <p:cNvSpPr txBox="1"/>
          <p:nvPr/>
        </p:nvSpPr>
        <p:spPr>
          <a:xfrm>
            <a:off x="2675468" y="5108518"/>
            <a:ext cx="1467999" cy="622511"/>
          </a:xfrm>
          <a:prstGeom prst="rect">
            <a:avLst/>
          </a:prstGeom>
          <a:noFill/>
        </p:spPr>
        <p:txBody>
          <a:bodyPr wrap="square" rtlCol="0">
            <a:spAutoFit/>
          </a:bodyPr>
          <a:lstStyle/>
          <a:p>
            <a:pPr algn="ctr" defTabSz="932418">
              <a:defRPr/>
            </a:pPr>
            <a:r>
              <a:rPr lang="en-US" sz="1122" kern="0">
                <a:solidFill>
                  <a:prstClr val="black"/>
                </a:solidFill>
                <a:latin typeface="Segoe UI Semilight"/>
              </a:rPr>
              <a:t>ESXi hosts and servers running SQL Server</a:t>
            </a:r>
          </a:p>
        </p:txBody>
      </p:sp>
      <p:pic>
        <p:nvPicPr>
          <p:cNvPr id="25" name="Picture 24" descr="Icon&#10;&#10;Description automatically generated">
            <a:extLst>
              <a:ext uri="{FF2B5EF4-FFF2-40B4-BE49-F238E27FC236}">
                <a16:creationId xmlns:a16="http://schemas.microsoft.com/office/drawing/2014/main" id="{8FCDED92-E202-41E8-A677-8949FED158E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34063" y="5157778"/>
            <a:ext cx="1278831" cy="671387"/>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23DE6D97-CB69-4F67-A065-DC0582BE223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55461" y="3538689"/>
            <a:ext cx="2387456" cy="895296"/>
          </a:xfrm>
          <a:prstGeom prst="rect">
            <a:avLst/>
          </a:prstGeom>
        </p:spPr>
      </p:pic>
      <p:grpSp>
        <p:nvGrpSpPr>
          <p:cNvPr id="27" name="Group 26">
            <a:extLst>
              <a:ext uri="{FF2B5EF4-FFF2-40B4-BE49-F238E27FC236}">
                <a16:creationId xmlns:a16="http://schemas.microsoft.com/office/drawing/2014/main" id="{AB24F7C0-08BF-4B1C-90F5-F898B2FE4718}"/>
              </a:ext>
            </a:extLst>
          </p:cNvPr>
          <p:cNvGrpSpPr/>
          <p:nvPr/>
        </p:nvGrpSpPr>
        <p:grpSpPr>
          <a:xfrm>
            <a:off x="2419386" y="3841314"/>
            <a:ext cx="2085691" cy="1247132"/>
            <a:chOff x="2371298" y="3766336"/>
            <a:chExt cx="2044981" cy="1222789"/>
          </a:xfrm>
        </p:grpSpPr>
        <p:pic>
          <p:nvPicPr>
            <p:cNvPr id="41" name="Picture 40">
              <a:extLst>
                <a:ext uri="{FF2B5EF4-FFF2-40B4-BE49-F238E27FC236}">
                  <a16:creationId xmlns:a16="http://schemas.microsoft.com/office/drawing/2014/main" id="{D8B726E4-262F-4CFE-BA59-0F4C3B3F90F2}"/>
                </a:ext>
              </a:extLst>
            </p:cNvPr>
            <p:cNvPicPr>
              <a:picLocks noChangeAspect="1"/>
            </p:cNvPicPr>
            <p:nvPr/>
          </p:nvPicPr>
          <p:blipFill>
            <a:blip r:embed="rId8"/>
            <a:stretch>
              <a:fillRect/>
            </a:stretch>
          </p:blipFill>
          <p:spPr>
            <a:xfrm>
              <a:off x="2371298" y="3789896"/>
              <a:ext cx="336695" cy="1181001"/>
            </a:xfrm>
            <a:prstGeom prst="rect">
              <a:avLst/>
            </a:prstGeom>
          </p:spPr>
        </p:pic>
        <p:pic>
          <p:nvPicPr>
            <p:cNvPr id="50" name="Picture 49">
              <a:extLst>
                <a:ext uri="{FF2B5EF4-FFF2-40B4-BE49-F238E27FC236}">
                  <a16:creationId xmlns:a16="http://schemas.microsoft.com/office/drawing/2014/main" id="{EB52AD66-E78A-4624-AFB7-88E6520796BB}"/>
                </a:ext>
              </a:extLst>
            </p:cNvPr>
            <p:cNvPicPr>
              <a:picLocks noChangeAspect="1"/>
            </p:cNvPicPr>
            <p:nvPr/>
          </p:nvPicPr>
          <p:blipFill>
            <a:blip r:embed="rId8"/>
            <a:stretch>
              <a:fillRect/>
            </a:stretch>
          </p:blipFill>
          <p:spPr>
            <a:xfrm>
              <a:off x="3084134" y="3780953"/>
              <a:ext cx="336695" cy="1181001"/>
            </a:xfrm>
            <a:prstGeom prst="rect">
              <a:avLst/>
            </a:prstGeom>
          </p:spPr>
        </p:pic>
        <p:pic>
          <p:nvPicPr>
            <p:cNvPr id="55" name="Picture 54">
              <a:extLst>
                <a:ext uri="{FF2B5EF4-FFF2-40B4-BE49-F238E27FC236}">
                  <a16:creationId xmlns:a16="http://schemas.microsoft.com/office/drawing/2014/main" id="{99BFB756-E09C-4D27-B01C-6DF7D083ADDD}"/>
                </a:ext>
              </a:extLst>
            </p:cNvPr>
            <p:cNvPicPr>
              <a:picLocks noChangeAspect="1"/>
            </p:cNvPicPr>
            <p:nvPr/>
          </p:nvPicPr>
          <p:blipFill>
            <a:blip r:embed="rId8"/>
            <a:stretch>
              <a:fillRect/>
            </a:stretch>
          </p:blipFill>
          <p:spPr>
            <a:xfrm>
              <a:off x="3834568" y="3777399"/>
              <a:ext cx="336695" cy="1181001"/>
            </a:xfrm>
            <a:prstGeom prst="rect">
              <a:avLst/>
            </a:prstGeom>
          </p:spPr>
        </p:pic>
        <p:grpSp>
          <p:nvGrpSpPr>
            <p:cNvPr id="26" name="Group 25">
              <a:extLst>
                <a:ext uri="{FF2B5EF4-FFF2-40B4-BE49-F238E27FC236}">
                  <a16:creationId xmlns:a16="http://schemas.microsoft.com/office/drawing/2014/main" id="{6822DE11-F670-46C2-BA4B-F749B839D98E}"/>
                </a:ext>
              </a:extLst>
            </p:cNvPr>
            <p:cNvGrpSpPr/>
            <p:nvPr/>
          </p:nvGrpSpPr>
          <p:grpSpPr>
            <a:xfrm>
              <a:off x="2699922" y="3787281"/>
              <a:ext cx="247066" cy="1201844"/>
              <a:chOff x="2699922" y="3797061"/>
              <a:chExt cx="247066" cy="1201844"/>
            </a:xfrm>
          </p:grpSpPr>
          <p:pic>
            <p:nvPicPr>
              <p:cNvPr id="2" name="Picture 2" descr="Image result for sql database icon">
                <a:extLst>
                  <a:ext uri="{FF2B5EF4-FFF2-40B4-BE49-F238E27FC236}">
                    <a16:creationId xmlns:a16="http://schemas.microsoft.com/office/drawing/2014/main" id="{E290985E-4847-477C-9DDE-7319BE7ECB3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99922" y="3797061"/>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sql database icon">
                <a:extLst>
                  <a:ext uri="{FF2B5EF4-FFF2-40B4-BE49-F238E27FC236}">
                    <a16:creationId xmlns:a16="http://schemas.microsoft.com/office/drawing/2014/main" id="{3B0187F6-C09E-4B3C-969A-3A32C761E0E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3306" y="4106236"/>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sql database icon">
                <a:extLst>
                  <a:ext uri="{FF2B5EF4-FFF2-40B4-BE49-F238E27FC236}">
                    <a16:creationId xmlns:a16="http://schemas.microsoft.com/office/drawing/2014/main" id="{E88027B8-4261-49D9-975E-24CB5369AF1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7993" y="4415411"/>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sql database icon">
                <a:extLst>
                  <a:ext uri="{FF2B5EF4-FFF2-40B4-BE49-F238E27FC236}">
                    <a16:creationId xmlns:a16="http://schemas.microsoft.com/office/drawing/2014/main" id="{5CE2AD05-3408-4CD6-AFF6-B68F50A054A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8228" y="4724585"/>
                <a:ext cx="238760" cy="274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3" name="Group 72">
              <a:extLst>
                <a:ext uri="{FF2B5EF4-FFF2-40B4-BE49-F238E27FC236}">
                  <a16:creationId xmlns:a16="http://schemas.microsoft.com/office/drawing/2014/main" id="{CEF59191-04C9-4A3D-B1EF-BEBCE78C9C85}"/>
                </a:ext>
              </a:extLst>
            </p:cNvPr>
            <p:cNvGrpSpPr/>
            <p:nvPr/>
          </p:nvGrpSpPr>
          <p:grpSpPr>
            <a:xfrm>
              <a:off x="3423188" y="3766336"/>
              <a:ext cx="247066" cy="1201844"/>
              <a:chOff x="2699922" y="3797061"/>
              <a:chExt cx="247066" cy="1201844"/>
            </a:xfrm>
          </p:grpSpPr>
          <p:pic>
            <p:nvPicPr>
              <p:cNvPr id="74" name="Picture 2" descr="Image result for sql database icon">
                <a:extLst>
                  <a:ext uri="{FF2B5EF4-FFF2-40B4-BE49-F238E27FC236}">
                    <a16:creationId xmlns:a16="http://schemas.microsoft.com/office/drawing/2014/main" id="{EBE9EB41-58EE-4A46-A5A4-3E5697DDD00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99922" y="3797061"/>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descr="Image result for sql database icon">
                <a:extLst>
                  <a:ext uri="{FF2B5EF4-FFF2-40B4-BE49-F238E27FC236}">
                    <a16:creationId xmlns:a16="http://schemas.microsoft.com/office/drawing/2014/main" id="{55401815-12F6-4035-833C-9AD0449A607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3306" y="4106236"/>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Image result for sql database icon">
                <a:extLst>
                  <a:ext uri="{FF2B5EF4-FFF2-40B4-BE49-F238E27FC236}">
                    <a16:creationId xmlns:a16="http://schemas.microsoft.com/office/drawing/2014/main" id="{289507D6-D1CB-42A0-98EC-AEC0F1FE292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7993" y="4415411"/>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descr="Image result for sql database icon">
                <a:extLst>
                  <a:ext uri="{FF2B5EF4-FFF2-40B4-BE49-F238E27FC236}">
                    <a16:creationId xmlns:a16="http://schemas.microsoft.com/office/drawing/2014/main" id="{C6D80E7D-7DF6-46E6-992F-70E04DC2482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8228" y="4724585"/>
                <a:ext cx="238760" cy="274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 77">
              <a:extLst>
                <a:ext uri="{FF2B5EF4-FFF2-40B4-BE49-F238E27FC236}">
                  <a16:creationId xmlns:a16="http://schemas.microsoft.com/office/drawing/2014/main" id="{E056CE04-6CA2-411E-9989-0501B58C574F}"/>
                </a:ext>
              </a:extLst>
            </p:cNvPr>
            <p:cNvGrpSpPr/>
            <p:nvPr/>
          </p:nvGrpSpPr>
          <p:grpSpPr>
            <a:xfrm>
              <a:off x="4169213" y="3766977"/>
              <a:ext cx="247066" cy="1201844"/>
              <a:chOff x="2699922" y="3797061"/>
              <a:chExt cx="247066" cy="1201844"/>
            </a:xfrm>
          </p:grpSpPr>
          <p:pic>
            <p:nvPicPr>
              <p:cNvPr id="79" name="Picture 2" descr="Image result for sql database icon">
                <a:extLst>
                  <a:ext uri="{FF2B5EF4-FFF2-40B4-BE49-F238E27FC236}">
                    <a16:creationId xmlns:a16="http://schemas.microsoft.com/office/drawing/2014/main" id="{956199DB-19C1-4A71-8331-E64653CBE4D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99922" y="3797061"/>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descr="Image result for sql database icon">
                <a:extLst>
                  <a:ext uri="{FF2B5EF4-FFF2-40B4-BE49-F238E27FC236}">
                    <a16:creationId xmlns:a16="http://schemas.microsoft.com/office/drawing/2014/main" id="{156D425F-7B91-43F1-AB11-7417D168CEA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3306" y="4106236"/>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 descr="Image result for sql database icon">
                <a:extLst>
                  <a:ext uri="{FF2B5EF4-FFF2-40B4-BE49-F238E27FC236}">
                    <a16:creationId xmlns:a16="http://schemas.microsoft.com/office/drawing/2014/main" id="{6A9C9AA4-F6E8-45D7-BD18-090A82DA239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7993" y="4415411"/>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 descr="Image result for sql database icon">
                <a:extLst>
                  <a:ext uri="{FF2B5EF4-FFF2-40B4-BE49-F238E27FC236}">
                    <a16:creationId xmlns:a16="http://schemas.microsoft.com/office/drawing/2014/main" id="{5EE32EDD-E8D0-42DB-8613-7ED152C22A7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8228" y="4724585"/>
                <a:ext cx="238760" cy="27432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8" name="Picture 27">
            <a:extLst>
              <a:ext uri="{FF2B5EF4-FFF2-40B4-BE49-F238E27FC236}">
                <a16:creationId xmlns:a16="http://schemas.microsoft.com/office/drawing/2014/main" id="{E08BD6A9-A3F2-4494-BA1E-968A5A51CB6B}"/>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03361" y="2771144"/>
            <a:ext cx="540601" cy="507540"/>
          </a:xfrm>
          <a:prstGeom prst="rect">
            <a:avLst/>
          </a:prstGeom>
        </p:spPr>
      </p:pic>
      <p:grpSp>
        <p:nvGrpSpPr>
          <p:cNvPr id="6" name="Group 5">
            <a:extLst>
              <a:ext uri="{FF2B5EF4-FFF2-40B4-BE49-F238E27FC236}">
                <a16:creationId xmlns:a16="http://schemas.microsoft.com/office/drawing/2014/main" id="{6A996B7B-A1AF-4A13-A8C2-86379512A6B8}"/>
              </a:ext>
            </a:extLst>
          </p:cNvPr>
          <p:cNvGrpSpPr/>
          <p:nvPr/>
        </p:nvGrpSpPr>
        <p:grpSpPr>
          <a:xfrm>
            <a:off x="8517975" y="2109615"/>
            <a:ext cx="780220" cy="662429"/>
            <a:chOff x="8350849" y="2068438"/>
            <a:chExt cx="764991" cy="649499"/>
          </a:xfrm>
        </p:grpSpPr>
        <p:pic>
          <p:nvPicPr>
            <p:cNvPr id="42" name="Graphic 41">
              <a:extLst>
                <a:ext uri="{FF2B5EF4-FFF2-40B4-BE49-F238E27FC236}">
                  <a16:creationId xmlns:a16="http://schemas.microsoft.com/office/drawing/2014/main" id="{E0B3697E-8EEB-4348-9F71-897B33153C3C}"/>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8350849" y="2068438"/>
              <a:ext cx="649499" cy="649499"/>
            </a:xfrm>
            <a:prstGeom prst="rect">
              <a:avLst/>
            </a:prstGeom>
          </p:spPr>
        </p:pic>
        <p:pic>
          <p:nvPicPr>
            <p:cNvPr id="59" name="Picture 2" descr="Image result for sql database icon">
              <a:extLst>
                <a:ext uri="{FF2B5EF4-FFF2-40B4-BE49-F238E27FC236}">
                  <a16:creationId xmlns:a16="http://schemas.microsoft.com/office/drawing/2014/main" id="{044B5AA8-4202-4248-B6F0-498B021783F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877080" y="2380392"/>
              <a:ext cx="238760" cy="274320"/>
            </a:xfrm>
            <a:prstGeom prst="rect">
              <a:avLst/>
            </a:prstGeom>
            <a:noFill/>
            <a:extLst>
              <a:ext uri="{909E8E84-426E-40DD-AFC4-6F175D3DCCD1}">
                <a14:hiddenFill xmlns:a14="http://schemas.microsoft.com/office/drawing/2010/main">
                  <a:solidFill>
                    <a:srgbClr val="FFFFFF"/>
                  </a:solidFill>
                </a14:hiddenFill>
              </a:ext>
            </a:extLst>
          </p:spPr>
        </p:pic>
      </p:grpSp>
      <p:sp>
        <p:nvSpPr>
          <p:cNvPr id="51" name="Title 7">
            <a:extLst>
              <a:ext uri="{FF2B5EF4-FFF2-40B4-BE49-F238E27FC236}">
                <a16:creationId xmlns:a16="http://schemas.microsoft.com/office/drawing/2014/main" id="{7802B787-6157-40F6-9424-B39E82889B5E}"/>
              </a:ext>
            </a:extLst>
          </p:cNvPr>
          <p:cNvSpPr txBox="1">
            <a:spLocks/>
          </p:cNvSpPr>
          <p:nvPr/>
        </p:nvSpPr>
        <p:spPr>
          <a:xfrm>
            <a:off x="465954" y="441765"/>
            <a:ext cx="11528949" cy="82990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488">
              <a:latin typeface="Segoe UI Semibold" panose="020B0702040204020203" pitchFamily="34" charset="0"/>
              <a:cs typeface="Segoe UI Semibold" panose="020B0702040204020203" pitchFamily="34" charset="0"/>
            </a:endParaRPr>
          </a:p>
        </p:txBody>
      </p:sp>
      <p:sp>
        <p:nvSpPr>
          <p:cNvPr id="54" name="Title 4">
            <a:extLst>
              <a:ext uri="{FF2B5EF4-FFF2-40B4-BE49-F238E27FC236}">
                <a16:creationId xmlns:a16="http://schemas.microsoft.com/office/drawing/2014/main" id="{D298360D-F097-4214-96E5-412EF3DD0892}"/>
              </a:ext>
            </a:extLst>
          </p:cNvPr>
          <p:cNvSpPr>
            <a:spLocks noGrp="1"/>
          </p:cNvSpPr>
          <p:nvPr>
            <p:ph type="title"/>
          </p:nvPr>
        </p:nvSpPr>
        <p:spPr>
          <a:xfrm>
            <a:off x="465138" y="441332"/>
            <a:ext cx="11530584" cy="830020"/>
          </a:xfrm>
        </p:spPr>
        <p:txBody>
          <a:bodyPr/>
          <a:lstStyle/>
          <a:p>
            <a:r>
              <a:rPr lang="en-US"/>
              <a:t>SQL assessments: Options</a:t>
            </a:r>
          </a:p>
        </p:txBody>
      </p:sp>
    </p:spTree>
    <p:extLst>
      <p:ext uri="{BB962C8B-B14F-4D97-AF65-F5344CB8AC3E}">
        <p14:creationId xmlns:p14="http://schemas.microsoft.com/office/powerpoint/2010/main" val="4055626859"/>
      </p:ext>
    </p:extLst>
  </p:cSld>
  <p:clrMapOvr>
    <a:masterClrMapping/>
  </p:clrMapOvr>
  <p:transition spd="slow">
    <p:push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6F8ABF23-BBC6-AD47-A959-0A75EA61342A}"/>
              </a:ext>
            </a:extLst>
          </p:cNvPr>
          <p:cNvSpPr/>
          <p:nvPr/>
        </p:nvSpPr>
        <p:spPr bwMode="auto">
          <a:xfrm>
            <a:off x="0" y="5495369"/>
            <a:ext cx="12436475" cy="150058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6A95C3A4-F33B-3747-9415-AFC00734BC2D}"/>
              </a:ext>
            </a:extLst>
          </p:cNvPr>
          <p:cNvSpPr/>
          <p:nvPr/>
        </p:nvSpPr>
        <p:spPr>
          <a:xfrm>
            <a:off x="356984" y="2281753"/>
            <a:ext cx="6216650" cy="369332"/>
          </a:xfrm>
          <a:prstGeom prst="rect">
            <a:avLst/>
          </a:prstGeom>
        </p:spPr>
        <p:txBody>
          <a:bodyPr>
            <a:spAutoFit/>
          </a:bodyPr>
          <a:lstStyle/>
          <a:p>
            <a:pPr defTabSz="914191">
              <a:defRPr/>
            </a:pPr>
            <a:r>
              <a:rPr lang="en-US">
                <a:solidFill>
                  <a:srgbClr val="0078D4"/>
                </a:solidFill>
                <a:latin typeface="+mj-lt"/>
                <a:cs typeface="Segoe UI Semilight" panose="020B0402040204020203" pitchFamily="34" charset="0"/>
              </a:rPr>
              <a:t>Computation formula:</a:t>
            </a:r>
          </a:p>
        </p:txBody>
      </p:sp>
      <p:sp>
        <p:nvSpPr>
          <p:cNvPr id="25" name="Rectangle 24">
            <a:extLst>
              <a:ext uri="{FF2B5EF4-FFF2-40B4-BE49-F238E27FC236}">
                <a16:creationId xmlns:a16="http://schemas.microsoft.com/office/drawing/2014/main" id="{6EF3203A-6D48-694A-B11B-BA92247D5223}"/>
              </a:ext>
            </a:extLst>
          </p:cNvPr>
          <p:cNvSpPr/>
          <p:nvPr/>
        </p:nvSpPr>
        <p:spPr>
          <a:xfrm>
            <a:off x="6954225" y="2281753"/>
            <a:ext cx="2938911" cy="369332"/>
          </a:xfrm>
          <a:prstGeom prst="rect">
            <a:avLst/>
          </a:prstGeom>
        </p:spPr>
        <p:txBody>
          <a:bodyPr wrap="square">
            <a:spAutoFit/>
          </a:bodyPr>
          <a:lstStyle/>
          <a:p>
            <a:pPr defTabSz="914191">
              <a:defRPr/>
            </a:pPr>
            <a:r>
              <a:rPr lang="en-US">
                <a:solidFill>
                  <a:srgbClr val="0078D4"/>
                </a:solidFill>
                <a:latin typeface="+mj-lt"/>
                <a:cs typeface="Segoe UI Semilight" panose="020B0402040204020203" pitchFamily="34" charset="0"/>
              </a:rPr>
              <a:t>Output is  categorized as: </a:t>
            </a:r>
          </a:p>
        </p:txBody>
      </p:sp>
      <p:sp>
        <p:nvSpPr>
          <p:cNvPr id="6" name="Title 5">
            <a:extLst>
              <a:ext uri="{FF2B5EF4-FFF2-40B4-BE49-F238E27FC236}">
                <a16:creationId xmlns:a16="http://schemas.microsoft.com/office/drawing/2014/main" id="{8CBED817-19B0-0C45-A964-9A9F7B5B6AE6}"/>
              </a:ext>
            </a:extLst>
          </p:cNvPr>
          <p:cNvSpPr>
            <a:spLocks noGrp="1"/>
          </p:cNvSpPr>
          <p:nvPr>
            <p:ph type="title"/>
          </p:nvPr>
        </p:nvSpPr>
        <p:spPr/>
        <p:txBody>
          <a:bodyPr/>
          <a:lstStyle/>
          <a:p>
            <a:r>
              <a:rPr lang="en-US"/>
              <a:t>SQL assessment: Confidence rating computation</a:t>
            </a:r>
            <a:br>
              <a:rPr lang="en-US"/>
            </a:br>
            <a:endParaRPr lang="en-US"/>
          </a:p>
        </p:txBody>
      </p:sp>
      <p:sp>
        <p:nvSpPr>
          <p:cNvPr id="11" name="Rectangle 10">
            <a:extLst>
              <a:ext uri="{FF2B5EF4-FFF2-40B4-BE49-F238E27FC236}">
                <a16:creationId xmlns:a16="http://schemas.microsoft.com/office/drawing/2014/main" id="{88E8F6BA-34CF-5147-964F-6ED60D2E31A9}"/>
              </a:ext>
            </a:extLst>
          </p:cNvPr>
          <p:cNvSpPr/>
          <p:nvPr/>
        </p:nvSpPr>
        <p:spPr>
          <a:xfrm>
            <a:off x="465138" y="3067113"/>
            <a:ext cx="1435008" cy="646331"/>
          </a:xfrm>
          <a:prstGeom prst="rect">
            <a:avLst/>
          </a:prstGeom>
        </p:spPr>
        <p:txBody>
          <a:bodyPr wrap="none">
            <a:spAutoFit/>
          </a:bodyPr>
          <a:lstStyle/>
          <a:p>
            <a:r>
              <a:rPr lang="en-US">
                <a:gradFill>
                  <a:gsLst>
                    <a:gs pos="2917">
                      <a:srgbClr val="1A1A1A"/>
                    </a:gs>
                    <a:gs pos="30000">
                      <a:srgbClr val="1A1A1A"/>
                    </a:gs>
                  </a:gsLst>
                  <a:lin ang="5400000" scaled="0"/>
                </a:gradFill>
                <a:latin typeface="+mj-lt"/>
                <a:cs typeface="Segoe UI Semilight" panose="020B0402040204020203" pitchFamily="34" charset="0"/>
              </a:rPr>
              <a:t>Confidence </a:t>
            </a:r>
            <a:br>
              <a:rPr lang="en-US">
                <a:gradFill>
                  <a:gsLst>
                    <a:gs pos="2917">
                      <a:srgbClr val="1A1A1A"/>
                    </a:gs>
                    <a:gs pos="30000">
                      <a:srgbClr val="1A1A1A"/>
                    </a:gs>
                  </a:gsLst>
                  <a:lin ang="5400000" scaled="0"/>
                </a:gradFill>
                <a:latin typeface="+mj-lt"/>
                <a:cs typeface="Segoe UI Semilight" panose="020B0402040204020203" pitchFamily="34" charset="0"/>
              </a:rPr>
            </a:br>
            <a:r>
              <a:rPr lang="en-US">
                <a:gradFill>
                  <a:gsLst>
                    <a:gs pos="2917">
                      <a:srgbClr val="1A1A1A"/>
                    </a:gs>
                    <a:gs pos="30000">
                      <a:srgbClr val="1A1A1A"/>
                    </a:gs>
                  </a:gsLst>
                  <a:lin ang="5400000" scaled="0"/>
                </a:gradFill>
                <a:latin typeface="+mj-lt"/>
                <a:cs typeface="Segoe UI Semilight" panose="020B0402040204020203" pitchFamily="34" charset="0"/>
              </a:rPr>
              <a:t>rating </a:t>
            </a:r>
            <a:endParaRPr lang="en-US">
              <a:latin typeface="+mj-lt"/>
            </a:endParaRPr>
          </a:p>
        </p:txBody>
      </p:sp>
      <p:sp>
        <p:nvSpPr>
          <p:cNvPr id="12" name="Equal 11">
            <a:extLst>
              <a:ext uri="{FF2B5EF4-FFF2-40B4-BE49-F238E27FC236}">
                <a16:creationId xmlns:a16="http://schemas.microsoft.com/office/drawing/2014/main" id="{1A25EBEF-1C25-CA4D-A3A3-9661AA0139AE}"/>
              </a:ext>
            </a:extLst>
          </p:cNvPr>
          <p:cNvSpPr/>
          <p:nvPr/>
        </p:nvSpPr>
        <p:spPr bwMode="auto">
          <a:xfrm>
            <a:off x="1945108" y="3208866"/>
            <a:ext cx="551889" cy="382978"/>
          </a:xfrm>
          <a:prstGeom prst="mathEqual">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EAF1D676-3E19-EB4C-AAF2-A0AF15589BDE}"/>
              </a:ext>
            </a:extLst>
          </p:cNvPr>
          <p:cNvSpPr/>
          <p:nvPr/>
        </p:nvSpPr>
        <p:spPr>
          <a:xfrm>
            <a:off x="2725347" y="3021256"/>
            <a:ext cx="2291880" cy="307777"/>
          </a:xfrm>
          <a:prstGeom prst="rect">
            <a:avLst/>
          </a:prstGeom>
        </p:spPr>
        <p:txBody>
          <a:bodyPr wrap="square">
            <a:spAutoFit/>
          </a:bodyPr>
          <a:lstStyle/>
          <a:p>
            <a:pPr algn="ctr" defTabSz="914191">
              <a:defRPr/>
            </a:pPr>
            <a:r>
              <a:rPr lang="en-US" sz="1400">
                <a:gradFill>
                  <a:gsLst>
                    <a:gs pos="2917">
                      <a:srgbClr val="1A1A1A"/>
                    </a:gs>
                    <a:gs pos="30000">
                      <a:srgbClr val="1A1A1A"/>
                    </a:gs>
                  </a:gsLst>
                  <a:lin ang="5400000" scaled="0"/>
                </a:gradFill>
                <a:cs typeface="Segoe UI Semilight" panose="020B0402040204020203" pitchFamily="34" charset="0"/>
              </a:rPr>
              <a:t>Actual data point received</a:t>
            </a:r>
          </a:p>
        </p:txBody>
      </p:sp>
      <p:sp>
        <p:nvSpPr>
          <p:cNvPr id="19" name="Rectangle 18">
            <a:extLst>
              <a:ext uri="{FF2B5EF4-FFF2-40B4-BE49-F238E27FC236}">
                <a16:creationId xmlns:a16="http://schemas.microsoft.com/office/drawing/2014/main" id="{E0323CAD-4D39-9840-AF7C-03A908C96505}"/>
              </a:ext>
            </a:extLst>
          </p:cNvPr>
          <p:cNvSpPr/>
          <p:nvPr/>
        </p:nvSpPr>
        <p:spPr>
          <a:xfrm>
            <a:off x="465138" y="4490347"/>
            <a:ext cx="1367682" cy="646331"/>
          </a:xfrm>
          <a:prstGeom prst="rect">
            <a:avLst/>
          </a:prstGeom>
        </p:spPr>
        <p:txBody>
          <a:bodyPr wrap="none">
            <a:spAutoFit/>
          </a:bodyPr>
          <a:lstStyle/>
          <a:p>
            <a:r>
              <a:rPr lang="en-US">
                <a:gradFill>
                  <a:gsLst>
                    <a:gs pos="2917">
                      <a:srgbClr val="1A1A1A"/>
                    </a:gs>
                    <a:gs pos="30000">
                      <a:srgbClr val="1A1A1A"/>
                    </a:gs>
                  </a:gsLst>
                  <a:lin ang="5400000" scaled="0"/>
                </a:gradFill>
                <a:latin typeface="+mj-lt"/>
                <a:cs typeface="Segoe UI Semilight" panose="020B0402040204020203" pitchFamily="34" charset="0"/>
              </a:rPr>
              <a:t>Expected </a:t>
            </a:r>
            <a:br>
              <a:rPr lang="en-US">
                <a:gradFill>
                  <a:gsLst>
                    <a:gs pos="2917">
                      <a:srgbClr val="1A1A1A"/>
                    </a:gs>
                    <a:gs pos="30000">
                      <a:srgbClr val="1A1A1A"/>
                    </a:gs>
                  </a:gsLst>
                  <a:lin ang="5400000" scaled="0"/>
                </a:gradFill>
                <a:latin typeface="+mj-lt"/>
                <a:cs typeface="Segoe UI Semilight" panose="020B0402040204020203" pitchFamily="34" charset="0"/>
              </a:rPr>
            </a:br>
            <a:r>
              <a:rPr lang="en-US">
                <a:gradFill>
                  <a:gsLst>
                    <a:gs pos="2917">
                      <a:srgbClr val="1A1A1A"/>
                    </a:gs>
                    <a:gs pos="30000">
                      <a:srgbClr val="1A1A1A"/>
                    </a:gs>
                  </a:gsLst>
                  <a:lin ang="5400000" scaled="0"/>
                </a:gradFill>
                <a:latin typeface="+mj-lt"/>
                <a:cs typeface="Segoe UI Semilight" panose="020B0402040204020203" pitchFamily="34" charset="0"/>
              </a:rPr>
              <a:t>data points</a:t>
            </a:r>
            <a:endParaRPr lang="en-US">
              <a:latin typeface="+mj-lt"/>
            </a:endParaRPr>
          </a:p>
        </p:txBody>
      </p:sp>
      <p:sp>
        <p:nvSpPr>
          <p:cNvPr id="20" name="Equal 19">
            <a:extLst>
              <a:ext uri="{FF2B5EF4-FFF2-40B4-BE49-F238E27FC236}">
                <a16:creationId xmlns:a16="http://schemas.microsoft.com/office/drawing/2014/main" id="{7C5D656D-EC8F-3644-A997-AAF8E09A8F15}"/>
              </a:ext>
            </a:extLst>
          </p:cNvPr>
          <p:cNvSpPr/>
          <p:nvPr/>
        </p:nvSpPr>
        <p:spPr bwMode="auto">
          <a:xfrm>
            <a:off x="1945108" y="4632100"/>
            <a:ext cx="551889" cy="382978"/>
          </a:xfrm>
          <a:prstGeom prst="mathEqual">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EA0471FD-B0CD-0945-BE63-296BC301C7C0}"/>
              </a:ext>
            </a:extLst>
          </p:cNvPr>
          <p:cNvSpPr/>
          <p:nvPr/>
        </p:nvSpPr>
        <p:spPr>
          <a:xfrm>
            <a:off x="2714837" y="4448929"/>
            <a:ext cx="3043714" cy="307777"/>
          </a:xfrm>
          <a:prstGeom prst="rect">
            <a:avLst/>
          </a:prstGeom>
        </p:spPr>
        <p:txBody>
          <a:bodyPr wrap="square">
            <a:spAutoFit/>
          </a:bodyPr>
          <a:lstStyle/>
          <a:p>
            <a:pPr defTabSz="914191">
              <a:defRPr/>
            </a:pPr>
            <a:r>
              <a:rPr lang="en-US" sz="1400">
                <a:gradFill>
                  <a:gsLst>
                    <a:gs pos="2917">
                      <a:srgbClr val="1A1A1A"/>
                    </a:gs>
                    <a:gs pos="30000">
                      <a:srgbClr val="1A1A1A"/>
                    </a:gs>
                  </a:gsLst>
                  <a:lin ang="5400000" scaled="0"/>
                </a:gradFill>
                <a:cs typeface="Segoe UI Semilight" panose="020B0402040204020203" pitchFamily="34" charset="0"/>
              </a:rPr>
              <a:t>Duration of assessments in mins</a:t>
            </a:r>
          </a:p>
        </p:txBody>
      </p:sp>
      <p:sp>
        <p:nvSpPr>
          <p:cNvPr id="22" name="Rectangle 21">
            <a:extLst>
              <a:ext uri="{FF2B5EF4-FFF2-40B4-BE49-F238E27FC236}">
                <a16:creationId xmlns:a16="http://schemas.microsoft.com/office/drawing/2014/main" id="{11D0659F-E8F2-B14D-B5E7-20C7A5C66A9B}"/>
              </a:ext>
            </a:extLst>
          </p:cNvPr>
          <p:cNvSpPr/>
          <p:nvPr/>
        </p:nvSpPr>
        <p:spPr>
          <a:xfrm>
            <a:off x="3153717" y="4846186"/>
            <a:ext cx="1800369" cy="424732"/>
          </a:xfrm>
          <a:prstGeom prst="rect">
            <a:avLst/>
          </a:prstGeom>
        </p:spPr>
        <p:txBody>
          <a:bodyPr wrap="square">
            <a:spAutoFit/>
          </a:bodyPr>
          <a:lstStyle/>
          <a:p>
            <a:pPr algn="ctr" defTabSz="914191">
              <a:lnSpc>
                <a:spcPct val="90000"/>
              </a:lnSpc>
              <a:defRPr/>
            </a:pPr>
            <a:r>
              <a:rPr lang="en-US" sz="2400" b="1">
                <a:cs typeface="Segoe UI Semilight" panose="020B0402040204020203" pitchFamily="34" charset="0"/>
              </a:rPr>
              <a:t>10 mins</a:t>
            </a:r>
          </a:p>
        </p:txBody>
      </p:sp>
      <p:cxnSp>
        <p:nvCxnSpPr>
          <p:cNvPr id="17" name="Straight Connector 16">
            <a:extLst>
              <a:ext uri="{FF2B5EF4-FFF2-40B4-BE49-F238E27FC236}">
                <a16:creationId xmlns:a16="http://schemas.microsoft.com/office/drawing/2014/main" id="{7CB3517A-145C-D34E-A49B-78A97955DF71}"/>
              </a:ext>
            </a:extLst>
          </p:cNvPr>
          <p:cNvCxnSpPr/>
          <p:nvPr/>
        </p:nvCxnSpPr>
        <p:spPr>
          <a:xfrm>
            <a:off x="465138" y="4169543"/>
            <a:ext cx="5753096"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D5B3ECC6-EE13-464C-BE36-7FDDE3FD0409}"/>
              </a:ext>
            </a:extLst>
          </p:cNvPr>
          <p:cNvGrpSpPr/>
          <p:nvPr/>
        </p:nvGrpSpPr>
        <p:grpSpPr>
          <a:xfrm>
            <a:off x="6954225" y="2733367"/>
            <a:ext cx="3757237" cy="2451603"/>
            <a:chOff x="6244240" y="2829144"/>
            <a:chExt cx="3757237" cy="2451603"/>
          </a:xfrm>
        </p:grpSpPr>
        <p:sp>
          <p:nvSpPr>
            <p:cNvPr id="26" name="5-Point Star 25">
              <a:extLst>
                <a:ext uri="{FF2B5EF4-FFF2-40B4-BE49-F238E27FC236}">
                  <a16:creationId xmlns:a16="http://schemas.microsoft.com/office/drawing/2014/main" id="{12F0EAC4-E8D6-0C48-BC51-F2EE0156F482}"/>
                </a:ext>
              </a:extLst>
            </p:cNvPr>
            <p:cNvSpPr/>
            <p:nvPr/>
          </p:nvSpPr>
          <p:spPr bwMode="auto">
            <a:xfrm>
              <a:off x="8311076" y="2839856"/>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CBB8482E-087F-C646-847A-CD745C9A0FCF}"/>
                </a:ext>
              </a:extLst>
            </p:cNvPr>
            <p:cNvSpPr/>
            <p:nvPr/>
          </p:nvSpPr>
          <p:spPr>
            <a:xfrm>
              <a:off x="6244240" y="2829144"/>
              <a:ext cx="2938911" cy="307777"/>
            </a:xfrm>
            <a:prstGeom prst="rect">
              <a:avLst/>
            </a:prstGeom>
          </p:spPr>
          <p:txBody>
            <a:bodyPr wrap="square">
              <a:spAutoFit/>
            </a:bodyPr>
            <a:lstStyle/>
            <a:p>
              <a:pPr defTabSz="914191"/>
              <a:r>
                <a:rPr lang="en-US" sz="1400" b="1">
                  <a:gradFill>
                    <a:gsLst>
                      <a:gs pos="2917">
                        <a:srgbClr val="1A1A1A"/>
                      </a:gs>
                      <a:gs pos="30000">
                        <a:srgbClr val="1A1A1A"/>
                      </a:gs>
                    </a:gsLst>
                    <a:lin ang="5400000" scaled="0"/>
                  </a:gradFill>
                  <a:cs typeface="Segoe UI Semilight" panose="020B0402040204020203" pitchFamily="34" charset="0"/>
                </a:rPr>
                <a:t>0 to 20% </a:t>
              </a:r>
              <a:r>
                <a:rPr lang="en-US" sz="1400">
                  <a:gradFill>
                    <a:gsLst>
                      <a:gs pos="2917">
                        <a:srgbClr val="1A1A1A"/>
                      </a:gs>
                      <a:gs pos="30000">
                        <a:srgbClr val="1A1A1A"/>
                      </a:gs>
                    </a:gsLst>
                    <a:lin ang="5400000" scaled="0"/>
                  </a:gradFill>
                  <a:cs typeface="Segoe UI Semilight" panose="020B0402040204020203" pitchFamily="34" charset="0"/>
                </a:rPr>
                <a:t>data points</a:t>
              </a:r>
            </a:p>
          </p:txBody>
        </p:sp>
        <p:sp>
          <p:nvSpPr>
            <p:cNvPr id="28" name="5-Point Star 27">
              <a:extLst>
                <a:ext uri="{FF2B5EF4-FFF2-40B4-BE49-F238E27FC236}">
                  <a16:creationId xmlns:a16="http://schemas.microsoft.com/office/drawing/2014/main" id="{92FBB14E-8754-C74F-A197-B54639AEA0DF}"/>
                </a:ext>
              </a:extLst>
            </p:cNvPr>
            <p:cNvSpPr/>
            <p:nvPr/>
          </p:nvSpPr>
          <p:spPr bwMode="auto">
            <a:xfrm>
              <a:off x="8311076" y="3366350"/>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42F013A-74A1-5A45-B972-36967004B7BD}"/>
                </a:ext>
              </a:extLst>
            </p:cNvPr>
            <p:cNvSpPr/>
            <p:nvPr/>
          </p:nvSpPr>
          <p:spPr>
            <a:xfrm>
              <a:off x="6244240" y="3365100"/>
              <a:ext cx="2938911" cy="307777"/>
            </a:xfrm>
            <a:prstGeom prst="rect">
              <a:avLst/>
            </a:prstGeom>
          </p:spPr>
          <p:txBody>
            <a:bodyPr wrap="square">
              <a:spAutoFit/>
            </a:bodyPr>
            <a:lstStyle/>
            <a:p>
              <a:pPr defTabSz="914191"/>
              <a:r>
                <a:rPr lang="en-US" sz="1400" b="1">
                  <a:gradFill>
                    <a:gsLst>
                      <a:gs pos="2917">
                        <a:srgbClr val="1A1A1A"/>
                      </a:gs>
                      <a:gs pos="30000">
                        <a:srgbClr val="1A1A1A"/>
                      </a:gs>
                    </a:gsLst>
                    <a:lin ang="5400000" scaled="0"/>
                  </a:gradFill>
                  <a:cs typeface="Segoe UI Semilight" panose="020B0402040204020203" pitchFamily="34" charset="0"/>
                </a:rPr>
                <a:t>20 to 40% </a:t>
              </a:r>
              <a:r>
                <a:rPr lang="en-US" sz="1400">
                  <a:gradFill>
                    <a:gsLst>
                      <a:gs pos="2917">
                        <a:srgbClr val="1A1A1A"/>
                      </a:gs>
                      <a:gs pos="30000">
                        <a:srgbClr val="1A1A1A"/>
                      </a:gs>
                    </a:gsLst>
                    <a:lin ang="5400000" scaled="0"/>
                  </a:gradFill>
                  <a:cs typeface="Segoe UI Semilight" panose="020B0402040204020203" pitchFamily="34" charset="0"/>
                </a:rPr>
                <a:t>data points</a:t>
              </a:r>
            </a:p>
          </p:txBody>
        </p:sp>
        <p:sp>
          <p:nvSpPr>
            <p:cNvPr id="30" name="5-Point Star 29">
              <a:extLst>
                <a:ext uri="{FF2B5EF4-FFF2-40B4-BE49-F238E27FC236}">
                  <a16:creationId xmlns:a16="http://schemas.microsoft.com/office/drawing/2014/main" id="{5E1644A2-A797-4F48-A38E-F5416A28E793}"/>
                </a:ext>
              </a:extLst>
            </p:cNvPr>
            <p:cNvSpPr/>
            <p:nvPr/>
          </p:nvSpPr>
          <p:spPr bwMode="auto">
            <a:xfrm>
              <a:off x="8674869" y="3366350"/>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 name="5-Point Star 30">
              <a:extLst>
                <a:ext uri="{FF2B5EF4-FFF2-40B4-BE49-F238E27FC236}">
                  <a16:creationId xmlns:a16="http://schemas.microsoft.com/office/drawing/2014/main" id="{EFA81882-64F4-5B41-9F06-EFDB116A7F26}"/>
                </a:ext>
              </a:extLst>
            </p:cNvPr>
            <p:cNvSpPr/>
            <p:nvPr/>
          </p:nvSpPr>
          <p:spPr bwMode="auto">
            <a:xfrm>
              <a:off x="8311076" y="3867897"/>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E208CD63-057C-B04E-BAF0-5816FCFD6E37}"/>
                </a:ext>
              </a:extLst>
            </p:cNvPr>
            <p:cNvSpPr/>
            <p:nvPr/>
          </p:nvSpPr>
          <p:spPr>
            <a:xfrm>
              <a:off x="6244240" y="3901056"/>
              <a:ext cx="2938911" cy="307777"/>
            </a:xfrm>
            <a:prstGeom prst="rect">
              <a:avLst/>
            </a:prstGeom>
          </p:spPr>
          <p:txBody>
            <a:bodyPr wrap="square">
              <a:spAutoFit/>
            </a:bodyPr>
            <a:lstStyle/>
            <a:p>
              <a:pPr defTabSz="914191"/>
              <a:r>
                <a:rPr lang="en-US" sz="1400" b="1">
                  <a:gradFill>
                    <a:gsLst>
                      <a:gs pos="2917">
                        <a:srgbClr val="1A1A1A"/>
                      </a:gs>
                      <a:gs pos="30000">
                        <a:srgbClr val="1A1A1A"/>
                      </a:gs>
                    </a:gsLst>
                    <a:lin ang="5400000" scaled="0"/>
                  </a:gradFill>
                  <a:cs typeface="Segoe UI Semilight" panose="020B0402040204020203" pitchFamily="34" charset="0"/>
                </a:rPr>
                <a:t>40 to 60% </a:t>
              </a:r>
              <a:r>
                <a:rPr lang="en-US" sz="1400">
                  <a:gradFill>
                    <a:gsLst>
                      <a:gs pos="2917">
                        <a:srgbClr val="1A1A1A"/>
                      </a:gs>
                      <a:gs pos="30000">
                        <a:srgbClr val="1A1A1A"/>
                      </a:gs>
                    </a:gsLst>
                    <a:lin ang="5400000" scaled="0"/>
                  </a:gradFill>
                  <a:cs typeface="Segoe UI Semilight" panose="020B0402040204020203" pitchFamily="34" charset="0"/>
                </a:rPr>
                <a:t>data points</a:t>
              </a:r>
            </a:p>
          </p:txBody>
        </p:sp>
        <p:sp>
          <p:nvSpPr>
            <p:cNvPr id="33" name="5-Point Star 32">
              <a:extLst>
                <a:ext uri="{FF2B5EF4-FFF2-40B4-BE49-F238E27FC236}">
                  <a16:creationId xmlns:a16="http://schemas.microsoft.com/office/drawing/2014/main" id="{EB25F930-DAAB-0C40-9F58-09C94ACB5004}"/>
                </a:ext>
              </a:extLst>
            </p:cNvPr>
            <p:cNvSpPr/>
            <p:nvPr/>
          </p:nvSpPr>
          <p:spPr bwMode="auto">
            <a:xfrm>
              <a:off x="8674869" y="3867897"/>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5-Point Star 33">
              <a:extLst>
                <a:ext uri="{FF2B5EF4-FFF2-40B4-BE49-F238E27FC236}">
                  <a16:creationId xmlns:a16="http://schemas.microsoft.com/office/drawing/2014/main" id="{BF288526-F719-BF40-9B82-24B7360CB9D9}"/>
                </a:ext>
              </a:extLst>
            </p:cNvPr>
            <p:cNvSpPr/>
            <p:nvPr/>
          </p:nvSpPr>
          <p:spPr bwMode="auto">
            <a:xfrm>
              <a:off x="9028831" y="3867897"/>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5-Point Star 34">
              <a:extLst>
                <a:ext uri="{FF2B5EF4-FFF2-40B4-BE49-F238E27FC236}">
                  <a16:creationId xmlns:a16="http://schemas.microsoft.com/office/drawing/2014/main" id="{4601C56D-3502-ED44-BB82-950C85A8AE61}"/>
                </a:ext>
              </a:extLst>
            </p:cNvPr>
            <p:cNvSpPr/>
            <p:nvPr/>
          </p:nvSpPr>
          <p:spPr bwMode="auto">
            <a:xfrm>
              <a:off x="8311076" y="441251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3429F9EF-0D31-D34A-BCF3-C51BD772CD67}"/>
                </a:ext>
              </a:extLst>
            </p:cNvPr>
            <p:cNvSpPr/>
            <p:nvPr/>
          </p:nvSpPr>
          <p:spPr>
            <a:xfrm>
              <a:off x="6244240" y="4437012"/>
              <a:ext cx="2938911" cy="307777"/>
            </a:xfrm>
            <a:prstGeom prst="rect">
              <a:avLst/>
            </a:prstGeom>
          </p:spPr>
          <p:txBody>
            <a:bodyPr wrap="square">
              <a:spAutoFit/>
            </a:bodyPr>
            <a:lstStyle/>
            <a:p>
              <a:pPr defTabSz="914191"/>
              <a:r>
                <a:rPr lang="en-US" sz="1400" b="1">
                  <a:gradFill>
                    <a:gsLst>
                      <a:gs pos="2917">
                        <a:srgbClr val="1A1A1A"/>
                      </a:gs>
                      <a:gs pos="30000">
                        <a:srgbClr val="1A1A1A"/>
                      </a:gs>
                    </a:gsLst>
                    <a:lin ang="5400000" scaled="0"/>
                  </a:gradFill>
                  <a:cs typeface="Segoe UI Semilight" panose="020B0402040204020203" pitchFamily="34" charset="0"/>
                </a:rPr>
                <a:t>60 to 80% </a:t>
              </a:r>
              <a:r>
                <a:rPr lang="en-US" sz="1400">
                  <a:gradFill>
                    <a:gsLst>
                      <a:gs pos="2917">
                        <a:srgbClr val="1A1A1A"/>
                      </a:gs>
                      <a:gs pos="30000">
                        <a:srgbClr val="1A1A1A"/>
                      </a:gs>
                    </a:gsLst>
                    <a:lin ang="5400000" scaled="0"/>
                  </a:gradFill>
                  <a:cs typeface="Segoe UI Semilight" panose="020B0402040204020203" pitchFamily="34" charset="0"/>
                </a:rPr>
                <a:t>data points</a:t>
              </a:r>
            </a:p>
          </p:txBody>
        </p:sp>
        <p:sp>
          <p:nvSpPr>
            <p:cNvPr id="37" name="5-Point Star 36">
              <a:extLst>
                <a:ext uri="{FF2B5EF4-FFF2-40B4-BE49-F238E27FC236}">
                  <a16:creationId xmlns:a16="http://schemas.microsoft.com/office/drawing/2014/main" id="{C1ED06A7-65B8-7948-9676-1BE78BECCD1F}"/>
                </a:ext>
              </a:extLst>
            </p:cNvPr>
            <p:cNvSpPr/>
            <p:nvPr/>
          </p:nvSpPr>
          <p:spPr bwMode="auto">
            <a:xfrm>
              <a:off x="8674869" y="441251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 name="5-Point Star 37">
              <a:extLst>
                <a:ext uri="{FF2B5EF4-FFF2-40B4-BE49-F238E27FC236}">
                  <a16:creationId xmlns:a16="http://schemas.microsoft.com/office/drawing/2014/main" id="{E39FC9AE-7FE0-9245-A716-B273B9770EB2}"/>
                </a:ext>
              </a:extLst>
            </p:cNvPr>
            <p:cNvSpPr/>
            <p:nvPr/>
          </p:nvSpPr>
          <p:spPr bwMode="auto">
            <a:xfrm>
              <a:off x="9028831" y="441251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5-Point Star 38">
              <a:extLst>
                <a:ext uri="{FF2B5EF4-FFF2-40B4-BE49-F238E27FC236}">
                  <a16:creationId xmlns:a16="http://schemas.microsoft.com/office/drawing/2014/main" id="{AA244177-ABDA-6843-B267-17FA1C40C2F4}"/>
                </a:ext>
              </a:extLst>
            </p:cNvPr>
            <p:cNvSpPr/>
            <p:nvPr/>
          </p:nvSpPr>
          <p:spPr bwMode="auto">
            <a:xfrm>
              <a:off x="9372960" y="441251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5-Point Star 39">
              <a:extLst>
                <a:ext uri="{FF2B5EF4-FFF2-40B4-BE49-F238E27FC236}">
                  <a16:creationId xmlns:a16="http://schemas.microsoft.com/office/drawing/2014/main" id="{F3E70D76-E92E-D946-A15C-FDEDE29E76EF}"/>
                </a:ext>
              </a:extLst>
            </p:cNvPr>
            <p:cNvSpPr/>
            <p:nvPr/>
          </p:nvSpPr>
          <p:spPr bwMode="auto">
            <a:xfrm>
              <a:off x="8311076" y="496860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4C19154B-3EF8-DD4E-927D-C8167961FE3B}"/>
                </a:ext>
              </a:extLst>
            </p:cNvPr>
            <p:cNvSpPr/>
            <p:nvPr/>
          </p:nvSpPr>
          <p:spPr>
            <a:xfrm>
              <a:off x="6244240" y="4972970"/>
              <a:ext cx="2938911" cy="307777"/>
            </a:xfrm>
            <a:prstGeom prst="rect">
              <a:avLst/>
            </a:prstGeom>
          </p:spPr>
          <p:txBody>
            <a:bodyPr wrap="square">
              <a:spAutoFit/>
            </a:bodyPr>
            <a:lstStyle/>
            <a:p>
              <a:pPr defTabSz="914191"/>
              <a:r>
                <a:rPr lang="en-US" sz="1400" b="1">
                  <a:gradFill>
                    <a:gsLst>
                      <a:gs pos="2917">
                        <a:srgbClr val="1A1A1A"/>
                      </a:gs>
                      <a:gs pos="30000">
                        <a:srgbClr val="1A1A1A"/>
                      </a:gs>
                    </a:gsLst>
                    <a:lin ang="5400000" scaled="0"/>
                  </a:gradFill>
                  <a:cs typeface="Segoe UI Semilight" panose="020B0402040204020203" pitchFamily="34" charset="0"/>
                </a:rPr>
                <a:t>80 to 100% </a:t>
              </a:r>
              <a:r>
                <a:rPr lang="en-US" sz="1400">
                  <a:gradFill>
                    <a:gsLst>
                      <a:gs pos="2917">
                        <a:srgbClr val="1A1A1A"/>
                      </a:gs>
                      <a:gs pos="30000">
                        <a:srgbClr val="1A1A1A"/>
                      </a:gs>
                    </a:gsLst>
                    <a:lin ang="5400000" scaled="0"/>
                  </a:gradFill>
                  <a:cs typeface="Segoe UI Semilight" panose="020B0402040204020203" pitchFamily="34" charset="0"/>
                </a:rPr>
                <a:t>data points</a:t>
              </a:r>
            </a:p>
          </p:txBody>
        </p:sp>
        <p:sp>
          <p:nvSpPr>
            <p:cNvPr id="42" name="5-Point Star 41">
              <a:extLst>
                <a:ext uri="{FF2B5EF4-FFF2-40B4-BE49-F238E27FC236}">
                  <a16:creationId xmlns:a16="http://schemas.microsoft.com/office/drawing/2014/main" id="{CD276E53-507F-6646-8E3E-C7F0B7ADB7D2}"/>
                </a:ext>
              </a:extLst>
            </p:cNvPr>
            <p:cNvSpPr/>
            <p:nvPr/>
          </p:nvSpPr>
          <p:spPr bwMode="auto">
            <a:xfrm>
              <a:off x="8674869" y="496860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5-Point Star 42">
              <a:extLst>
                <a:ext uri="{FF2B5EF4-FFF2-40B4-BE49-F238E27FC236}">
                  <a16:creationId xmlns:a16="http://schemas.microsoft.com/office/drawing/2014/main" id="{7E959C73-7775-F445-B9A3-E17F8804B8F8}"/>
                </a:ext>
              </a:extLst>
            </p:cNvPr>
            <p:cNvSpPr/>
            <p:nvPr/>
          </p:nvSpPr>
          <p:spPr bwMode="auto">
            <a:xfrm>
              <a:off x="9028831" y="496860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5-Point Star 43">
              <a:extLst>
                <a:ext uri="{FF2B5EF4-FFF2-40B4-BE49-F238E27FC236}">
                  <a16:creationId xmlns:a16="http://schemas.microsoft.com/office/drawing/2014/main" id="{45AD021F-BBE7-914E-A437-4C8937F60433}"/>
                </a:ext>
              </a:extLst>
            </p:cNvPr>
            <p:cNvSpPr/>
            <p:nvPr/>
          </p:nvSpPr>
          <p:spPr bwMode="auto">
            <a:xfrm>
              <a:off x="9372960" y="496860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5-Point Star 44">
              <a:extLst>
                <a:ext uri="{FF2B5EF4-FFF2-40B4-BE49-F238E27FC236}">
                  <a16:creationId xmlns:a16="http://schemas.microsoft.com/office/drawing/2014/main" id="{470CA1F5-8C7F-3940-A571-4802C39796AC}"/>
                </a:ext>
              </a:extLst>
            </p:cNvPr>
            <p:cNvSpPr/>
            <p:nvPr/>
          </p:nvSpPr>
          <p:spPr bwMode="auto">
            <a:xfrm>
              <a:off x="9726921" y="496860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57" name="Straight Connector 56">
            <a:extLst>
              <a:ext uri="{FF2B5EF4-FFF2-40B4-BE49-F238E27FC236}">
                <a16:creationId xmlns:a16="http://schemas.microsoft.com/office/drawing/2014/main" id="{A24C4606-ABC5-8B45-ACE4-1B30EE57A30C}"/>
              </a:ext>
            </a:extLst>
          </p:cNvPr>
          <p:cNvCxnSpPr>
            <a:cxnSpLocks/>
          </p:cNvCxnSpPr>
          <p:nvPr/>
        </p:nvCxnSpPr>
        <p:spPr>
          <a:xfrm>
            <a:off x="6218237" y="2203592"/>
            <a:ext cx="0" cy="3291777"/>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598D7169-55A5-8E4D-8C8C-9E79AFDC9A05}"/>
              </a:ext>
            </a:extLst>
          </p:cNvPr>
          <p:cNvSpPr/>
          <p:nvPr/>
        </p:nvSpPr>
        <p:spPr>
          <a:xfrm>
            <a:off x="1399916" y="5760812"/>
            <a:ext cx="2998838" cy="800219"/>
          </a:xfrm>
          <a:prstGeom prst="rect">
            <a:avLst/>
          </a:prstGeom>
        </p:spPr>
        <p:txBody>
          <a:bodyPr wrap="square">
            <a:spAutoFit/>
          </a:bodyPr>
          <a:lstStyle/>
          <a:p>
            <a:pPr defTabSz="914191">
              <a:defRPr/>
            </a:pPr>
            <a:r>
              <a:rPr lang="en-US">
                <a:solidFill>
                  <a:srgbClr val="0078D4"/>
                </a:solidFill>
                <a:latin typeface="+mj-lt"/>
                <a:cs typeface="Segoe UI Semilight" panose="020B0402040204020203" pitchFamily="34" charset="0"/>
              </a:rPr>
              <a:t>Low confidence ratings </a:t>
            </a:r>
            <a:r>
              <a:rPr lang="en-US" sz="1400">
                <a:gradFill>
                  <a:gsLst>
                    <a:gs pos="2917">
                      <a:srgbClr val="1A1A1A"/>
                    </a:gs>
                    <a:gs pos="30000">
                      <a:srgbClr val="1A1A1A"/>
                    </a:gs>
                  </a:gsLst>
                  <a:lin ang="5400000" scaled="0"/>
                </a:gradFill>
                <a:cs typeface="Segoe UI Semilight" panose="020B0402040204020203" pitchFamily="34" charset="0"/>
              </a:rPr>
              <a:t>indicate fewer data points availability. Could be due to: </a:t>
            </a:r>
          </a:p>
        </p:txBody>
      </p:sp>
      <p:sp>
        <p:nvSpPr>
          <p:cNvPr id="60" name="Rectangle 59">
            <a:extLst>
              <a:ext uri="{FF2B5EF4-FFF2-40B4-BE49-F238E27FC236}">
                <a16:creationId xmlns:a16="http://schemas.microsoft.com/office/drawing/2014/main" id="{C67E9FBA-6CE8-BB4A-81CD-C7AF16A6408C}"/>
              </a:ext>
            </a:extLst>
          </p:cNvPr>
          <p:cNvSpPr/>
          <p:nvPr/>
        </p:nvSpPr>
        <p:spPr>
          <a:xfrm>
            <a:off x="4288637" y="5824161"/>
            <a:ext cx="2099658" cy="815608"/>
          </a:xfrm>
          <a:prstGeom prst="rect">
            <a:avLst/>
          </a:prstGeom>
        </p:spPr>
        <p:txBody>
          <a:bodyPr wrap="square">
            <a:spAutoFit/>
          </a:bodyPr>
          <a:lstStyle/>
          <a:p>
            <a:pPr marL="0" lvl="1" defTabSz="914191">
              <a:defRPr/>
            </a:pPr>
            <a:r>
              <a:rPr lang="en-US" sz="1400">
                <a:gradFill>
                  <a:gsLst>
                    <a:gs pos="2917">
                      <a:srgbClr val="1A1A1A"/>
                    </a:gs>
                    <a:gs pos="30000">
                      <a:srgbClr val="1A1A1A"/>
                    </a:gs>
                  </a:gsLst>
                  <a:lin ang="5400000" scaled="0"/>
                </a:gradFill>
                <a:latin typeface="+mj-lt"/>
                <a:cs typeface="Segoe UI Semilight" panose="020B0402040204020203" pitchFamily="34" charset="0"/>
              </a:rPr>
              <a:t>Shorter profiling period </a:t>
            </a:r>
            <a:br>
              <a:rPr lang="en-US" sz="1400">
                <a:gradFill>
                  <a:gsLst>
                    <a:gs pos="2917">
                      <a:srgbClr val="1A1A1A"/>
                    </a:gs>
                    <a:gs pos="30000">
                      <a:srgbClr val="1A1A1A"/>
                    </a:gs>
                  </a:gsLst>
                  <a:lin ang="5400000" scaled="0"/>
                </a:gradFill>
                <a:cs typeface="Segoe UI Semilight" panose="020B0402040204020203" pitchFamily="34" charset="0"/>
              </a:rPr>
            </a:br>
            <a:r>
              <a:rPr lang="en-US" sz="1100" i="1">
                <a:gradFill>
                  <a:gsLst>
                    <a:gs pos="2917">
                      <a:srgbClr val="1A1A1A"/>
                    </a:gs>
                    <a:gs pos="30000">
                      <a:srgbClr val="1A1A1A"/>
                    </a:gs>
                  </a:gsLst>
                  <a:lin ang="5400000" scaled="0"/>
                </a:gradFill>
                <a:cs typeface="Segoe UI Semilight" panose="020B0402040204020203" pitchFamily="34" charset="0"/>
              </a:rPr>
              <a:t>(performance history duration &gt; actual period for which data was available)</a:t>
            </a:r>
            <a:endParaRPr lang="en-US" sz="1400" i="1">
              <a:gradFill>
                <a:gsLst>
                  <a:gs pos="2917">
                    <a:srgbClr val="1A1A1A"/>
                  </a:gs>
                  <a:gs pos="30000">
                    <a:srgbClr val="1A1A1A"/>
                  </a:gs>
                </a:gsLst>
                <a:lin ang="5400000" scaled="0"/>
              </a:gradFill>
              <a:cs typeface="Segoe UI Semilight" panose="020B0402040204020203" pitchFamily="34" charset="0"/>
            </a:endParaRPr>
          </a:p>
        </p:txBody>
      </p:sp>
      <p:sp>
        <p:nvSpPr>
          <p:cNvPr id="61" name="Rectangle 60">
            <a:extLst>
              <a:ext uri="{FF2B5EF4-FFF2-40B4-BE49-F238E27FC236}">
                <a16:creationId xmlns:a16="http://schemas.microsoft.com/office/drawing/2014/main" id="{99066758-92CB-124C-938B-5374669412AE}"/>
              </a:ext>
            </a:extLst>
          </p:cNvPr>
          <p:cNvSpPr/>
          <p:nvPr/>
        </p:nvSpPr>
        <p:spPr>
          <a:xfrm>
            <a:off x="6740670" y="5824161"/>
            <a:ext cx="2099658" cy="523220"/>
          </a:xfrm>
          <a:prstGeom prst="rect">
            <a:avLst/>
          </a:prstGeom>
        </p:spPr>
        <p:txBody>
          <a:bodyPr wrap="square">
            <a:spAutoFit/>
          </a:bodyPr>
          <a:lstStyle/>
          <a:p>
            <a:pPr marL="0" lvl="1" defTabSz="914191">
              <a:defRPr/>
            </a:pPr>
            <a:r>
              <a:rPr lang="en-US" sz="1400">
                <a:gradFill>
                  <a:gsLst>
                    <a:gs pos="2917">
                      <a:srgbClr val="1A1A1A"/>
                    </a:gs>
                    <a:gs pos="30000">
                      <a:srgbClr val="1A1A1A"/>
                    </a:gs>
                  </a:gsLst>
                  <a:lin ang="5400000" scaled="0"/>
                </a:gradFill>
                <a:latin typeface="+mj-lt"/>
                <a:cs typeface="Segoe UI Semilight" panose="020B0402040204020203" pitchFamily="34" charset="0"/>
              </a:rPr>
              <a:t>On-prem VMs shutdown</a:t>
            </a:r>
          </a:p>
        </p:txBody>
      </p:sp>
      <p:sp>
        <p:nvSpPr>
          <p:cNvPr id="62" name="Rectangle 61">
            <a:extLst>
              <a:ext uri="{FF2B5EF4-FFF2-40B4-BE49-F238E27FC236}">
                <a16:creationId xmlns:a16="http://schemas.microsoft.com/office/drawing/2014/main" id="{5F3BC114-EC03-2F46-8C15-67261C9BE8CA}"/>
              </a:ext>
            </a:extLst>
          </p:cNvPr>
          <p:cNvSpPr/>
          <p:nvPr/>
        </p:nvSpPr>
        <p:spPr>
          <a:xfrm>
            <a:off x="8398316" y="5824161"/>
            <a:ext cx="2099658" cy="523220"/>
          </a:xfrm>
          <a:prstGeom prst="rect">
            <a:avLst/>
          </a:prstGeom>
        </p:spPr>
        <p:txBody>
          <a:bodyPr wrap="square">
            <a:spAutoFit/>
          </a:bodyPr>
          <a:lstStyle/>
          <a:p>
            <a:pPr marL="0" lvl="1" defTabSz="914191">
              <a:defRPr/>
            </a:pPr>
            <a:r>
              <a:rPr lang="en-US" sz="1400">
                <a:gradFill>
                  <a:gsLst>
                    <a:gs pos="2917">
                      <a:srgbClr val="1A1A1A"/>
                    </a:gs>
                    <a:gs pos="30000">
                      <a:srgbClr val="1A1A1A"/>
                    </a:gs>
                  </a:gsLst>
                  <a:lin ang="5400000" scaled="0"/>
                </a:gradFill>
                <a:latin typeface="+mj-lt"/>
                <a:cs typeface="Segoe UI Semilight" panose="020B0402040204020203" pitchFamily="34" charset="0"/>
              </a:rPr>
              <a:t>Appliance unable </a:t>
            </a:r>
            <a:br>
              <a:rPr lang="en-US" sz="1400">
                <a:gradFill>
                  <a:gsLst>
                    <a:gs pos="2917">
                      <a:srgbClr val="1A1A1A"/>
                    </a:gs>
                    <a:gs pos="30000">
                      <a:srgbClr val="1A1A1A"/>
                    </a:gs>
                  </a:gsLst>
                  <a:lin ang="5400000" scaled="0"/>
                </a:gradFill>
                <a:latin typeface="+mj-lt"/>
                <a:cs typeface="Segoe UI Semilight" panose="020B0402040204020203" pitchFamily="34" charset="0"/>
              </a:rPr>
            </a:br>
            <a:r>
              <a:rPr lang="en-US" sz="1400">
                <a:gradFill>
                  <a:gsLst>
                    <a:gs pos="2917">
                      <a:srgbClr val="1A1A1A"/>
                    </a:gs>
                    <a:gs pos="30000">
                      <a:srgbClr val="1A1A1A"/>
                    </a:gs>
                  </a:gsLst>
                  <a:lin ang="5400000" scaled="0"/>
                </a:gradFill>
                <a:latin typeface="+mj-lt"/>
                <a:cs typeface="Segoe UI Semilight" panose="020B0402040204020203" pitchFamily="34" charset="0"/>
              </a:rPr>
              <a:t>to load perf data</a:t>
            </a:r>
          </a:p>
        </p:txBody>
      </p:sp>
      <p:sp>
        <p:nvSpPr>
          <p:cNvPr id="63" name="Rectangle 62">
            <a:extLst>
              <a:ext uri="{FF2B5EF4-FFF2-40B4-BE49-F238E27FC236}">
                <a16:creationId xmlns:a16="http://schemas.microsoft.com/office/drawing/2014/main" id="{F9CAAE55-2BDF-8C47-9721-C88D283FFC76}"/>
              </a:ext>
            </a:extLst>
          </p:cNvPr>
          <p:cNvSpPr/>
          <p:nvPr/>
        </p:nvSpPr>
        <p:spPr>
          <a:xfrm>
            <a:off x="10291999" y="5824161"/>
            <a:ext cx="2099658" cy="523220"/>
          </a:xfrm>
          <a:prstGeom prst="rect">
            <a:avLst/>
          </a:prstGeom>
        </p:spPr>
        <p:txBody>
          <a:bodyPr wrap="square">
            <a:spAutoFit/>
          </a:bodyPr>
          <a:lstStyle/>
          <a:p>
            <a:pPr marL="0" lvl="1" defTabSz="914191">
              <a:defRPr/>
            </a:pPr>
            <a:r>
              <a:rPr lang="en-US" sz="1400">
                <a:gradFill>
                  <a:gsLst>
                    <a:gs pos="2917">
                      <a:srgbClr val="1A1A1A"/>
                    </a:gs>
                    <a:gs pos="30000">
                      <a:srgbClr val="1A1A1A"/>
                    </a:gs>
                  </a:gsLst>
                  <a:lin ang="5400000" scaled="0"/>
                </a:gradFill>
                <a:latin typeface="+mj-lt"/>
                <a:cs typeface="Segoe UI Semilight" panose="020B0402040204020203" pitchFamily="34" charset="0"/>
              </a:rPr>
              <a:t>Temporary appliance shutdown</a:t>
            </a:r>
          </a:p>
        </p:txBody>
      </p:sp>
      <p:pic>
        <p:nvPicPr>
          <p:cNvPr id="65" name="Picture 64">
            <a:extLst>
              <a:ext uri="{FF2B5EF4-FFF2-40B4-BE49-F238E27FC236}">
                <a16:creationId xmlns:a16="http://schemas.microsoft.com/office/drawing/2014/main" id="{0036ED41-AE45-AB47-9340-B09B2E66E4CF}"/>
              </a:ext>
            </a:extLst>
          </p:cNvPr>
          <p:cNvPicPr>
            <a:picLocks noChangeAspect="1"/>
          </p:cNvPicPr>
          <p:nvPr/>
        </p:nvPicPr>
        <p:blipFill>
          <a:blip r:embed="rId3"/>
          <a:stretch>
            <a:fillRect/>
          </a:stretch>
        </p:blipFill>
        <p:spPr>
          <a:xfrm>
            <a:off x="560461" y="5890871"/>
            <a:ext cx="594360" cy="594360"/>
          </a:xfrm>
          <a:prstGeom prst="rect">
            <a:avLst/>
          </a:prstGeom>
        </p:spPr>
      </p:pic>
      <p:sp>
        <p:nvSpPr>
          <p:cNvPr id="2" name="TextBox 1">
            <a:extLst>
              <a:ext uri="{FF2B5EF4-FFF2-40B4-BE49-F238E27FC236}">
                <a16:creationId xmlns:a16="http://schemas.microsoft.com/office/drawing/2014/main" id="{F16B8013-A52E-8241-AF08-A3F1BEDE4D0C}"/>
              </a:ext>
            </a:extLst>
          </p:cNvPr>
          <p:cNvSpPr txBox="1"/>
          <p:nvPr/>
        </p:nvSpPr>
        <p:spPr>
          <a:xfrm>
            <a:off x="4906268" y="3070368"/>
            <a:ext cx="539250" cy="627864"/>
          </a:xfrm>
          <a:prstGeom prst="rect">
            <a:avLst/>
          </a:prstGeom>
          <a:noFill/>
        </p:spPr>
        <p:txBody>
          <a:bodyPr wrap="none" lIns="182880" tIns="146304" rIns="182880" bIns="146304" rtlCol="0">
            <a:spAutoFit/>
          </a:bodyPr>
          <a:lstStyle/>
          <a:p>
            <a:pPr>
              <a:lnSpc>
                <a:spcPct val="90000"/>
              </a:lnSpc>
              <a:spcAft>
                <a:spcPts val="600"/>
              </a:spcAft>
            </a:pPr>
            <a:r>
              <a:rPr lang="en-US" sz="2400" b="1">
                <a:solidFill>
                  <a:schemeClr val="tx2"/>
                </a:solidFill>
              </a:rPr>
              <a:t>x</a:t>
            </a:r>
          </a:p>
        </p:txBody>
      </p:sp>
      <p:sp>
        <p:nvSpPr>
          <p:cNvPr id="49" name="Rectangle 48">
            <a:extLst>
              <a:ext uri="{FF2B5EF4-FFF2-40B4-BE49-F238E27FC236}">
                <a16:creationId xmlns:a16="http://schemas.microsoft.com/office/drawing/2014/main" id="{9F6A72BD-721A-7541-AB42-577276AC87EB}"/>
              </a:ext>
            </a:extLst>
          </p:cNvPr>
          <p:cNvSpPr/>
          <p:nvPr/>
        </p:nvSpPr>
        <p:spPr>
          <a:xfrm>
            <a:off x="5027737" y="3015084"/>
            <a:ext cx="1137815" cy="757130"/>
          </a:xfrm>
          <a:prstGeom prst="rect">
            <a:avLst/>
          </a:prstGeom>
        </p:spPr>
        <p:txBody>
          <a:bodyPr wrap="square">
            <a:spAutoFit/>
          </a:bodyPr>
          <a:lstStyle/>
          <a:p>
            <a:pPr algn="ctr" defTabSz="914191">
              <a:lnSpc>
                <a:spcPct val="90000"/>
              </a:lnSpc>
              <a:defRPr/>
            </a:pPr>
            <a:r>
              <a:rPr lang="en-US" sz="2400" b="1">
                <a:cs typeface="Segoe UI Semilight" panose="020B0402040204020203" pitchFamily="34" charset="0"/>
              </a:rPr>
              <a:t>100 pts</a:t>
            </a:r>
          </a:p>
        </p:txBody>
      </p:sp>
      <p:cxnSp>
        <p:nvCxnSpPr>
          <p:cNvPr id="50" name="Straight Connector 49">
            <a:extLst>
              <a:ext uri="{FF2B5EF4-FFF2-40B4-BE49-F238E27FC236}">
                <a16:creationId xmlns:a16="http://schemas.microsoft.com/office/drawing/2014/main" id="{E2AA29AE-FA58-4940-8490-CDD11CBFC94F}"/>
              </a:ext>
            </a:extLst>
          </p:cNvPr>
          <p:cNvCxnSpPr>
            <a:cxnSpLocks/>
          </p:cNvCxnSpPr>
          <p:nvPr/>
        </p:nvCxnSpPr>
        <p:spPr>
          <a:xfrm>
            <a:off x="2767387" y="3399105"/>
            <a:ext cx="2200806"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D42226D3-1308-DB41-83FC-C196D08ECC7E}"/>
              </a:ext>
            </a:extLst>
          </p:cNvPr>
          <p:cNvSpPr/>
          <p:nvPr/>
        </p:nvSpPr>
        <p:spPr>
          <a:xfrm>
            <a:off x="2725347" y="3455061"/>
            <a:ext cx="2291880" cy="307777"/>
          </a:xfrm>
          <a:prstGeom prst="rect">
            <a:avLst/>
          </a:prstGeom>
        </p:spPr>
        <p:txBody>
          <a:bodyPr wrap="square">
            <a:spAutoFit/>
          </a:bodyPr>
          <a:lstStyle/>
          <a:p>
            <a:pPr algn="ctr" defTabSz="914191">
              <a:defRPr/>
            </a:pPr>
            <a:r>
              <a:rPr lang="en-US" sz="1400">
                <a:gradFill>
                  <a:gsLst>
                    <a:gs pos="2917">
                      <a:srgbClr val="1A1A1A"/>
                    </a:gs>
                    <a:gs pos="30000">
                      <a:srgbClr val="1A1A1A"/>
                    </a:gs>
                  </a:gsLst>
                  <a:lin ang="5400000" scaled="0"/>
                </a:gradFill>
                <a:cs typeface="Segoe UI Semilight" panose="020B0402040204020203" pitchFamily="34" charset="0"/>
              </a:rPr>
              <a:t>Expected data points </a:t>
            </a:r>
          </a:p>
        </p:txBody>
      </p:sp>
      <p:cxnSp>
        <p:nvCxnSpPr>
          <p:cNvPr id="56" name="Straight Connector 55">
            <a:extLst>
              <a:ext uri="{FF2B5EF4-FFF2-40B4-BE49-F238E27FC236}">
                <a16:creationId xmlns:a16="http://schemas.microsoft.com/office/drawing/2014/main" id="{2F3AE8D0-9651-E746-901A-E70CE84EE8AB}"/>
              </a:ext>
            </a:extLst>
          </p:cNvPr>
          <p:cNvCxnSpPr>
            <a:cxnSpLocks/>
          </p:cNvCxnSpPr>
          <p:nvPr/>
        </p:nvCxnSpPr>
        <p:spPr>
          <a:xfrm>
            <a:off x="2809427" y="4805560"/>
            <a:ext cx="2583541"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2082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674B3DA-10EA-4C3E-AD4C-FEC6F1B969D9}"/>
              </a:ext>
            </a:extLst>
          </p:cNvPr>
          <p:cNvSpPr/>
          <p:nvPr/>
        </p:nvSpPr>
        <p:spPr>
          <a:xfrm>
            <a:off x="6643672" y="1973241"/>
            <a:ext cx="5590498" cy="408075"/>
          </a:xfrm>
          <a:prstGeom prst="rect">
            <a:avLst/>
          </a:prstGeom>
          <a:solidFill>
            <a:schemeClr val="bg1"/>
          </a:solidFill>
          <a:ln>
            <a:noFill/>
            <a:prstDash val="dash"/>
          </a:ln>
        </p:spPr>
        <p:txBody>
          <a:bodyPr wrap="square">
            <a:spAutoFit/>
          </a:bodyPr>
          <a:lstStyle/>
          <a:p>
            <a:pPr defTabSz="914015">
              <a:defRPr/>
            </a:pPr>
            <a:r>
              <a:rPr lang="en-US" sz="2000">
                <a:solidFill>
                  <a:srgbClr val="0078D4"/>
                </a:solidFill>
                <a:latin typeface="Segoe UI Semibold (Headings)"/>
                <a:cs typeface="Segoe UI Semilight" panose="020B0402040204020203" pitchFamily="34" charset="0"/>
              </a:rPr>
              <a:t>Can be customized to account for: </a:t>
            </a:r>
          </a:p>
        </p:txBody>
      </p:sp>
      <p:sp>
        <p:nvSpPr>
          <p:cNvPr id="37" name="Title 1">
            <a:extLst>
              <a:ext uri="{FF2B5EF4-FFF2-40B4-BE49-F238E27FC236}">
                <a16:creationId xmlns:a16="http://schemas.microsoft.com/office/drawing/2014/main" id="{E970E285-4D4A-4300-8322-7240963442EB}"/>
              </a:ext>
            </a:extLst>
          </p:cNvPr>
          <p:cNvSpPr txBox="1">
            <a:spLocks/>
          </p:cNvSpPr>
          <p:nvPr/>
        </p:nvSpPr>
        <p:spPr>
          <a:xfrm>
            <a:off x="602448" y="1340140"/>
            <a:ext cx="11234682" cy="564867"/>
          </a:xfrm>
          <a:prstGeom prst="rect">
            <a:avLst/>
          </a:prstGeom>
        </p:spPr>
        <p:txBody>
          <a:bodyPr vert="horz" wrap="square" lIns="0" tIns="91414" rIns="146262" bIns="91414"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0938">
              <a:defRPr/>
            </a:pPr>
            <a:endParaRPr lang="en-US" spc="-51">
              <a:latin typeface="Segoe UI"/>
            </a:endParaRPr>
          </a:p>
        </p:txBody>
      </p:sp>
      <p:sp>
        <p:nvSpPr>
          <p:cNvPr id="3" name="Rectangle 2">
            <a:extLst>
              <a:ext uri="{FF2B5EF4-FFF2-40B4-BE49-F238E27FC236}">
                <a16:creationId xmlns:a16="http://schemas.microsoft.com/office/drawing/2014/main" id="{E6ABFCBF-F889-9043-98B2-EE73ABC4CB03}"/>
              </a:ext>
            </a:extLst>
          </p:cNvPr>
          <p:cNvSpPr/>
          <p:nvPr/>
        </p:nvSpPr>
        <p:spPr>
          <a:xfrm>
            <a:off x="545158" y="1973479"/>
            <a:ext cx="4331833" cy="721978"/>
          </a:xfrm>
          <a:prstGeom prst="rect">
            <a:avLst/>
          </a:prstGeom>
        </p:spPr>
        <p:txBody>
          <a:bodyPr wrap="square">
            <a:spAutoFit/>
          </a:bodyPr>
          <a:lstStyle/>
          <a:p>
            <a:pPr defTabSz="914015">
              <a:defRPr/>
            </a:pPr>
            <a:r>
              <a:rPr lang="en-US" sz="2000">
                <a:solidFill>
                  <a:srgbClr val="0078D4"/>
                </a:solidFill>
                <a:latin typeface="Segoe UI Semibold (Headings)"/>
                <a:cs typeface="Segoe UI Semilight" panose="020B0402040204020203" pitchFamily="34" charset="0"/>
              </a:rPr>
              <a:t>Can compute multiple assessments for the same server to compare</a:t>
            </a:r>
          </a:p>
        </p:txBody>
      </p:sp>
      <p:pic>
        <p:nvPicPr>
          <p:cNvPr id="13" name="Picture 12">
            <a:extLst>
              <a:ext uri="{FF2B5EF4-FFF2-40B4-BE49-F238E27FC236}">
                <a16:creationId xmlns:a16="http://schemas.microsoft.com/office/drawing/2014/main" id="{4EFF82B5-8F46-E843-A3AB-588550CD20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5950" y="3001713"/>
            <a:ext cx="4666974" cy="2954239"/>
          </a:xfrm>
          <a:prstGeom prst="rect">
            <a:avLst/>
          </a:prstGeom>
        </p:spPr>
      </p:pic>
      <p:sp>
        <p:nvSpPr>
          <p:cNvPr id="22" name="TextBox 21">
            <a:extLst>
              <a:ext uri="{FF2B5EF4-FFF2-40B4-BE49-F238E27FC236}">
                <a16:creationId xmlns:a16="http://schemas.microsoft.com/office/drawing/2014/main" id="{E5570989-F8D9-3D4F-AF2C-1FECA6252C0A}"/>
              </a:ext>
            </a:extLst>
          </p:cNvPr>
          <p:cNvSpPr txBox="1"/>
          <p:nvPr/>
        </p:nvSpPr>
        <p:spPr>
          <a:xfrm>
            <a:off x="10498528" y="3446781"/>
            <a:ext cx="1812712" cy="446397"/>
          </a:xfrm>
          <a:prstGeom prst="rect">
            <a:avLst/>
          </a:prstGeom>
          <a:noFill/>
        </p:spPr>
        <p:txBody>
          <a:bodyPr wrap="square" rtlCol="0">
            <a:spAutoFit/>
          </a:bodyPr>
          <a:lstStyle/>
          <a:p>
            <a:pPr defTabSz="914015">
              <a:defRPr/>
            </a:pPr>
            <a:r>
              <a:rPr lang="en-US" sz="1122">
                <a:solidFill>
                  <a:srgbClr val="0078D3"/>
                </a:solidFill>
                <a:latin typeface="Segoe UI"/>
                <a:cs typeface="Segoe UI Semilight" panose="020B0402040204020203" pitchFamily="34" charset="0"/>
              </a:rPr>
              <a:t>Compute for 1 day, 1 week, or 1 month</a:t>
            </a:r>
          </a:p>
        </p:txBody>
      </p:sp>
      <p:cxnSp>
        <p:nvCxnSpPr>
          <p:cNvPr id="27" name="Straight Arrow Connector 26">
            <a:extLst>
              <a:ext uri="{FF2B5EF4-FFF2-40B4-BE49-F238E27FC236}">
                <a16:creationId xmlns:a16="http://schemas.microsoft.com/office/drawing/2014/main" id="{1793E948-9160-EB42-9463-ECD85FA27C9C}"/>
              </a:ext>
            </a:extLst>
          </p:cNvPr>
          <p:cNvCxnSpPr>
            <a:cxnSpLocks/>
            <a:stCxn id="26" idx="2"/>
            <a:endCxn id="28" idx="1"/>
          </p:cNvCxnSpPr>
          <p:nvPr/>
        </p:nvCxnSpPr>
        <p:spPr>
          <a:xfrm>
            <a:off x="9400237" y="4738831"/>
            <a:ext cx="1120928" cy="3465"/>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585DB22-5EDD-784C-885E-7062F6FEA9A7}"/>
              </a:ext>
            </a:extLst>
          </p:cNvPr>
          <p:cNvSpPr txBox="1"/>
          <p:nvPr/>
        </p:nvSpPr>
        <p:spPr>
          <a:xfrm>
            <a:off x="10521164" y="4519097"/>
            <a:ext cx="1473739" cy="446397"/>
          </a:xfrm>
          <a:prstGeom prst="rect">
            <a:avLst/>
          </a:prstGeom>
          <a:noFill/>
          <a:ln>
            <a:noFill/>
          </a:ln>
        </p:spPr>
        <p:txBody>
          <a:bodyPr wrap="square" rtlCol="0">
            <a:spAutoFit/>
          </a:bodyPr>
          <a:lstStyle/>
          <a:p>
            <a:pPr defTabSz="914015">
              <a:defRPr/>
            </a:pPr>
            <a:r>
              <a:rPr lang="en-US" sz="1122">
                <a:solidFill>
                  <a:srgbClr val="0078D3"/>
                </a:solidFill>
                <a:latin typeface="Segoe UI"/>
                <a:cs typeface="Segoe UI Semilight" panose="020B0402040204020203" pitchFamily="34" charset="0"/>
              </a:rPr>
              <a:t>Account for offers and discounts</a:t>
            </a:r>
          </a:p>
        </p:txBody>
      </p:sp>
      <p:sp>
        <p:nvSpPr>
          <p:cNvPr id="26" name="Right Bracket 25">
            <a:extLst>
              <a:ext uri="{FF2B5EF4-FFF2-40B4-BE49-F238E27FC236}">
                <a16:creationId xmlns:a16="http://schemas.microsoft.com/office/drawing/2014/main" id="{0AC71092-90A0-9644-9709-D38DFDDB2AD8}"/>
              </a:ext>
            </a:extLst>
          </p:cNvPr>
          <p:cNvSpPr/>
          <p:nvPr/>
        </p:nvSpPr>
        <p:spPr>
          <a:xfrm>
            <a:off x="8830199" y="4410703"/>
            <a:ext cx="570037" cy="656256"/>
          </a:xfrm>
          <a:prstGeom prst="rightBracket">
            <a:avLst>
              <a:gd name="adj" fmla="val 0"/>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000000"/>
              </a:solidFill>
              <a:latin typeface="Segoe UI"/>
            </a:endParaRPr>
          </a:p>
        </p:txBody>
      </p:sp>
      <p:cxnSp>
        <p:nvCxnSpPr>
          <p:cNvPr id="32" name="Straight Connector 31">
            <a:extLst>
              <a:ext uri="{FF2B5EF4-FFF2-40B4-BE49-F238E27FC236}">
                <a16:creationId xmlns:a16="http://schemas.microsoft.com/office/drawing/2014/main" id="{119D6490-4DF5-934F-9707-8AA70691F5B9}"/>
              </a:ext>
            </a:extLst>
          </p:cNvPr>
          <p:cNvCxnSpPr>
            <a:cxnSpLocks/>
          </p:cNvCxnSpPr>
          <p:nvPr/>
        </p:nvCxnSpPr>
        <p:spPr>
          <a:xfrm>
            <a:off x="6218237" y="1973242"/>
            <a:ext cx="0" cy="4262071"/>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21CEEC67-D880-344C-9378-BAD1E97D3629}"/>
              </a:ext>
            </a:extLst>
          </p:cNvPr>
          <p:cNvGrpSpPr/>
          <p:nvPr/>
        </p:nvGrpSpPr>
        <p:grpSpPr>
          <a:xfrm>
            <a:off x="6643673" y="2470119"/>
            <a:ext cx="3511754" cy="3485834"/>
            <a:chOff x="6643732" y="2469972"/>
            <a:chExt cx="3512253" cy="3486328"/>
          </a:xfrm>
        </p:grpSpPr>
        <p:sp>
          <p:nvSpPr>
            <p:cNvPr id="30" name="Rectangle 29">
              <a:extLst>
                <a:ext uri="{FF2B5EF4-FFF2-40B4-BE49-F238E27FC236}">
                  <a16:creationId xmlns:a16="http://schemas.microsoft.com/office/drawing/2014/main" id="{3D5FAEE8-2B6F-114C-8761-0B328667FC9F}"/>
                </a:ext>
              </a:extLst>
            </p:cNvPr>
            <p:cNvSpPr/>
            <p:nvPr/>
          </p:nvSpPr>
          <p:spPr bwMode="auto">
            <a:xfrm>
              <a:off x="7213600" y="5652964"/>
              <a:ext cx="1612900" cy="303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70FD153C-06DD-FF40-9F6E-D24766B22433}"/>
                </a:ext>
              </a:extLst>
            </p:cNvPr>
            <p:cNvSpPr/>
            <p:nvPr/>
          </p:nvSpPr>
          <p:spPr>
            <a:xfrm>
              <a:off x="6643732" y="2469972"/>
              <a:ext cx="3512253" cy="2853331"/>
            </a:xfrm>
            <a:prstGeom prst="rect">
              <a:avLst/>
            </a:prstGeom>
          </p:spPr>
          <p:txBody>
            <a:bodyPr wrap="square">
              <a:spAutoFit/>
            </a:bodyPr>
            <a:lstStyle/>
            <a:p>
              <a:pPr marL="0" lvl="1" defTabSz="914015">
                <a:defRPr/>
              </a:pPr>
              <a:r>
                <a:rPr lang="en-US" sz="1598">
                  <a:gradFill>
                    <a:gsLst>
                      <a:gs pos="2917">
                        <a:srgbClr val="1A1A1A"/>
                      </a:gs>
                      <a:gs pos="30000">
                        <a:srgbClr val="1A1A1A"/>
                      </a:gs>
                    </a:gsLst>
                    <a:lin ang="5400000" scaled="0"/>
                  </a:gradFill>
                  <a:latin typeface="Segoe UI"/>
                  <a:cs typeface="Segoe UI Semilight" panose="020B0402040204020203" pitchFamily="34" charset="0"/>
                </a:rPr>
                <a:t>Target location</a:t>
              </a:r>
            </a:p>
            <a:p>
              <a:pPr marL="0" lvl="1" defTabSz="914015">
                <a:defRPr/>
              </a:pPr>
              <a:r>
                <a:rPr lang="en-US" sz="1598" b="1">
                  <a:solidFill>
                    <a:srgbClr val="0078D3"/>
                  </a:solidFill>
                  <a:latin typeface="Segoe UI"/>
                  <a:cs typeface="Segoe UI Semilight" panose="020B0402040204020203" pitchFamily="34" charset="0"/>
                </a:rPr>
                <a:t>Target deployment type</a:t>
              </a:r>
            </a:p>
            <a:p>
              <a:pPr marL="0" lvl="1" defTabSz="914015">
                <a:defRPr/>
              </a:pPr>
              <a:r>
                <a:rPr lang="en-US" sz="1598">
                  <a:gradFill>
                    <a:gsLst>
                      <a:gs pos="2917">
                        <a:srgbClr val="1A1A1A"/>
                      </a:gs>
                      <a:gs pos="30000">
                        <a:srgbClr val="1A1A1A"/>
                      </a:gs>
                    </a:gsLst>
                    <a:lin ang="5400000" scaled="0"/>
                  </a:gradFill>
                  <a:latin typeface="Segoe UI"/>
                  <a:cs typeface="Segoe UI Semilight" panose="020B0402040204020203" pitchFamily="34" charset="0"/>
                </a:rPr>
                <a:t>Reserved capacity</a:t>
              </a:r>
            </a:p>
            <a:p>
              <a:pPr marL="0" lvl="1" defTabSz="914015">
                <a:defRPr/>
              </a:pPr>
              <a:r>
                <a:rPr lang="en-US" sz="1598">
                  <a:gradFill>
                    <a:gsLst>
                      <a:gs pos="2917">
                        <a:srgbClr val="1A1A1A"/>
                      </a:gs>
                      <a:gs pos="30000">
                        <a:srgbClr val="1A1A1A"/>
                      </a:gs>
                    </a:gsLst>
                    <a:lin ang="5400000" scaled="0"/>
                  </a:gradFill>
                  <a:latin typeface="Segoe UI"/>
                  <a:cs typeface="Segoe UI Semilight" panose="020B0402040204020203" pitchFamily="34" charset="0"/>
                </a:rPr>
                <a:t>Percentile utilization</a:t>
              </a:r>
            </a:p>
            <a:p>
              <a:pPr marL="0" lvl="1" defTabSz="914015">
                <a:defRPr/>
              </a:pPr>
              <a:r>
                <a:rPr lang="en-US" sz="1598" b="1">
                  <a:solidFill>
                    <a:srgbClr val="0078D3"/>
                  </a:solidFill>
                  <a:latin typeface="Segoe UI"/>
                  <a:cs typeface="Segoe UI Semilight" panose="020B0402040204020203" pitchFamily="34" charset="0"/>
                </a:rPr>
                <a:t>Performance duration</a:t>
              </a:r>
            </a:p>
            <a:p>
              <a:pPr marL="0" lvl="1" defTabSz="914015">
                <a:defRPr/>
              </a:pPr>
              <a:r>
                <a:rPr lang="en-US" sz="1598">
                  <a:gradFill>
                    <a:gsLst>
                      <a:gs pos="2917">
                        <a:srgbClr val="1A1A1A"/>
                      </a:gs>
                      <a:gs pos="30000">
                        <a:srgbClr val="1A1A1A"/>
                      </a:gs>
                    </a:gsLst>
                    <a:lin ang="5400000" scaled="0"/>
                  </a:gradFill>
                  <a:latin typeface="Segoe UI"/>
                  <a:cs typeface="Segoe UI Semilight" panose="020B0402040204020203" pitchFamily="34" charset="0"/>
                </a:rPr>
                <a:t>Comfort factor</a:t>
              </a:r>
            </a:p>
            <a:p>
              <a:pPr marL="0" lvl="1" defTabSz="914015">
                <a:defRPr/>
              </a:pPr>
              <a:r>
                <a:rPr lang="en-US" sz="1598" b="1">
                  <a:solidFill>
                    <a:srgbClr val="0078D3"/>
                  </a:solidFill>
                  <a:latin typeface="Segoe UI"/>
                  <a:cs typeface="Segoe UI Semilight" panose="020B0402040204020203" pitchFamily="34" charset="0"/>
                </a:rPr>
                <a:t>Service tier</a:t>
              </a:r>
            </a:p>
            <a:p>
              <a:pPr marL="0" lvl="1" defTabSz="914015">
                <a:defRPr/>
              </a:pPr>
              <a:r>
                <a:rPr lang="en-US" sz="1598">
                  <a:gradFill>
                    <a:gsLst>
                      <a:gs pos="2917">
                        <a:srgbClr val="1A1A1A"/>
                      </a:gs>
                      <a:gs pos="30000">
                        <a:srgbClr val="1A1A1A"/>
                      </a:gs>
                    </a:gsLst>
                    <a:lin ang="5400000" scaled="0"/>
                  </a:gradFill>
                  <a:latin typeface="Segoe UI"/>
                  <a:cs typeface="Segoe UI Semilight" panose="020B0402040204020203" pitchFamily="34" charset="0"/>
                </a:rPr>
                <a:t>Currency</a:t>
              </a:r>
            </a:p>
            <a:p>
              <a:pPr marL="0" lvl="1" defTabSz="914015">
                <a:defRPr/>
              </a:pPr>
              <a:r>
                <a:rPr lang="en-US" sz="1598" b="1">
                  <a:solidFill>
                    <a:srgbClr val="0078D3"/>
                  </a:solidFill>
                  <a:latin typeface="Segoe UI"/>
                  <a:cs typeface="Segoe UI Semilight" panose="020B0402040204020203" pitchFamily="34" charset="0"/>
                </a:rPr>
                <a:t>Offer</a:t>
              </a:r>
            </a:p>
            <a:p>
              <a:pPr marL="0" lvl="1" defTabSz="914015">
                <a:defRPr/>
              </a:pPr>
              <a:r>
                <a:rPr lang="en-US" sz="1598" b="1">
                  <a:solidFill>
                    <a:srgbClr val="0078D3"/>
                  </a:solidFill>
                  <a:latin typeface="Segoe UI"/>
                  <a:cs typeface="Segoe UI Semilight" panose="020B0402040204020203" pitchFamily="34" charset="0"/>
                </a:rPr>
                <a:t>Discount</a:t>
              </a:r>
            </a:p>
            <a:p>
              <a:pPr marL="0" lvl="1" defTabSz="914015">
                <a:defRPr/>
              </a:pPr>
              <a:r>
                <a:rPr lang="en-US" sz="1598" b="1">
                  <a:solidFill>
                    <a:srgbClr val="0078D3"/>
                  </a:solidFill>
                  <a:latin typeface="Segoe UI"/>
                  <a:cs typeface="Segoe UI Semilight" panose="020B0402040204020203" pitchFamily="34" charset="0"/>
                </a:rPr>
                <a:t>Azure Hybrid Benefit </a:t>
              </a:r>
            </a:p>
          </p:txBody>
        </p:sp>
      </p:grpSp>
      <p:sp>
        <p:nvSpPr>
          <p:cNvPr id="2" name="TextBox 1">
            <a:extLst>
              <a:ext uri="{FF2B5EF4-FFF2-40B4-BE49-F238E27FC236}">
                <a16:creationId xmlns:a16="http://schemas.microsoft.com/office/drawing/2014/main" id="{D6DCECED-A6DF-4122-A0B9-595A202068EF}"/>
              </a:ext>
            </a:extLst>
          </p:cNvPr>
          <p:cNvSpPr txBox="1"/>
          <p:nvPr/>
        </p:nvSpPr>
        <p:spPr>
          <a:xfrm>
            <a:off x="10498530" y="2628510"/>
            <a:ext cx="1885529" cy="798623"/>
          </a:xfrm>
          <a:prstGeom prst="rect">
            <a:avLst/>
          </a:prstGeom>
          <a:noFill/>
        </p:spPr>
        <p:txBody>
          <a:bodyPr wrap="square" rtlCol="0">
            <a:spAutoFit/>
          </a:bodyPr>
          <a:lstStyle/>
          <a:p>
            <a:pPr defTabSz="914015">
              <a:defRPr/>
            </a:pPr>
            <a:r>
              <a:rPr lang="en-US" sz="1122">
                <a:solidFill>
                  <a:srgbClr val="0078D3"/>
                </a:solidFill>
                <a:latin typeface="Segoe UI"/>
                <a:cs typeface="Segoe UI Semilight" panose="020B0402040204020203" pitchFamily="34" charset="0"/>
              </a:rPr>
              <a:t>Microsoft recommended or targeted to Azure SQL Database or Azure SQL Managed Instance</a:t>
            </a:r>
          </a:p>
        </p:txBody>
      </p:sp>
      <p:cxnSp>
        <p:nvCxnSpPr>
          <p:cNvPr id="6" name="Straight Arrow Connector 5">
            <a:extLst>
              <a:ext uri="{FF2B5EF4-FFF2-40B4-BE49-F238E27FC236}">
                <a16:creationId xmlns:a16="http://schemas.microsoft.com/office/drawing/2014/main" id="{2E138CF6-455C-481B-B0CA-2FB912338DCC}"/>
              </a:ext>
            </a:extLst>
          </p:cNvPr>
          <p:cNvCxnSpPr>
            <a:cxnSpLocks/>
          </p:cNvCxnSpPr>
          <p:nvPr/>
        </p:nvCxnSpPr>
        <p:spPr>
          <a:xfrm>
            <a:off x="9177300" y="2898149"/>
            <a:ext cx="1321230"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73005B7-1549-4F72-B207-D3E34F2A2629}"/>
              </a:ext>
            </a:extLst>
          </p:cNvPr>
          <p:cNvCxnSpPr>
            <a:cxnSpLocks/>
          </p:cNvCxnSpPr>
          <p:nvPr/>
        </p:nvCxnSpPr>
        <p:spPr>
          <a:xfrm>
            <a:off x="8997761" y="3642340"/>
            <a:ext cx="1500767"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B131551-4561-41D5-90DE-CE60DFE28378}"/>
              </a:ext>
            </a:extLst>
          </p:cNvPr>
          <p:cNvCxnSpPr>
            <a:cxnSpLocks/>
          </p:cNvCxnSpPr>
          <p:nvPr/>
        </p:nvCxnSpPr>
        <p:spPr>
          <a:xfrm>
            <a:off x="8019796" y="4104277"/>
            <a:ext cx="2478733"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BB1CEBF-6432-4D2C-899B-A3E46BFEA8FA}"/>
              </a:ext>
            </a:extLst>
          </p:cNvPr>
          <p:cNvSpPr txBox="1"/>
          <p:nvPr/>
        </p:nvSpPr>
        <p:spPr>
          <a:xfrm>
            <a:off x="10498528" y="3912287"/>
            <a:ext cx="1812712" cy="446397"/>
          </a:xfrm>
          <a:prstGeom prst="rect">
            <a:avLst/>
          </a:prstGeom>
          <a:noFill/>
        </p:spPr>
        <p:txBody>
          <a:bodyPr wrap="square" rtlCol="0">
            <a:spAutoFit/>
          </a:bodyPr>
          <a:lstStyle/>
          <a:p>
            <a:pPr defTabSz="914015">
              <a:defRPr/>
            </a:pPr>
            <a:r>
              <a:rPr lang="en-US" sz="1122">
                <a:solidFill>
                  <a:srgbClr val="0078D3"/>
                </a:solidFill>
                <a:latin typeface="Segoe UI"/>
                <a:cs typeface="Segoe UI Semilight" panose="020B0402040204020203" pitchFamily="34" charset="0"/>
              </a:rPr>
              <a:t>Business critical or General Purpose</a:t>
            </a:r>
          </a:p>
        </p:txBody>
      </p:sp>
      <p:sp>
        <p:nvSpPr>
          <p:cNvPr id="25" name="Title 4">
            <a:extLst>
              <a:ext uri="{FF2B5EF4-FFF2-40B4-BE49-F238E27FC236}">
                <a16:creationId xmlns:a16="http://schemas.microsoft.com/office/drawing/2014/main" id="{07BD6754-BA79-4E27-948D-8D759E7C459E}"/>
              </a:ext>
            </a:extLst>
          </p:cNvPr>
          <p:cNvSpPr>
            <a:spLocks noGrp="1"/>
          </p:cNvSpPr>
          <p:nvPr>
            <p:ph type="title"/>
          </p:nvPr>
        </p:nvSpPr>
        <p:spPr>
          <a:xfrm>
            <a:off x="465138" y="441332"/>
            <a:ext cx="11530584" cy="830020"/>
          </a:xfrm>
        </p:spPr>
        <p:txBody>
          <a:bodyPr/>
          <a:lstStyle/>
          <a:p>
            <a:r>
              <a:rPr lang="en-US"/>
              <a:t>SQL assessments: Customizations</a:t>
            </a:r>
          </a:p>
        </p:txBody>
      </p:sp>
    </p:spTree>
    <p:extLst>
      <p:ext uri="{BB962C8B-B14F-4D97-AF65-F5344CB8AC3E}">
        <p14:creationId xmlns:p14="http://schemas.microsoft.com/office/powerpoint/2010/main" val="434604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AD5431-4C51-4772-8FDF-F831680A9ACD}"/>
              </a:ext>
            </a:extLst>
          </p:cNvPr>
          <p:cNvSpPr txBox="1"/>
          <p:nvPr/>
        </p:nvSpPr>
        <p:spPr>
          <a:xfrm>
            <a:off x="2849791" y="3413218"/>
            <a:ext cx="2173842" cy="1828541"/>
          </a:xfrm>
          <a:prstGeom prst="rect">
            <a:avLst/>
          </a:prstGeom>
          <a:noFill/>
          <a:ln>
            <a:noFill/>
            <a:prstDash val="sysDot"/>
          </a:ln>
        </p:spPr>
        <p:txBody>
          <a:bodyPr wrap="square" lIns="182854" rIns="182854" rtlCol="0" anchor="t">
            <a:noAutofit/>
          </a:bodyPr>
          <a:lstStyle/>
          <a:p>
            <a:pPr defTabSz="914015">
              <a:spcAft>
                <a:spcPts val="600"/>
              </a:spcAft>
              <a:defRPr/>
            </a:pPr>
            <a:r>
              <a:rPr lang="en-US" sz="1399">
                <a:solidFill>
                  <a:srgbClr val="000000"/>
                </a:solidFill>
                <a:latin typeface="Segoe UI"/>
                <a:cs typeface="Segoe UI Semilight" panose="020B0402040204020203" pitchFamily="34" charset="0"/>
              </a:rPr>
              <a:t>Appliance collects performance </a:t>
            </a:r>
            <a:br>
              <a:rPr lang="en-US" sz="1399">
                <a:solidFill>
                  <a:srgbClr val="000000"/>
                </a:solidFill>
                <a:latin typeface="Segoe UI"/>
                <a:cs typeface="Segoe UI Semilight" panose="020B0402040204020203" pitchFamily="34" charset="0"/>
              </a:rPr>
            </a:br>
            <a:r>
              <a:rPr lang="en-US" sz="1399">
                <a:solidFill>
                  <a:srgbClr val="000000"/>
                </a:solidFill>
                <a:latin typeface="Segoe UI"/>
                <a:cs typeface="Segoe UI Semilight" panose="020B0402040204020203" pitchFamily="34" charset="0"/>
              </a:rPr>
              <a:t>data points </a:t>
            </a:r>
          </a:p>
          <a:p>
            <a:pPr defTabSz="914015">
              <a:defRPr/>
            </a:pPr>
            <a:r>
              <a:rPr lang="en-US" sz="1099">
                <a:solidFill>
                  <a:srgbClr val="000000"/>
                </a:solidFill>
                <a:latin typeface="Segoe UI"/>
                <a:cs typeface="Segoe UI Semilight" panose="020B0402040204020203" pitchFamily="34" charset="0"/>
              </a:rPr>
              <a:t>Frequency –30 secs. for SQL instances</a:t>
            </a:r>
          </a:p>
        </p:txBody>
      </p:sp>
      <p:sp>
        <p:nvSpPr>
          <p:cNvPr id="7" name="TextBox 6">
            <a:extLst>
              <a:ext uri="{FF2B5EF4-FFF2-40B4-BE49-F238E27FC236}">
                <a16:creationId xmlns:a16="http://schemas.microsoft.com/office/drawing/2014/main" id="{CD6D2713-6868-4FEE-8E4D-F68E9DF2A462}"/>
              </a:ext>
            </a:extLst>
          </p:cNvPr>
          <p:cNvSpPr txBox="1"/>
          <p:nvPr/>
        </p:nvSpPr>
        <p:spPr>
          <a:xfrm>
            <a:off x="5179707" y="3413218"/>
            <a:ext cx="2173842" cy="1828541"/>
          </a:xfrm>
          <a:prstGeom prst="rect">
            <a:avLst/>
          </a:prstGeom>
          <a:noFill/>
          <a:ln>
            <a:noFill/>
            <a:prstDash val="sysDot"/>
          </a:ln>
        </p:spPr>
        <p:txBody>
          <a:bodyPr wrap="square" lIns="182854" rIns="182854" rtlCol="0" anchor="t">
            <a:noAutofit/>
          </a:bodyPr>
          <a:lstStyle/>
          <a:p>
            <a:pPr defTabSz="914015">
              <a:defRPr/>
            </a:pPr>
            <a:r>
              <a:rPr lang="en-US" sz="1399">
                <a:solidFill>
                  <a:srgbClr val="000000"/>
                </a:solidFill>
                <a:cs typeface="Segoe UI Semilight" panose="020B0402040204020203" pitchFamily="34" charset="0"/>
              </a:rPr>
              <a:t>Appliance aggregates the sample data points collected every 30 seconds over 10 minutes and sends max, mean, variance, occurrence for each counter</a:t>
            </a:r>
            <a:endParaRPr lang="en-US" sz="1399">
              <a:solidFill>
                <a:srgbClr val="000000"/>
              </a:solidFill>
              <a:latin typeface="Segoe UI"/>
              <a:cs typeface="Segoe UI Semilight" panose="020B0402040204020203" pitchFamily="34" charset="0"/>
            </a:endParaRPr>
          </a:p>
        </p:txBody>
      </p:sp>
      <p:sp>
        <p:nvSpPr>
          <p:cNvPr id="9" name="TextBox 8">
            <a:extLst>
              <a:ext uri="{FF2B5EF4-FFF2-40B4-BE49-F238E27FC236}">
                <a16:creationId xmlns:a16="http://schemas.microsoft.com/office/drawing/2014/main" id="{9C7FD6FE-F3CF-4386-9CDD-3D924AC4D4A5}"/>
              </a:ext>
            </a:extLst>
          </p:cNvPr>
          <p:cNvSpPr txBox="1"/>
          <p:nvPr/>
        </p:nvSpPr>
        <p:spPr>
          <a:xfrm>
            <a:off x="7509622" y="3413218"/>
            <a:ext cx="2173842" cy="1828541"/>
          </a:xfrm>
          <a:prstGeom prst="rect">
            <a:avLst/>
          </a:prstGeom>
          <a:noFill/>
          <a:ln>
            <a:noFill/>
            <a:prstDash val="sysDot"/>
          </a:ln>
        </p:spPr>
        <p:txBody>
          <a:bodyPr wrap="square" lIns="182854" rIns="182854" rtlCol="0" anchor="t">
            <a:noAutofit/>
          </a:bodyPr>
          <a:lstStyle/>
          <a:p>
            <a:pPr defTabSz="914015">
              <a:defRPr/>
            </a:pPr>
            <a:r>
              <a:rPr lang="en-US" sz="1399">
                <a:solidFill>
                  <a:srgbClr val="000000"/>
                </a:solidFill>
                <a:latin typeface="Segoe UI"/>
                <a:cs typeface="Segoe UI Semilight" panose="020B0402040204020203" pitchFamily="34" charset="0"/>
              </a:rPr>
              <a:t>Service calculates normalized values of counters sent by the appliance</a:t>
            </a:r>
          </a:p>
        </p:txBody>
      </p:sp>
      <p:sp>
        <p:nvSpPr>
          <p:cNvPr id="11" name="TextBox 10">
            <a:extLst>
              <a:ext uri="{FF2B5EF4-FFF2-40B4-BE49-F238E27FC236}">
                <a16:creationId xmlns:a16="http://schemas.microsoft.com/office/drawing/2014/main" id="{5E2293E4-3DE8-47CE-88E7-D84A9DB3518A}"/>
              </a:ext>
            </a:extLst>
          </p:cNvPr>
          <p:cNvSpPr txBox="1"/>
          <p:nvPr/>
        </p:nvSpPr>
        <p:spPr>
          <a:xfrm>
            <a:off x="517415" y="3413218"/>
            <a:ext cx="2158411" cy="1828541"/>
          </a:xfrm>
          <a:prstGeom prst="rect">
            <a:avLst/>
          </a:prstGeom>
          <a:noFill/>
          <a:ln>
            <a:noFill/>
            <a:prstDash val="sysDot"/>
          </a:ln>
        </p:spPr>
        <p:txBody>
          <a:bodyPr wrap="square" lIns="182854" rIns="182854" rtlCol="0" anchor="t">
            <a:noAutofit/>
          </a:bodyPr>
          <a:lstStyle/>
          <a:p>
            <a:pPr defTabSz="914015">
              <a:defRPr/>
            </a:pPr>
            <a:r>
              <a:rPr lang="en-US" sz="1399">
                <a:solidFill>
                  <a:srgbClr val="000000"/>
                </a:solidFill>
                <a:latin typeface="Segoe UI"/>
                <a:cs typeface="Segoe UI Semilight" panose="020B0402040204020203" pitchFamily="34" charset="0"/>
              </a:rPr>
              <a:t>Discovery is </a:t>
            </a:r>
            <a:br>
              <a:rPr lang="en-US" sz="1399">
                <a:solidFill>
                  <a:srgbClr val="000000"/>
                </a:solidFill>
                <a:latin typeface="Segoe UI"/>
                <a:cs typeface="Segoe UI Semilight" panose="020B0402040204020203" pitchFamily="34" charset="0"/>
              </a:rPr>
            </a:br>
            <a:r>
              <a:rPr lang="en-US" sz="1399">
                <a:solidFill>
                  <a:srgbClr val="000000"/>
                </a:solidFill>
                <a:latin typeface="Segoe UI"/>
                <a:cs typeface="Segoe UI Semilight" panose="020B0402040204020203" pitchFamily="34" charset="0"/>
              </a:rPr>
              <a:t>initiated</a:t>
            </a:r>
          </a:p>
        </p:txBody>
      </p:sp>
      <p:sp>
        <p:nvSpPr>
          <p:cNvPr id="13" name="TextBox 12">
            <a:extLst>
              <a:ext uri="{FF2B5EF4-FFF2-40B4-BE49-F238E27FC236}">
                <a16:creationId xmlns:a16="http://schemas.microsoft.com/office/drawing/2014/main" id="{A2C5B432-4BBE-4C1E-8BCD-ABD7BAC25090}"/>
              </a:ext>
            </a:extLst>
          </p:cNvPr>
          <p:cNvSpPr txBox="1"/>
          <p:nvPr/>
        </p:nvSpPr>
        <p:spPr>
          <a:xfrm>
            <a:off x="9839537" y="3413218"/>
            <a:ext cx="2173842" cy="1828541"/>
          </a:xfrm>
          <a:prstGeom prst="rect">
            <a:avLst/>
          </a:prstGeom>
          <a:noFill/>
          <a:ln>
            <a:noFill/>
            <a:prstDash val="sysDot"/>
          </a:ln>
        </p:spPr>
        <p:txBody>
          <a:bodyPr wrap="square" lIns="182854" rIns="182854" rtlCol="0" anchor="t">
            <a:noAutofit/>
          </a:bodyPr>
          <a:lstStyle/>
          <a:p>
            <a:pPr defTabSz="914015">
              <a:defRPr/>
            </a:pPr>
            <a:r>
              <a:rPr lang="en-US" sz="1399">
                <a:solidFill>
                  <a:srgbClr val="000000"/>
                </a:solidFill>
                <a:latin typeface="Segoe UI"/>
                <a:cs typeface="Segoe UI Semilight" panose="020B0402040204020203" pitchFamily="34" charset="0"/>
              </a:rPr>
              <a:t>Percentile logic selected by the user is applied on the normalized data points</a:t>
            </a:r>
          </a:p>
        </p:txBody>
      </p:sp>
      <p:sp>
        <p:nvSpPr>
          <p:cNvPr id="47" name="Title 1">
            <a:extLst>
              <a:ext uri="{FF2B5EF4-FFF2-40B4-BE49-F238E27FC236}">
                <a16:creationId xmlns:a16="http://schemas.microsoft.com/office/drawing/2014/main" id="{20562714-5513-4E6D-A2B9-96037E0D01CB}"/>
              </a:ext>
            </a:extLst>
          </p:cNvPr>
          <p:cNvSpPr txBox="1">
            <a:spLocks/>
          </p:cNvSpPr>
          <p:nvPr/>
        </p:nvSpPr>
        <p:spPr>
          <a:xfrm>
            <a:off x="602448" y="2259880"/>
            <a:ext cx="11234682" cy="564867"/>
          </a:xfrm>
          <a:prstGeom prst="rect">
            <a:avLst/>
          </a:prstGeom>
        </p:spPr>
        <p:txBody>
          <a:bodyPr vert="horz" wrap="square" lIns="0" tIns="91414" rIns="146262" bIns="91414"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418">
              <a:lnSpc>
                <a:spcPct val="100000"/>
              </a:lnSpc>
              <a:spcBef>
                <a:spcPts val="0"/>
              </a:spcBef>
              <a:defRPr/>
            </a:pPr>
            <a:endParaRPr lang="en-US" sz="1800" i="1" spc="-51">
              <a:solidFill>
                <a:prstClr val="black"/>
              </a:solidFill>
              <a:latin typeface="Segoe UI"/>
            </a:endParaRPr>
          </a:p>
        </p:txBody>
      </p:sp>
      <p:sp>
        <p:nvSpPr>
          <p:cNvPr id="49" name="Oval 48">
            <a:extLst>
              <a:ext uri="{FF2B5EF4-FFF2-40B4-BE49-F238E27FC236}">
                <a16:creationId xmlns:a16="http://schemas.microsoft.com/office/drawing/2014/main" id="{1C9C6C36-2E42-5847-9863-AED695BEBFA1}"/>
              </a:ext>
            </a:extLst>
          </p:cNvPr>
          <p:cNvSpPr/>
          <p:nvPr/>
        </p:nvSpPr>
        <p:spPr bwMode="auto">
          <a:xfrm>
            <a:off x="517415" y="2893691"/>
            <a:ext cx="449687" cy="449687"/>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b="1">
                <a:gradFill>
                  <a:gsLst>
                    <a:gs pos="0">
                      <a:srgbClr val="FFFFFF"/>
                    </a:gs>
                    <a:gs pos="100000">
                      <a:srgbClr val="FFFFFF"/>
                    </a:gs>
                  </a:gsLst>
                  <a:lin ang="5400000" scaled="0"/>
                </a:gradFill>
                <a:latin typeface="Segoe UI"/>
                <a:ea typeface="Segoe UI" pitchFamily="34" charset="0"/>
                <a:cs typeface="Segoe UI" pitchFamily="34" charset="0"/>
              </a:rPr>
              <a:t>1</a:t>
            </a:r>
          </a:p>
        </p:txBody>
      </p:sp>
      <p:cxnSp>
        <p:nvCxnSpPr>
          <p:cNvPr id="51" name="Straight Arrow Connector 50">
            <a:extLst>
              <a:ext uri="{FF2B5EF4-FFF2-40B4-BE49-F238E27FC236}">
                <a16:creationId xmlns:a16="http://schemas.microsoft.com/office/drawing/2014/main" id="{7F71E20D-1276-914A-BA34-7B06D96447F1}"/>
              </a:ext>
            </a:extLst>
          </p:cNvPr>
          <p:cNvCxnSpPr>
            <a:cxnSpLocks/>
            <a:stCxn id="49" idx="6"/>
          </p:cNvCxnSpPr>
          <p:nvPr/>
        </p:nvCxnSpPr>
        <p:spPr>
          <a:xfrm>
            <a:off x="967102" y="3118535"/>
            <a:ext cx="1708723"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EA2A1517-E281-5440-9B30-6871308E4856}"/>
              </a:ext>
            </a:extLst>
          </p:cNvPr>
          <p:cNvSpPr/>
          <p:nvPr/>
        </p:nvSpPr>
        <p:spPr bwMode="auto">
          <a:xfrm>
            <a:off x="2803090" y="2893691"/>
            <a:ext cx="449687" cy="449687"/>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b="1">
                <a:gradFill>
                  <a:gsLst>
                    <a:gs pos="0">
                      <a:srgbClr val="FFFFFF"/>
                    </a:gs>
                    <a:gs pos="100000">
                      <a:srgbClr val="FFFFFF"/>
                    </a:gs>
                  </a:gsLst>
                  <a:lin ang="5400000" scaled="0"/>
                </a:gradFill>
                <a:latin typeface="Segoe UI"/>
                <a:ea typeface="Segoe UI" pitchFamily="34" charset="0"/>
                <a:cs typeface="Segoe UI" pitchFamily="34" charset="0"/>
              </a:rPr>
              <a:t>2</a:t>
            </a:r>
          </a:p>
        </p:txBody>
      </p:sp>
      <p:cxnSp>
        <p:nvCxnSpPr>
          <p:cNvPr id="56" name="Straight Arrow Connector 55">
            <a:extLst>
              <a:ext uri="{FF2B5EF4-FFF2-40B4-BE49-F238E27FC236}">
                <a16:creationId xmlns:a16="http://schemas.microsoft.com/office/drawing/2014/main" id="{F6FB4B0C-7404-D344-A223-C65D2F7E1077}"/>
              </a:ext>
            </a:extLst>
          </p:cNvPr>
          <p:cNvCxnSpPr>
            <a:cxnSpLocks/>
            <a:stCxn id="55" idx="6"/>
          </p:cNvCxnSpPr>
          <p:nvPr/>
        </p:nvCxnSpPr>
        <p:spPr>
          <a:xfrm>
            <a:off x="3252777" y="3118535"/>
            <a:ext cx="1708723"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DC6CAE93-C246-F14D-BC0F-8517D654E0F9}"/>
              </a:ext>
            </a:extLst>
          </p:cNvPr>
          <p:cNvSpPr/>
          <p:nvPr/>
        </p:nvSpPr>
        <p:spPr bwMode="auto">
          <a:xfrm>
            <a:off x="5139559" y="2893691"/>
            <a:ext cx="449687" cy="449687"/>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b="1">
                <a:gradFill>
                  <a:gsLst>
                    <a:gs pos="0">
                      <a:srgbClr val="FFFFFF"/>
                    </a:gs>
                    <a:gs pos="100000">
                      <a:srgbClr val="FFFFFF"/>
                    </a:gs>
                  </a:gsLst>
                  <a:lin ang="5400000" scaled="0"/>
                </a:gradFill>
                <a:latin typeface="Segoe UI"/>
                <a:ea typeface="Segoe UI" pitchFamily="34" charset="0"/>
                <a:cs typeface="Segoe UI" pitchFamily="34" charset="0"/>
              </a:rPr>
              <a:t>3</a:t>
            </a:r>
          </a:p>
        </p:txBody>
      </p:sp>
      <p:cxnSp>
        <p:nvCxnSpPr>
          <p:cNvPr id="58" name="Straight Arrow Connector 57">
            <a:extLst>
              <a:ext uri="{FF2B5EF4-FFF2-40B4-BE49-F238E27FC236}">
                <a16:creationId xmlns:a16="http://schemas.microsoft.com/office/drawing/2014/main" id="{201F04E1-5B50-8B4E-B700-883738BB2AB1}"/>
              </a:ext>
            </a:extLst>
          </p:cNvPr>
          <p:cNvCxnSpPr>
            <a:cxnSpLocks/>
            <a:stCxn id="57" idx="6"/>
          </p:cNvCxnSpPr>
          <p:nvPr/>
        </p:nvCxnSpPr>
        <p:spPr>
          <a:xfrm>
            <a:off x="5589246" y="3118535"/>
            <a:ext cx="1708723"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AF2E8F07-3E35-AE45-A4B8-DAF3907938BB}"/>
              </a:ext>
            </a:extLst>
          </p:cNvPr>
          <p:cNvSpPr/>
          <p:nvPr/>
        </p:nvSpPr>
        <p:spPr bwMode="auto">
          <a:xfrm>
            <a:off x="7463329" y="2893691"/>
            <a:ext cx="449687" cy="449687"/>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b="1">
                <a:gradFill>
                  <a:gsLst>
                    <a:gs pos="0">
                      <a:srgbClr val="FFFFFF"/>
                    </a:gs>
                    <a:gs pos="100000">
                      <a:srgbClr val="FFFFFF"/>
                    </a:gs>
                  </a:gsLst>
                  <a:lin ang="5400000" scaled="0"/>
                </a:gradFill>
                <a:latin typeface="Segoe UI"/>
                <a:ea typeface="Segoe UI" pitchFamily="34" charset="0"/>
                <a:cs typeface="Segoe UI" pitchFamily="34" charset="0"/>
              </a:rPr>
              <a:t>4</a:t>
            </a:r>
          </a:p>
        </p:txBody>
      </p:sp>
      <p:cxnSp>
        <p:nvCxnSpPr>
          <p:cNvPr id="60" name="Straight Arrow Connector 59">
            <a:extLst>
              <a:ext uri="{FF2B5EF4-FFF2-40B4-BE49-F238E27FC236}">
                <a16:creationId xmlns:a16="http://schemas.microsoft.com/office/drawing/2014/main" id="{9FCA64EB-5922-CF49-B774-5A411FF0E93B}"/>
              </a:ext>
            </a:extLst>
          </p:cNvPr>
          <p:cNvCxnSpPr>
            <a:cxnSpLocks/>
            <a:stCxn id="59" idx="6"/>
          </p:cNvCxnSpPr>
          <p:nvPr/>
        </p:nvCxnSpPr>
        <p:spPr>
          <a:xfrm>
            <a:off x="7913017" y="3118535"/>
            <a:ext cx="1708723"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F9EF9F61-9617-5246-84C1-DCA3283CC9EB}"/>
              </a:ext>
            </a:extLst>
          </p:cNvPr>
          <p:cNvSpPr/>
          <p:nvPr/>
        </p:nvSpPr>
        <p:spPr bwMode="auto">
          <a:xfrm>
            <a:off x="9825194" y="2893691"/>
            <a:ext cx="449687" cy="449687"/>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b="1">
                <a:gradFill>
                  <a:gsLst>
                    <a:gs pos="0">
                      <a:srgbClr val="FFFFFF"/>
                    </a:gs>
                    <a:gs pos="100000">
                      <a:srgbClr val="FFFFFF"/>
                    </a:gs>
                  </a:gsLst>
                  <a:lin ang="5400000" scaled="0"/>
                </a:gradFill>
                <a:latin typeface="Segoe UI"/>
                <a:ea typeface="Segoe UI" pitchFamily="34" charset="0"/>
                <a:cs typeface="Segoe UI" pitchFamily="34" charset="0"/>
              </a:rPr>
              <a:t>5</a:t>
            </a:r>
          </a:p>
        </p:txBody>
      </p:sp>
      <p:cxnSp>
        <p:nvCxnSpPr>
          <p:cNvPr id="62" name="Straight Arrow Connector 61">
            <a:extLst>
              <a:ext uri="{FF2B5EF4-FFF2-40B4-BE49-F238E27FC236}">
                <a16:creationId xmlns:a16="http://schemas.microsoft.com/office/drawing/2014/main" id="{434F0459-ADC4-414C-8B37-B00D8665471F}"/>
              </a:ext>
            </a:extLst>
          </p:cNvPr>
          <p:cNvCxnSpPr>
            <a:cxnSpLocks/>
            <a:stCxn id="61" idx="6"/>
          </p:cNvCxnSpPr>
          <p:nvPr/>
        </p:nvCxnSpPr>
        <p:spPr>
          <a:xfrm>
            <a:off x="10274882" y="3118535"/>
            <a:ext cx="1708723"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 name="Title 4">
            <a:extLst>
              <a:ext uri="{FF2B5EF4-FFF2-40B4-BE49-F238E27FC236}">
                <a16:creationId xmlns:a16="http://schemas.microsoft.com/office/drawing/2014/main" id="{0D0C6581-C810-4D2C-83A7-C8F219DC8A9A}"/>
              </a:ext>
            </a:extLst>
          </p:cNvPr>
          <p:cNvSpPr>
            <a:spLocks noGrp="1"/>
          </p:cNvSpPr>
          <p:nvPr>
            <p:ph type="title"/>
          </p:nvPr>
        </p:nvSpPr>
        <p:spPr>
          <a:xfrm>
            <a:off x="465138" y="441332"/>
            <a:ext cx="11530584" cy="830020"/>
          </a:xfrm>
        </p:spPr>
        <p:txBody>
          <a:bodyPr/>
          <a:lstStyle/>
          <a:p>
            <a:r>
              <a:rPr lang="en-US"/>
              <a:t>SQL assessments: Right-sizing computation</a:t>
            </a:r>
          </a:p>
        </p:txBody>
      </p:sp>
    </p:spTree>
    <p:extLst>
      <p:ext uri="{BB962C8B-B14F-4D97-AF65-F5344CB8AC3E}">
        <p14:creationId xmlns:p14="http://schemas.microsoft.com/office/powerpoint/2010/main" val="992900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fade">
                                      <p:cBhvr>
                                        <p:cTn id="18" dur="500"/>
                                        <p:tgtEl>
                                          <p:spTgt spid="5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fade">
                                      <p:cBhvr>
                                        <p:cTn id="26" dur="500"/>
                                        <p:tgtEl>
                                          <p:spTgt spid="5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fade">
                                      <p:cBhvr>
                                        <p:cTn id="29" dur="500"/>
                                        <p:tgtEl>
                                          <p:spTgt spid="5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500"/>
                                        <p:tgtEl>
                                          <p:spTgt spid="5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fade">
                                      <p:cBhvr>
                                        <p:cTn id="48" dur="500"/>
                                        <p:tgtEl>
                                          <p:spTgt spid="6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fade">
                                      <p:cBhvr>
                                        <p:cTn id="51" dur="500"/>
                                        <p:tgtEl>
                                          <p:spTgt spid="6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par>
                                <p:cTn id="55" presetID="10" presetClass="entr" presetSubtype="0" fill="hold" nodeType="withEffect">
                                  <p:stCondLst>
                                    <p:cond delay="0"/>
                                  </p:stCondLst>
                                  <p:childTnLst>
                                    <p:set>
                                      <p:cBhvr>
                                        <p:cTn id="56" dur="1" fill="hold">
                                          <p:stCondLst>
                                            <p:cond delay="0"/>
                                          </p:stCondLst>
                                        </p:cTn>
                                        <p:tgtEl>
                                          <p:spTgt spid="62"/>
                                        </p:tgtEl>
                                        <p:attrNameLst>
                                          <p:attrName>style.visibility</p:attrName>
                                        </p:attrNameLst>
                                      </p:cBhvr>
                                      <p:to>
                                        <p:strVal val="visible"/>
                                      </p:to>
                                    </p:set>
                                    <p:animEffect transition="in" filter="fade">
                                      <p:cBhvr>
                                        <p:cTn id="5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9" grpId="0"/>
      <p:bldP spid="11" grpId="0"/>
      <p:bldP spid="13" grpId="0"/>
      <p:bldP spid="49" grpId="0" animBg="1"/>
      <p:bldP spid="55" grpId="0" animBg="1"/>
      <p:bldP spid="57" grpId="0" animBg="1"/>
      <p:bldP spid="59" grpId="0" animBg="1"/>
      <p:bldP spid="6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p:txBody>
          <a:bodyPr anchor="ctr"/>
          <a:lstStyle/>
          <a:p>
            <a:pPr lvl="0"/>
            <a:r>
              <a:rPr lang="en-US">
                <a:cs typeface="Segoe UI"/>
              </a:rPr>
              <a:t>Migrate servers to Azure</a:t>
            </a:r>
          </a:p>
        </p:txBody>
      </p:sp>
    </p:spTree>
    <p:extLst>
      <p:ext uri="{BB962C8B-B14F-4D97-AF65-F5344CB8AC3E}">
        <p14:creationId xmlns:p14="http://schemas.microsoft.com/office/powerpoint/2010/main" val="399195277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220E62-C1FF-4D49-BC18-0FBEE611031A}"/>
              </a:ext>
            </a:extLst>
          </p:cNvPr>
          <p:cNvSpPr>
            <a:spLocks noGrp="1"/>
          </p:cNvSpPr>
          <p:nvPr>
            <p:ph type="title"/>
          </p:nvPr>
        </p:nvSpPr>
        <p:spPr>
          <a:xfrm>
            <a:off x="465138" y="441332"/>
            <a:ext cx="11530584" cy="830020"/>
          </a:xfrm>
        </p:spPr>
        <p:txBody>
          <a:bodyPr/>
          <a:lstStyle/>
          <a:p>
            <a:r>
              <a:rPr lang="en-US"/>
              <a:t>Migration: Capabilities</a:t>
            </a:r>
          </a:p>
        </p:txBody>
      </p:sp>
      <p:sp>
        <p:nvSpPr>
          <p:cNvPr id="18" name="Rectangle 17">
            <a:extLst>
              <a:ext uri="{FF2B5EF4-FFF2-40B4-BE49-F238E27FC236}">
                <a16:creationId xmlns:a16="http://schemas.microsoft.com/office/drawing/2014/main" id="{1DF3CD6C-D6D7-314B-A6CF-BC6E8C7507D9}"/>
              </a:ext>
            </a:extLst>
          </p:cNvPr>
          <p:cNvSpPr/>
          <p:nvPr/>
        </p:nvSpPr>
        <p:spPr bwMode="auto">
          <a:xfrm>
            <a:off x="2033911" y="2025519"/>
            <a:ext cx="3233409"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a:ln w="3175">
                  <a:noFill/>
                </a:ln>
                <a:solidFill>
                  <a:srgbClr val="0078D4"/>
                </a:solidFill>
                <a:latin typeface="Segoe UI Semibold"/>
                <a:cs typeface="Segoe UI" pitchFamily="34" charset="0"/>
              </a:rPr>
              <a:t>Multiple options</a:t>
            </a:r>
          </a:p>
          <a:p>
            <a:pPr defTabSz="932597">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Agentless migrations for VMware and Hyper-V virtual machines</a:t>
            </a:r>
          </a:p>
          <a:p>
            <a:pPr defTabSz="932597">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 Agent-based for other scenarios</a:t>
            </a:r>
          </a:p>
        </p:txBody>
      </p:sp>
      <p:sp>
        <p:nvSpPr>
          <p:cNvPr id="19" name="Rectangle 18">
            <a:extLst>
              <a:ext uri="{FF2B5EF4-FFF2-40B4-BE49-F238E27FC236}">
                <a16:creationId xmlns:a16="http://schemas.microsoft.com/office/drawing/2014/main" id="{30AD2733-69F2-E341-9DEE-BCC39EDE4AF4}"/>
              </a:ext>
            </a:extLst>
          </p:cNvPr>
          <p:cNvSpPr/>
          <p:nvPr/>
        </p:nvSpPr>
        <p:spPr bwMode="auto">
          <a:xfrm>
            <a:off x="7448830" y="2039480"/>
            <a:ext cx="3604989"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a:ln w="3175">
                  <a:noFill/>
                </a:ln>
                <a:solidFill>
                  <a:srgbClr val="0078D4"/>
                </a:solidFill>
                <a:latin typeface="Segoe UI Semibold"/>
                <a:cs typeface="Segoe UI" pitchFamily="34" charset="0"/>
              </a:rPr>
              <a:t>Migrate at scale</a:t>
            </a:r>
          </a:p>
          <a:p>
            <a:pPr defTabSz="932597">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Supports migrating 100s of servers simultaneously and automation options to execute at scale</a:t>
            </a:r>
          </a:p>
        </p:txBody>
      </p:sp>
      <p:sp>
        <p:nvSpPr>
          <p:cNvPr id="20" name="Rectangle 19">
            <a:extLst>
              <a:ext uri="{FF2B5EF4-FFF2-40B4-BE49-F238E27FC236}">
                <a16:creationId xmlns:a16="http://schemas.microsoft.com/office/drawing/2014/main" id="{8612EFC6-D087-5E4A-9F15-CC02C510D478}"/>
              </a:ext>
            </a:extLst>
          </p:cNvPr>
          <p:cNvSpPr/>
          <p:nvPr/>
        </p:nvSpPr>
        <p:spPr bwMode="auto">
          <a:xfrm>
            <a:off x="2033912" y="4403356"/>
            <a:ext cx="3400000"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a:ln w="3175">
                  <a:noFill/>
                </a:ln>
                <a:solidFill>
                  <a:srgbClr val="0078D4"/>
                </a:solidFill>
                <a:latin typeface="Segoe UI Semibold"/>
                <a:cs typeface="Segoe UI" pitchFamily="34" charset="0"/>
              </a:rPr>
              <a:t>Test before migrating</a:t>
            </a:r>
          </a:p>
          <a:p>
            <a:pPr defTabSz="932597">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Perform testing cycles before migrating without impacting source server and ongoing replication</a:t>
            </a:r>
          </a:p>
        </p:txBody>
      </p:sp>
      <p:sp>
        <p:nvSpPr>
          <p:cNvPr id="21" name="Rectangle 20">
            <a:extLst>
              <a:ext uri="{FF2B5EF4-FFF2-40B4-BE49-F238E27FC236}">
                <a16:creationId xmlns:a16="http://schemas.microsoft.com/office/drawing/2014/main" id="{B588CECB-CFD9-5344-9B0B-8FCD38F7E18A}"/>
              </a:ext>
            </a:extLst>
          </p:cNvPr>
          <p:cNvSpPr/>
          <p:nvPr/>
        </p:nvSpPr>
        <p:spPr bwMode="auto">
          <a:xfrm>
            <a:off x="7448830" y="4403356"/>
            <a:ext cx="3432367"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a:ln w="3175">
                  <a:noFill/>
                </a:ln>
                <a:solidFill>
                  <a:srgbClr val="0078D4"/>
                </a:solidFill>
                <a:latin typeface="Segoe UI Semibold"/>
                <a:cs typeface="Segoe UI" pitchFamily="34" charset="0"/>
              </a:rPr>
              <a:t>Zero data loss</a:t>
            </a:r>
          </a:p>
          <a:p>
            <a:pPr defTabSz="932597">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And minimal downtime during migration</a:t>
            </a:r>
          </a:p>
        </p:txBody>
      </p:sp>
      <p:cxnSp>
        <p:nvCxnSpPr>
          <p:cNvPr id="22" name="Straight Connector 21">
            <a:extLst>
              <a:ext uri="{FF2B5EF4-FFF2-40B4-BE49-F238E27FC236}">
                <a16:creationId xmlns:a16="http://schemas.microsoft.com/office/drawing/2014/main" id="{B79EADC3-FC0E-564F-B327-6D057212DACF}"/>
              </a:ext>
            </a:extLst>
          </p:cNvPr>
          <p:cNvCxnSpPr>
            <a:cxnSpLocks/>
          </p:cNvCxnSpPr>
          <p:nvPr/>
        </p:nvCxnSpPr>
        <p:spPr>
          <a:xfrm>
            <a:off x="1737394" y="2025519"/>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20B75B-C350-6D42-AA8D-81504591BC1C}"/>
              </a:ext>
            </a:extLst>
          </p:cNvPr>
          <p:cNvCxnSpPr>
            <a:cxnSpLocks/>
          </p:cNvCxnSpPr>
          <p:nvPr/>
        </p:nvCxnSpPr>
        <p:spPr>
          <a:xfrm>
            <a:off x="1737394" y="4294157"/>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7088895-2458-ED41-AE94-12DF1E921024}"/>
              </a:ext>
            </a:extLst>
          </p:cNvPr>
          <p:cNvCxnSpPr>
            <a:cxnSpLocks/>
          </p:cNvCxnSpPr>
          <p:nvPr/>
        </p:nvCxnSpPr>
        <p:spPr>
          <a:xfrm>
            <a:off x="7105365" y="2025519"/>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10477E3-D988-4A4D-A739-C75951647488}"/>
              </a:ext>
            </a:extLst>
          </p:cNvPr>
          <p:cNvCxnSpPr>
            <a:cxnSpLocks/>
          </p:cNvCxnSpPr>
          <p:nvPr/>
        </p:nvCxnSpPr>
        <p:spPr>
          <a:xfrm>
            <a:off x="7105365" y="4294157"/>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9A27D001-1B59-9B44-9C0E-85993827514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846518" y="2075006"/>
            <a:ext cx="594360" cy="594360"/>
          </a:xfrm>
          <a:prstGeom prst="rect">
            <a:avLst/>
          </a:prstGeom>
        </p:spPr>
      </p:pic>
      <p:pic>
        <p:nvPicPr>
          <p:cNvPr id="30" name="Picture 29">
            <a:extLst>
              <a:ext uri="{FF2B5EF4-FFF2-40B4-BE49-F238E27FC236}">
                <a16:creationId xmlns:a16="http://schemas.microsoft.com/office/drawing/2014/main" id="{1191CC22-5386-E244-93CB-7E8616827039}"/>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890351" y="4376627"/>
            <a:ext cx="601472" cy="601472"/>
          </a:xfrm>
          <a:prstGeom prst="rect">
            <a:avLst/>
          </a:prstGeom>
        </p:spPr>
      </p:pic>
      <p:pic>
        <p:nvPicPr>
          <p:cNvPr id="31" name="Picture 30">
            <a:extLst>
              <a:ext uri="{FF2B5EF4-FFF2-40B4-BE49-F238E27FC236}">
                <a16:creationId xmlns:a16="http://schemas.microsoft.com/office/drawing/2014/main" id="{CEA6F348-401A-5B45-8D64-B439C2BC441B}"/>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6258321" y="2039480"/>
            <a:ext cx="601472" cy="601472"/>
          </a:xfrm>
          <a:prstGeom prst="rect">
            <a:avLst/>
          </a:prstGeom>
        </p:spPr>
      </p:pic>
      <p:pic>
        <p:nvPicPr>
          <p:cNvPr id="32" name="Picture 31">
            <a:extLst>
              <a:ext uri="{FF2B5EF4-FFF2-40B4-BE49-F238E27FC236}">
                <a16:creationId xmlns:a16="http://schemas.microsoft.com/office/drawing/2014/main" id="{11F1429B-C9E9-4C4A-8DF8-E878D418E71C}"/>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6258321" y="4367278"/>
            <a:ext cx="601472" cy="601472"/>
          </a:xfrm>
          <a:prstGeom prst="rect">
            <a:avLst/>
          </a:prstGeom>
        </p:spPr>
      </p:pic>
    </p:spTree>
    <p:extLst>
      <p:ext uri="{BB962C8B-B14F-4D97-AF65-F5344CB8AC3E}">
        <p14:creationId xmlns:p14="http://schemas.microsoft.com/office/powerpoint/2010/main" val="29506097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anim calcmode="lin" valueType="num">
                                      <p:cBhvr>
                                        <p:cTn id="8" dur="500" fill="hold"/>
                                        <p:tgtEl>
                                          <p:spTgt spid="29"/>
                                        </p:tgtEl>
                                        <p:attrNameLst>
                                          <p:attrName>ppt_x</p:attrName>
                                        </p:attrNameLst>
                                      </p:cBhvr>
                                      <p:tavLst>
                                        <p:tav tm="0">
                                          <p:val>
                                            <p:strVal val="#ppt_x"/>
                                          </p:val>
                                        </p:tav>
                                        <p:tav tm="100000">
                                          <p:val>
                                            <p:strVal val="#ppt_x"/>
                                          </p:val>
                                        </p:tav>
                                      </p:tavLst>
                                    </p:anim>
                                    <p:anim calcmode="lin" valueType="num">
                                      <p:cBhvr>
                                        <p:cTn id="9" dur="500" fill="hold"/>
                                        <p:tgtEl>
                                          <p:spTgt spid="2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fade">
                                      <p:cBhvr>
                                        <p:cTn id="12" dur="500"/>
                                        <p:tgtEl>
                                          <p:spTgt spid="18">
                                            <p:txEl>
                                              <p:pRg st="0" end="0"/>
                                            </p:txEl>
                                          </p:spTgt>
                                        </p:tgtEl>
                                      </p:cBhvr>
                                    </p:animEffect>
                                    <p:anim calcmode="lin" valueType="num">
                                      <p:cBhvr>
                                        <p:cTn id="13"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18">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8">
                                            <p:txEl>
                                              <p:pRg st="1" end="1"/>
                                            </p:txEl>
                                          </p:spTgt>
                                        </p:tgtEl>
                                        <p:attrNameLst>
                                          <p:attrName>style.visibility</p:attrName>
                                        </p:attrNameLst>
                                      </p:cBhvr>
                                      <p:to>
                                        <p:strVal val="visible"/>
                                      </p:to>
                                    </p:set>
                                    <p:animEffect transition="in" filter="fade">
                                      <p:cBhvr>
                                        <p:cTn id="17" dur="500"/>
                                        <p:tgtEl>
                                          <p:spTgt spid="18">
                                            <p:txEl>
                                              <p:pRg st="1" end="1"/>
                                            </p:txEl>
                                          </p:spTgt>
                                        </p:tgtEl>
                                      </p:cBhvr>
                                    </p:animEffect>
                                    <p:anim calcmode="lin" valueType="num">
                                      <p:cBhvr>
                                        <p:cTn id="18" dur="500" fill="hold"/>
                                        <p:tgtEl>
                                          <p:spTgt spid="18">
                                            <p:txEl>
                                              <p:pRg st="1" end="1"/>
                                            </p:txEl>
                                          </p:spTgt>
                                        </p:tgtEl>
                                        <p:attrNameLst>
                                          <p:attrName>ppt_x</p:attrName>
                                        </p:attrNameLst>
                                      </p:cBhvr>
                                      <p:tavLst>
                                        <p:tav tm="0">
                                          <p:val>
                                            <p:strVal val="#ppt_x"/>
                                          </p:val>
                                        </p:tav>
                                        <p:tav tm="100000">
                                          <p:val>
                                            <p:strVal val="#ppt_x"/>
                                          </p:val>
                                        </p:tav>
                                      </p:tavLst>
                                    </p:anim>
                                    <p:anim calcmode="lin" valueType="num">
                                      <p:cBhvr>
                                        <p:cTn id="19" dur="500" fill="hold"/>
                                        <p:tgtEl>
                                          <p:spTgt spid="18">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8">
                                            <p:txEl>
                                              <p:pRg st="2" end="2"/>
                                            </p:txEl>
                                          </p:spTgt>
                                        </p:tgtEl>
                                        <p:attrNameLst>
                                          <p:attrName>style.visibility</p:attrName>
                                        </p:attrNameLst>
                                      </p:cBhvr>
                                      <p:to>
                                        <p:strVal val="visible"/>
                                      </p:to>
                                    </p:set>
                                    <p:animEffect transition="in" filter="fade">
                                      <p:cBhvr>
                                        <p:cTn id="22" dur="500"/>
                                        <p:tgtEl>
                                          <p:spTgt spid="18">
                                            <p:txEl>
                                              <p:pRg st="2" end="2"/>
                                            </p:txEl>
                                          </p:spTgt>
                                        </p:tgtEl>
                                      </p:cBhvr>
                                    </p:animEffect>
                                    <p:anim calcmode="lin" valueType="num">
                                      <p:cBhvr>
                                        <p:cTn id="23" dur="500" fill="hold"/>
                                        <p:tgtEl>
                                          <p:spTgt spid="18">
                                            <p:txEl>
                                              <p:pRg st="2" end="2"/>
                                            </p:txEl>
                                          </p:spTgt>
                                        </p:tgtEl>
                                        <p:attrNameLst>
                                          <p:attrName>ppt_x</p:attrName>
                                        </p:attrNameLst>
                                      </p:cBhvr>
                                      <p:tavLst>
                                        <p:tav tm="0">
                                          <p:val>
                                            <p:strVal val="#ppt_x"/>
                                          </p:val>
                                        </p:tav>
                                        <p:tav tm="100000">
                                          <p:val>
                                            <p:strVal val="#ppt_x"/>
                                          </p:val>
                                        </p:tav>
                                      </p:tavLst>
                                    </p:anim>
                                    <p:anim calcmode="lin" valueType="num">
                                      <p:cBhvr>
                                        <p:cTn id="24" dur="500" fill="hold"/>
                                        <p:tgtEl>
                                          <p:spTgt spid="1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anim calcmode="lin" valueType="num">
                                      <p:cBhvr>
                                        <p:cTn id="30" dur="500" fill="hold"/>
                                        <p:tgtEl>
                                          <p:spTgt spid="31"/>
                                        </p:tgtEl>
                                        <p:attrNameLst>
                                          <p:attrName>ppt_x</p:attrName>
                                        </p:attrNameLst>
                                      </p:cBhvr>
                                      <p:tavLst>
                                        <p:tav tm="0">
                                          <p:val>
                                            <p:strVal val="#ppt_x"/>
                                          </p:val>
                                        </p:tav>
                                        <p:tav tm="100000">
                                          <p:val>
                                            <p:strVal val="#ppt_x"/>
                                          </p:val>
                                        </p:tav>
                                      </p:tavLst>
                                    </p:anim>
                                    <p:anim calcmode="lin" valueType="num">
                                      <p:cBhvr>
                                        <p:cTn id="31" dur="500" fill="hold"/>
                                        <p:tgtEl>
                                          <p:spTgt spid="31"/>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9">
                                            <p:txEl>
                                              <p:pRg st="0" end="0"/>
                                            </p:txEl>
                                          </p:spTgt>
                                        </p:tgtEl>
                                        <p:attrNameLst>
                                          <p:attrName>style.visibility</p:attrName>
                                        </p:attrNameLst>
                                      </p:cBhvr>
                                      <p:to>
                                        <p:strVal val="visible"/>
                                      </p:to>
                                    </p:set>
                                    <p:animEffect transition="in" filter="fade">
                                      <p:cBhvr>
                                        <p:cTn id="34" dur="500"/>
                                        <p:tgtEl>
                                          <p:spTgt spid="19">
                                            <p:txEl>
                                              <p:pRg st="0" end="0"/>
                                            </p:txEl>
                                          </p:spTgt>
                                        </p:tgtEl>
                                      </p:cBhvr>
                                    </p:animEffect>
                                    <p:anim calcmode="lin" valueType="num">
                                      <p:cBhvr>
                                        <p:cTn id="35"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36" dur="500" fill="hold"/>
                                        <p:tgtEl>
                                          <p:spTgt spid="19">
                                            <p:txEl>
                                              <p:pRg st="0" end="0"/>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9">
                                            <p:txEl>
                                              <p:pRg st="1" end="1"/>
                                            </p:txEl>
                                          </p:spTgt>
                                        </p:tgtEl>
                                        <p:attrNameLst>
                                          <p:attrName>style.visibility</p:attrName>
                                        </p:attrNameLst>
                                      </p:cBhvr>
                                      <p:to>
                                        <p:strVal val="visible"/>
                                      </p:to>
                                    </p:set>
                                    <p:animEffect transition="in" filter="fade">
                                      <p:cBhvr>
                                        <p:cTn id="39" dur="500"/>
                                        <p:tgtEl>
                                          <p:spTgt spid="19">
                                            <p:txEl>
                                              <p:pRg st="1" end="1"/>
                                            </p:txEl>
                                          </p:spTgt>
                                        </p:tgtEl>
                                      </p:cBhvr>
                                    </p:animEffect>
                                    <p:anim calcmode="lin" valueType="num">
                                      <p:cBhvr>
                                        <p:cTn id="40" dur="500" fill="hold"/>
                                        <p:tgtEl>
                                          <p:spTgt spid="19">
                                            <p:txEl>
                                              <p:pRg st="1" end="1"/>
                                            </p:txEl>
                                          </p:spTgt>
                                        </p:tgtEl>
                                        <p:attrNameLst>
                                          <p:attrName>ppt_x</p:attrName>
                                        </p:attrNameLst>
                                      </p:cBhvr>
                                      <p:tavLst>
                                        <p:tav tm="0">
                                          <p:val>
                                            <p:strVal val="#ppt_x"/>
                                          </p:val>
                                        </p:tav>
                                        <p:tav tm="100000">
                                          <p:val>
                                            <p:strVal val="#ppt_x"/>
                                          </p:val>
                                        </p:tav>
                                      </p:tavLst>
                                    </p:anim>
                                    <p:anim calcmode="lin" valueType="num">
                                      <p:cBhvr>
                                        <p:cTn id="41" dur="500" fill="hold"/>
                                        <p:tgtEl>
                                          <p:spTgt spid="1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anim calcmode="lin" valueType="num">
                                      <p:cBhvr>
                                        <p:cTn id="47" dur="500" fill="hold"/>
                                        <p:tgtEl>
                                          <p:spTgt spid="30"/>
                                        </p:tgtEl>
                                        <p:attrNameLst>
                                          <p:attrName>ppt_x</p:attrName>
                                        </p:attrNameLst>
                                      </p:cBhvr>
                                      <p:tavLst>
                                        <p:tav tm="0">
                                          <p:val>
                                            <p:strVal val="#ppt_x"/>
                                          </p:val>
                                        </p:tav>
                                        <p:tav tm="100000">
                                          <p:val>
                                            <p:strVal val="#ppt_x"/>
                                          </p:val>
                                        </p:tav>
                                      </p:tavLst>
                                    </p:anim>
                                    <p:anim calcmode="lin" valueType="num">
                                      <p:cBhvr>
                                        <p:cTn id="48" dur="500" fill="hold"/>
                                        <p:tgtEl>
                                          <p:spTgt spid="30"/>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20">
                                            <p:txEl>
                                              <p:pRg st="0" end="0"/>
                                            </p:txEl>
                                          </p:spTgt>
                                        </p:tgtEl>
                                        <p:attrNameLst>
                                          <p:attrName>style.visibility</p:attrName>
                                        </p:attrNameLst>
                                      </p:cBhvr>
                                      <p:to>
                                        <p:strVal val="visible"/>
                                      </p:to>
                                    </p:set>
                                    <p:animEffect transition="in" filter="fade">
                                      <p:cBhvr>
                                        <p:cTn id="51" dur="500"/>
                                        <p:tgtEl>
                                          <p:spTgt spid="20">
                                            <p:txEl>
                                              <p:pRg st="0" end="0"/>
                                            </p:txEl>
                                          </p:spTgt>
                                        </p:tgtEl>
                                      </p:cBhvr>
                                    </p:animEffect>
                                    <p:anim calcmode="lin" valueType="num">
                                      <p:cBhvr>
                                        <p:cTn id="52"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53" dur="500" fill="hold"/>
                                        <p:tgtEl>
                                          <p:spTgt spid="20">
                                            <p:txEl>
                                              <p:pRg st="0" end="0"/>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20">
                                            <p:txEl>
                                              <p:pRg st="1" end="1"/>
                                            </p:txEl>
                                          </p:spTgt>
                                        </p:tgtEl>
                                        <p:attrNameLst>
                                          <p:attrName>style.visibility</p:attrName>
                                        </p:attrNameLst>
                                      </p:cBhvr>
                                      <p:to>
                                        <p:strVal val="visible"/>
                                      </p:to>
                                    </p:set>
                                    <p:animEffect transition="in" filter="fade">
                                      <p:cBhvr>
                                        <p:cTn id="56" dur="500"/>
                                        <p:tgtEl>
                                          <p:spTgt spid="20">
                                            <p:txEl>
                                              <p:pRg st="1" end="1"/>
                                            </p:txEl>
                                          </p:spTgt>
                                        </p:tgtEl>
                                      </p:cBhvr>
                                    </p:animEffect>
                                    <p:anim calcmode="lin" valueType="num">
                                      <p:cBhvr>
                                        <p:cTn id="57" dur="500" fill="hold"/>
                                        <p:tgtEl>
                                          <p:spTgt spid="20">
                                            <p:txEl>
                                              <p:pRg st="1" end="1"/>
                                            </p:txEl>
                                          </p:spTgt>
                                        </p:tgtEl>
                                        <p:attrNameLst>
                                          <p:attrName>ppt_x</p:attrName>
                                        </p:attrNameLst>
                                      </p:cBhvr>
                                      <p:tavLst>
                                        <p:tav tm="0">
                                          <p:val>
                                            <p:strVal val="#ppt_x"/>
                                          </p:val>
                                        </p:tav>
                                        <p:tav tm="100000">
                                          <p:val>
                                            <p:strVal val="#ppt_x"/>
                                          </p:val>
                                        </p:tav>
                                      </p:tavLst>
                                    </p:anim>
                                    <p:anim calcmode="lin" valueType="num">
                                      <p:cBhvr>
                                        <p:cTn id="58" dur="500" fill="hold"/>
                                        <p:tgtEl>
                                          <p:spTgt spid="2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1000"/>
                                        <p:tgtEl>
                                          <p:spTgt spid="32"/>
                                        </p:tgtEl>
                                      </p:cBhvr>
                                    </p:animEffect>
                                    <p:anim calcmode="lin" valueType="num">
                                      <p:cBhvr>
                                        <p:cTn id="64" dur="1000" fill="hold"/>
                                        <p:tgtEl>
                                          <p:spTgt spid="32"/>
                                        </p:tgtEl>
                                        <p:attrNameLst>
                                          <p:attrName>ppt_x</p:attrName>
                                        </p:attrNameLst>
                                      </p:cBhvr>
                                      <p:tavLst>
                                        <p:tav tm="0">
                                          <p:val>
                                            <p:strVal val="#ppt_x"/>
                                          </p:val>
                                        </p:tav>
                                        <p:tav tm="100000">
                                          <p:val>
                                            <p:strVal val="#ppt_x"/>
                                          </p:val>
                                        </p:tav>
                                      </p:tavLst>
                                    </p:anim>
                                    <p:anim calcmode="lin" valueType="num">
                                      <p:cBhvr>
                                        <p:cTn id="65" dur="1000" fill="hold"/>
                                        <p:tgtEl>
                                          <p:spTgt spid="32"/>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21">
                                            <p:txEl>
                                              <p:pRg st="0" end="0"/>
                                            </p:txEl>
                                          </p:spTgt>
                                        </p:tgtEl>
                                        <p:attrNameLst>
                                          <p:attrName>style.visibility</p:attrName>
                                        </p:attrNameLst>
                                      </p:cBhvr>
                                      <p:to>
                                        <p:strVal val="visible"/>
                                      </p:to>
                                    </p:set>
                                    <p:animEffect transition="in" filter="fade">
                                      <p:cBhvr>
                                        <p:cTn id="68" dur="500"/>
                                        <p:tgtEl>
                                          <p:spTgt spid="21">
                                            <p:txEl>
                                              <p:pRg st="0" end="0"/>
                                            </p:txEl>
                                          </p:spTgt>
                                        </p:tgtEl>
                                      </p:cBhvr>
                                    </p:animEffect>
                                    <p:anim calcmode="lin" valueType="num">
                                      <p:cBhvr>
                                        <p:cTn id="69"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70" dur="500" fill="hold"/>
                                        <p:tgtEl>
                                          <p:spTgt spid="21">
                                            <p:txEl>
                                              <p:pRg st="0" end="0"/>
                                            </p:txEl>
                                          </p:spTgt>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21">
                                            <p:txEl>
                                              <p:pRg st="1" end="1"/>
                                            </p:txEl>
                                          </p:spTgt>
                                        </p:tgtEl>
                                        <p:attrNameLst>
                                          <p:attrName>style.visibility</p:attrName>
                                        </p:attrNameLst>
                                      </p:cBhvr>
                                      <p:to>
                                        <p:strVal val="visible"/>
                                      </p:to>
                                    </p:set>
                                    <p:animEffect transition="in" filter="fade">
                                      <p:cBhvr>
                                        <p:cTn id="73" dur="500"/>
                                        <p:tgtEl>
                                          <p:spTgt spid="21">
                                            <p:txEl>
                                              <p:pRg st="1" end="1"/>
                                            </p:txEl>
                                          </p:spTgt>
                                        </p:tgtEl>
                                      </p:cBhvr>
                                    </p:animEffect>
                                    <p:anim calcmode="lin" valueType="num">
                                      <p:cBhvr>
                                        <p:cTn id="74" dur="500" fill="hold"/>
                                        <p:tgtEl>
                                          <p:spTgt spid="21">
                                            <p:txEl>
                                              <p:pRg st="1" end="1"/>
                                            </p:txEl>
                                          </p:spTgt>
                                        </p:tgtEl>
                                        <p:attrNameLst>
                                          <p:attrName>ppt_x</p:attrName>
                                        </p:attrNameLst>
                                      </p:cBhvr>
                                      <p:tavLst>
                                        <p:tav tm="0">
                                          <p:val>
                                            <p:strVal val="#ppt_x"/>
                                          </p:val>
                                        </p:tav>
                                        <p:tav tm="100000">
                                          <p:val>
                                            <p:strVal val="#ppt_x"/>
                                          </p:val>
                                        </p:tav>
                                      </p:tavLst>
                                    </p:anim>
                                    <p:anim calcmode="lin" valueType="num">
                                      <p:cBhvr>
                                        <p:cTn id="75" dur="500" fill="hold"/>
                                        <p:tgtEl>
                                          <p:spTgt spid="21">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8C084-1122-4977-98F9-FDB576F1C75B}"/>
              </a:ext>
            </a:extLst>
          </p:cNvPr>
          <p:cNvSpPr txBox="1">
            <a:spLocks/>
          </p:cNvSpPr>
          <p:nvPr/>
        </p:nvSpPr>
        <p:spPr>
          <a:xfrm>
            <a:off x="601652" y="-993768"/>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z="1800" i="1" spc="-51">
              <a:solidFill>
                <a:prstClr val="black"/>
              </a:solidFill>
              <a:latin typeface="Segoe UI"/>
            </a:endParaRPr>
          </a:p>
        </p:txBody>
      </p:sp>
      <p:sp>
        <p:nvSpPr>
          <p:cNvPr id="4" name="TextBox 3">
            <a:extLst>
              <a:ext uri="{FF2B5EF4-FFF2-40B4-BE49-F238E27FC236}">
                <a16:creationId xmlns:a16="http://schemas.microsoft.com/office/drawing/2014/main" id="{73CCDA69-EA04-41B1-8B78-F48A11C48AC6}"/>
              </a:ext>
            </a:extLst>
          </p:cNvPr>
          <p:cNvSpPr txBox="1"/>
          <p:nvPr/>
        </p:nvSpPr>
        <p:spPr>
          <a:xfrm>
            <a:off x="415866" y="6096000"/>
            <a:ext cx="11422062" cy="523220"/>
          </a:xfrm>
          <a:prstGeom prst="rect">
            <a:avLst/>
          </a:prstGeom>
          <a:noFill/>
        </p:spPr>
        <p:txBody>
          <a:bodyPr wrap="square" rtlCol="0">
            <a:spAutoFit/>
          </a:bodyPr>
          <a:lstStyle/>
          <a:p>
            <a:pPr defTabSz="932597"/>
            <a:r>
              <a:rPr lang="en-US" sz="1400" i="1">
                <a:solidFill>
                  <a:schemeClr val="accent2"/>
                </a:solidFill>
                <a:latin typeface="Segoe UI"/>
              </a:rPr>
              <a:t>Both tools share certain components. Recovery Services vault is used by Azure Migrate: Server Migration, Disaster Recovery, and Azure Backup.</a:t>
            </a:r>
          </a:p>
          <a:p>
            <a:pPr defTabSz="932597"/>
            <a:r>
              <a:rPr lang="en-US" sz="1400" i="1">
                <a:solidFill>
                  <a:schemeClr val="accent2"/>
                </a:solidFill>
                <a:latin typeface="Segoe UI"/>
              </a:rPr>
              <a:t>Common components are used for replication in the Hyper-V and agent-based replication scenarios.</a:t>
            </a:r>
          </a:p>
        </p:txBody>
      </p:sp>
      <p:sp>
        <p:nvSpPr>
          <p:cNvPr id="6" name="Text Placeholder 5">
            <a:extLst>
              <a:ext uri="{FF2B5EF4-FFF2-40B4-BE49-F238E27FC236}">
                <a16:creationId xmlns:a16="http://schemas.microsoft.com/office/drawing/2014/main" id="{16FE1343-842C-D846-A037-76916CF9466B}"/>
              </a:ext>
            </a:extLst>
          </p:cNvPr>
          <p:cNvSpPr>
            <a:spLocks noGrp="1"/>
          </p:cNvSpPr>
          <p:nvPr>
            <p:ph type="body" sz="quarter" idx="10"/>
          </p:nvPr>
        </p:nvSpPr>
        <p:spPr>
          <a:xfrm>
            <a:off x="465138" y="898382"/>
            <a:ext cx="11887195" cy="492443"/>
          </a:xfrm>
        </p:spPr>
        <p:txBody>
          <a:bodyPr/>
          <a:lstStyle/>
          <a:p>
            <a:r>
              <a:rPr lang="en-US"/>
              <a:t>Azure Migrate: Server migration vs Azure Site Recovery</a:t>
            </a:r>
          </a:p>
        </p:txBody>
      </p:sp>
      <p:sp>
        <p:nvSpPr>
          <p:cNvPr id="5" name="Title 4">
            <a:extLst>
              <a:ext uri="{FF2B5EF4-FFF2-40B4-BE49-F238E27FC236}">
                <a16:creationId xmlns:a16="http://schemas.microsoft.com/office/drawing/2014/main" id="{14296C5F-5A64-5348-BC48-79A718FCFB0A}"/>
              </a:ext>
            </a:extLst>
          </p:cNvPr>
          <p:cNvSpPr>
            <a:spLocks noGrp="1"/>
          </p:cNvSpPr>
          <p:nvPr>
            <p:ph type="title"/>
          </p:nvPr>
        </p:nvSpPr>
        <p:spPr>
          <a:xfrm>
            <a:off x="465138" y="441332"/>
            <a:ext cx="11530584" cy="830020"/>
          </a:xfrm>
        </p:spPr>
        <p:txBody>
          <a:bodyPr/>
          <a:lstStyle/>
          <a:p>
            <a:r>
              <a:rPr lang="en-US"/>
              <a:t>Migration: Overview</a:t>
            </a:r>
          </a:p>
        </p:txBody>
      </p:sp>
      <p:graphicFrame>
        <p:nvGraphicFramePr>
          <p:cNvPr id="10" name="Table 4">
            <a:extLst>
              <a:ext uri="{FF2B5EF4-FFF2-40B4-BE49-F238E27FC236}">
                <a16:creationId xmlns:a16="http://schemas.microsoft.com/office/drawing/2014/main" id="{EB30EF1D-7746-FB4A-A92F-EE0A4775D83F}"/>
              </a:ext>
            </a:extLst>
          </p:cNvPr>
          <p:cNvGraphicFramePr>
            <a:graphicFrameLocks noGrp="1"/>
          </p:cNvGraphicFramePr>
          <p:nvPr>
            <p:extLst>
              <p:ext uri="{D42A27DB-BD31-4B8C-83A1-F6EECF244321}">
                <p14:modId xmlns:p14="http://schemas.microsoft.com/office/powerpoint/2010/main" val="2688156181"/>
              </p:ext>
            </p:extLst>
          </p:nvPr>
        </p:nvGraphicFramePr>
        <p:xfrm>
          <a:off x="465138" y="1502880"/>
          <a:ext cx="11422062" cy="4485458"/>
        </p:xfrm>
        <a:graphic>
          <a:graphicData uri="http://schemas.openxmlformats.org/drawingml/2006/table">
            <a:tbl>
              <a:tblPr firstRow="1" bandRow="1">
                <a:tableStyleId>{FABFCF23-3B69-468F-B69F-88F6DE6A72F2}</a:tableStyleId>
              </a:tblPr>
              <a:tblGrid>
                <a:gridCol w="3126466">
                  <a:extLst>
                    <a:ext uri="{9D8B030D-6E8A-4147-A177-3AD203B41FA5}">
                      <a16:colId xmlns:a16="http://schemas.microsoft.com/office/drawing/2014/main" val="2875081745"/>
                    </a:ext>
                  </a:extLst>
                </a:gridCol>
                <a:gridCol w="4147798">
                  <a:extLst>
                    <a:ext uri="{9D8B030D-6E8A-4147-A177-3AD203B41FA5}">
                      <a16:colId xmlns:a16="http://schemas.microsoft.com/office/drawing/2014/main" val="1574648769"/>
                    </a:ext>
                  </a:extLst>
                </a:gridCol>
                <a:gridCol w="4147798">
                  <a:extLst>
                    <a:ext uri="{9D8B030D-6E8A-4147-A177-3AD203B41FA5}">
                      <a16:colId xmlns:a16="http://schemas.microsoft.com/office/drawing/2014/main" val="3694781822"/>
                    </a:ext>
                  </a:extLst>
                </a:gridCol>
              </a:tblGrid>
              <a:tr h="451400">
                <a:tc>
                  <a:txBody>
                    <a:bodyPr/>
                    <a:lstStyle/>
                    <a:p>
                      <a:pPr marL="0" marR="0" algn="l" defTabSz="914400" rtl="0" eaLnBrk="1" fontAlgn="b" latinLnBrk="0" hangingPunct="1">
                        <a:lnSpc>
                          <a:spcPct val="107000"/>
                        </a:lnSpc>
                        <a:spcBef>
                          <a:spcPts val="0"/>
                        </a:spcBef>
                        <a:spcAft>
                          <a:spcPts val="0"/>
                        </a:spcAft>
                      </a:pPr>
                      <a:endParaRPr lang="en-US" sz="1600" kern="1200">
                        <a:solidFill>
                          <a:schemeClr val="bg1"/>
                        </a:solidFill>
                        <a:effectLst/>
                        <a:latin typeface="+mn-lt"/>
                        <a:ea typeface="+mn-ea"/>
                        <a:cs typeface="+mn-cs"/>
                      </a:endParaRPr>
                    </a:p>
                  </a:txBody>
                  <a:tcPr marL="97146" marR="0" marT="0" marB="0" anchor="ctr">
                    <a:lnL w="12700" cmpd="sng">
                      <a:noFill/>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Azure Migrate: Server migration</a:t>
                      </a:r>
                    </a:p>
                  </a:txBody>
                  <a:tcPr marL="93260" marR="93260" marT="46630" marB="4663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Azure Site Recovery</a:t>
                      </a:r>
                    </a:p>
                  </a:txBody>
                  <a:tcPr marL="93260" marR="93260" marT="46630" marB="46630" anchor="ctr">
                    <a:lnL w="19050" cap="flat" cmpd="sng" algn="ctr">
                      <a:noFill/>
                      <a:prstDash val="solid"/>
                      <a:round/>
                      <a:headEnd type="none" w="med" len="med"/>
                      <a:tailEnd type="none" w="med" len="med"/>
                    </a:lnL>
                    <a:lnR w="12700" cmpd="sng">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304466">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Scenario</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Purpose-built for server migration to Azure</a:t>
                      </a:r>
                    </a:p>
                  </a:txBody>
                  <a:tcPr marL="93260" marR="93260" marT="46630" marB="46630">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Built for disaster recovery (DR) for servers</a:t>
                      </a:r>
                    </a:p>
                  </a:txBody>
                  <a:tcPr marL="93260" marR="93260" marT="46630" marB="46630">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576170">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Options</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Agentless for VMware &amp; Hyper-V</a:t>
                      </a:r>
                    </a:p>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Agent-based</a:t>
                      </a:r>
                    </a:p>
                  </a:txBody>
                  <a:tcPr marL="93260" marR="93260" marT="46630" marB="46630">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7000"/>
                        </a:lnSpc>
                        <a:spcBef>
                          <a:spcPts val="0"/>
                        </a:spcBef>
                        <a:spcAft>
                          <a:spcPts val="0"/>
                        </a:spcAft>
                        <a:buFont typeface="Arial" panose="020B0604020202020204" pitchFamily="34" charset="0"/>
                        <a:buNone/>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Agent-based (migrating with DR constructs)</a:t>
                      </a:r>
                    </a:p>
                  </a:txBody>
                  <a:tcPr marL="93260" marR="93260" marT="46630" marB="46630">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065900"/>
                  </a:ext>
                </a:extLst>
              </a:tr>
              <a:tr h="982673">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Pricing</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Free tooling (migrate within 180 days per machine)</a:t>
                      </a:r>
                    </a:p>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Pay for only storage and network</a:t>
                      </a:r>
                    </a:p>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Compute charges for test migration </a:t>
                      </a:r>
                    </a:p>
                  </a:txBody>
                  <a:tcPr marL="93260" marR="93260" marT="46630" marB="46630">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7000"/>
                        </a:lnSpc>
                        <a:spcBef>
                          <a:spcPts val="0"/>
                        </a:spcBef>
                        <a:spcAft>
                          <a:spcPts val="0"/>
                        </a:spcAft>
                        <a:buFont typeface="Arial" panose="020B0604020202020204" pitchFamily="34" charset="0"/>
                        <a:buNone/>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Free tooling for 31 days (charges per server instance)</a:t>
                      </a:r>
                    </a:p>
                  </a:txBody>
                  <a:tcPr marL="93260" marR="93260" marT="46630" marB="46630">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8627381"/>
                  </a:ext>
                </a:extLst>
              </a:tr>
              <a:tr h="1209352">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Feature support</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Integrated end-to-end journey tracking</a:t>
                      </a:r>
                    </a:p>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Carry forward assessments for migration</a:t>
                      </a:r>
                    </a:p>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Migration centric features (custom resource naming, tagging, automatic Azure VM agent install etc.)</a:t>
                      </a:r>
                    </a:p>
                  </a:txBody>
                  <a:tcPr marL="93260" marR="93260" marT="46630" marB="46630">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7000"/>
                        </a:lnSpc>
                        <a:spcBef>
                          <a:spcPts val="0"/>
                        </a:spcBef>
                        <a:spcAft>
                          <a:spcPts val="0"/>
                        </a:spcAft>
                        <a:buFont typeface="Arial" panose="020B0604020202020204" pitchFamily="34" charset="0"/>
                        <a:buNone/>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Disaster recovery-centric features</a:t>
                      </a:r>
                    </a:p>
                  </a:txBody>
                  <a:tcPr marL="93260" marR="93260" marT="46630" marB="46630">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855667"/>
                  </a:ext>
                </a:extLst>
              </a:tr>
              <a:tr h="529316">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Recommended use</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Migration to Azure</a:t>
                      </a:r>
                    </a:p>
                  </a:txBody>
                  <a:tcPr marL="93260" marR="93260" marT="46630" marB="46630">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7000"/>
                        </a:lnSpc>
                        <a:spcBef>
                          <a:spcPts val="0"/>
                        </a:spcBef>
                        <a:spcAft>
                          <a:spcPts val="0"/>
                        </a:spcAft>
                        <a:buFont typeface="Arial" panose="020B0604020202020204" pitchFamily="34" charset="0"/>
                        <a:buNone/>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Disaster recovery of Azure VMs and for hybrid disaster recovery scenarios</a:t>
                      </a:r>
                    </a:p>
                  </a:txBody>
                  <a:tcPr marL="93260" marR="93260" marT="46630" marB="46630">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3102185"/>
                  </a:ext>
                </a:extLst>
              </a:tr>
              <a:tr h="410672">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Pricing</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Free</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Free for first 180 days</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956749"/>
                  </a:ext>
                </a:extLst>
              </a:tr>
            </a:tbl>
          </a:graphicData>
        </a:graphic>
      </p:graphicFrame>
    </p:spTree>
    <p:extLst>
      <p:ext uri="{BB962C8B-B14F-4D97-AF65-F5344CB8AC3E}">
        <p14:creationId xmlns:p14="http://schemas.microsoft.com/office/powerpoint/2010/main" val="936190113"/>
      </p:ext>
    </p:extLst>
  </p:cSld>
  <p:clrMapOvr>
    <a:masterClrMapping/>
  </p:clrMapOvr>
  <p:transition spd="med">
    <p:pull/>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78B41730-BC36-0D47-B687-A2C8AEA843C1}"/>
              </a:ext>
            </a:extLst>
          </p:cNvPr>
          <p:cNvSpPr/>
          <p:nvPr/>
        </p:nvSpPr>
        <p:spPr bwMode="auto">
          <a:xfrm>
            <a:off x="8348672" y="1523417"/>
            <a:ext cx="3670294" cy="2616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C55EB6F5-6731-5A45-899D-DC8DA89F8EEF}"/>
              </a:ext>
            </a:extLst>
          </p:cNvPr>
          <p:cNvSpPr/>
          <p:nvPr/>
        </p:nvSpPr>
        <p:spPr bwMode="auto">
          <a:xfrm>
            <a:off x="8348672" y="4139616"/>
            <a:ext cx="3670294" cy="14356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9770852C-8763-164E-AB54-C3A06BACC95B}"/>
              </a:ext>
            </a:extLst>
          </p:cNvPr>
          <p:cNvSpPr/>
          <p:nvPr/>
        </p:nvSpPr>
        <p:spPr bwMode="auto">
          <a:xfrm>
            <a:off x="4406905" y="1523417"/>
            <a:ext cx="3670294" cy="2616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53641312-E6A1-6D4F-B91E-CC670D18B489}"/>
              </a:ext>
            </a:extLst>
          </p:cNvPr>
          <p:cNvSpPr/>
          <p:nvPr/>
        </p:nvSpPr>
        <p:spPr bwMode="auto">
          <a:xfrm>
            <a:off x="4406905" y="4139616"/>
            <a:ext cx="3670294" cy="14356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44B0308D-BF2B-CC4E-BC1A-BF030B727FF6}"/>
              </a:ext>
            </a:extLst>
          </p:cNvPr>
          <p:cNvSpPr/>
          <p:nvPr/>
        </p:nvSpPr>
        <p:spPr bwMode="auto">
          <a:xfrm>
            <a:off x="465138" y="1523417"/>
            <a:ext cx="3670294" cy="2616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7214633E-E3F7-6946-9B5B-86A35DE96258}"/>
              </a:ext>
            </a:extLst>
          </p:cNvPr>
          <p:cNvSpPr/>
          <p:nvPr/>
        </p:nvSpPr>
        <p:spPr bwMode="auto">
          <a:xfrm>
            <a:off x="465138" y="4139616"/>
            <a:ext cx="3670294" cy="14356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4">
            <a:extLst>
              <a:ext uri="{FF2B5EF4-FFF2-40B4-BE49-F238E27FC236}">
                <a16:creationId xmlns:a16="http://schemas.microsoft.com/office/drawing/2014/main" id="{76DC9720-EF61-4452-AF3A-5F9585C1F6D9}"/>
              </a:ext>
            </a:extLst>
          </p:cNvPr>
          <p:cNvPicPr>
            <a:picLocks noChangeAspect="1" noChangeArrowheads="1"/>
          </p:cNvPicPr>
          <p:nvPr/>
        </p:nvPicPr>
        <p:blipFill>
          <a:blip r:embed="rId3"/>
          <a:srcRect/>
          <a:stretch/>
        </p:blipFill>
        <p:spPr bwMode="auto">
          <a:xfrm>
            <a:off x="4406905" y="5797419"/>
            <a:ext cx="1608818" cy="689492"/>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ECC1F07-44C0-4762-8984-A5CBF61BE7EA}"/>
              </a:ext>
            </a:extLst>
          </p:cNvPr>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8380721" y="5922568"/>
            <a:ext cx="564343" cy="564343"/>
          </a:xfrm>
          <a:prstGeom prst="rect">
            <a:avLst/>
          </a:prstGeom>
        </p:spPr>
      </p:pic>
      <p:pic>
        <p:nvPicPr>
          <p:cNvPr id="16" name="Picture 6" descr="Image result for aws transparent icon">
            <a:extLst>
              <a:ext uri="{FF2B5EF4-FFF2-40B4-BE49-F238E27FC236}">
                <a16:creationId xmlns:a16="http://schemas.microsoft.com/office/drawing/2014/main" id="{FF5A6098-924E-4C6C-B8A1-8068A4B1248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209097" y="6013316"/>
            <a:ext cx="979434" cy="38284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google cloud logo png">
            <a:extLst>
              <a:ext uri="{FF2B5EF4-FFF2-40B4-BE49-F238E27FC236}">
                <a16:creationId xmlns:a16="http://schemas.microsoft.com/office/drawing/2014/main" id="{F5239517-6B3D-42EE-83A4-9DD8CB11FF6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531098" y="6091923"/>
            <a:ext cx="1464052" cy="22563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Image result for vmware icon transparent">
            <a:extLst>
              <a:ext uri="{FF2B5EF4-FFF2-40B4-BE49-F238E27FC236}">
                <a16:creationId xmlns:a16="http://schemas.microsoft.com/office/drawing/2014/main" id="{665FE3FC-A2E6-473C-B03C-7F448C793EF1}"/>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65138" y="6079121"/>
            <a:ext cx="1541122" cy="251236"/>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5FB4310-DA62-4293-B64D-CB15960B7195}"/>
              </a:ext>
            </a:extLst>
          </p:cNvPr>
          <p:cNvSpPr/>
          <p:nvPr/>
        </p:nvSpPr>
        <p:spPr>
          <a:xfrm>
            <a:off x="681554" y="1756772"/>
            <a:ext cx="3179965" cy="461665"/>
          </a:xfrm>
          <a:prstGeom prst="rect">
            <a:avLst/>
          </a:prstGeom>
          <a:noFill/>
          <a:ln>
            <a:noFill/>
            <a:prstDash val="dash"/>
          </a:ln>
        </p:spPr>
        <p:txBody>
          <a:bodyPr wrap="square">
            <a:spAutoFit/>
          </a:bodyPr>
          <a:lstStyle/>
          <a:p>
            <a:pPr defTabSz="914191">
              <a:spcAft>
                <a:spcPts val="1200"/>
              </a:spcAft>
              <a:defRPr/>
            </a:pPr>
            <a:r>
              <a:rPr lang="en-US" sz="2400">
                <a:ln w="3175">
                  <a:noFill/>
                </a:ln>
                <a:solidFill>
                  <a:schemeClr val="accent5"/>
                </a:solidFill>
                <a:latin typeface="+mj-lt"/>
                <a:cs typeface="Segoe UI" pitchFamily="34" charset="0"/>
              </a:rPr>
              <a:t>Agentless VMware</a:t>
            </a:r>
          </a:p>
        </p:txBody>
      </p:sp>
      <p:sp>
        <p:nvSpPr>
          <p:cNvPr id="12" name="Rectangle 11">
            <a:extLst>
              <a:ext uri="{FF2B5EF4-FFF2-40B4-BE49-F238E27FC236}">
                <a16:creationId xmlns:a16="http://schemas.microsoft.com/office/drawing/2014/main" id="{486FC5D4-4607-43D6-8719-D557858A304A}"/>
              </a:ext>
            </a:extLst>
          </p:cNvPr>
          <p:cNvSpPr/>
          <p:nvPr/>
        </p:nvSpPr>
        <p:spPr>
          <a:xfrm>
            <a:off x="4592289" y="1748337"/>
            <a:ext cx="3175527" cy="461665"/>
          </a:xfrm>
          <a:prstGeom prst="rect">
            <a:avLst/>
          </a:prstGeom>
          <a:noFill/>
          <a:ln>
            <a:noFill/>
            <a:prstDash val="dash"/>
          </a:ln>
        </p:spPr>
        <p:txBody>
          <a:bodyPr wrap="square">
            <a:spAutoFit/>
          </a:bodyPr>
          <a:lstStyle/>
          <a:p>
            <a:pPr defTabSz="914191">
              <a:spcAft>
                <a:spcPts val="1200"/>
              </a:spcAft>
            </a:pPr>
            <a:r>
              <a:rPr lang="en-US" sz="2400">
                <a:ln w="3175">
                  <a:noFill/>
                </a:ln>
                <a:solidFill>
                  <a:schemeClr val="accent5"/>
                </a:solidFill>
                <a:latin typeface="+mj-lt"/>
                <a:cs typeface="Segoe UI" pitchFamily="34" charset="0"/>
              </a:rPr>
              <a:t>Agentless Hyper-V</a:t>
            </a:r>
          </a:p>
        </p:txBody>
      </p:sp>
      <p:sp>
        <p:nvSpPr>
          <p:cNvPr id="14" name="Rectangle 13">
            <a:extLst>
              <a:ext uri="{FF2B5EF4-FFF2-40B4-BE49-F238E27FC236}">
                <a16:creationId xmlns:a16="http://schemas.microsoft.com/office/drawing/2014/main" id="{0C9126D5-56C6-471B-B2C9-AC4E9023C27E}"/>
              </a:ext>
            </a:extLst>
          </p:cNvPr>
          <p:cNvSpPr/>
          <p:nvPr/>
        </p:nvSpPr>
        <p:spPr>
          <a:xfrm>
            <a:off x="8572351" y="1760353"/>
            <a:ext cx="3194174" cy="461665"/>
          </a:xfrm>
          <a:prstGeom prst="rect">
            <a:avLst/>
          </a:prstGeom>
          <a:noFill/>
          <a:ln>
            <a:noFill/>
            <a:prstDash val="dash"/>
          </a:ln>
        </p:spPr>
        <p:txBody>
          <a:bodyPr wrap="square">
            <a:spAutoFit/>
          </a:bodyPr>
          <a:lstStyle/>
          <a:p>
            <a:pPr defTabSz="914191">
              <a:spcAft>
                <a:spcPts val="1200"/>
              </a:spcAft>
            </a:pPr>
            <a:r>
              <a:rPr lang="en-US" sz="2400">
                <a:ln w="3175">
                  <a:noFill/>
                </a:ln>
                <a:solidFill>
                  <a:schemeClr val="accent5"/>
                </a:solidFill>
                <a:latin typeface="+mj-lt"/>
                <a:cs typeface="Segoe UI" pitchFamily="34" charset="0"/>
              </a:rPr>
              <a:t>Physical/other cloud</a:t>
            </a:r>
          </a:p>
        </p:txBody>
      </p:sp>
      <p:sp>
        <p:nvSpPr>
          <p:cNvPr id="8" name="TextBox 7">
            <a:extLst>
              <a:ext uri="{FF2B5EF4-FFF2-40B4-BE49-F238E27FC236}">
                <a16:creationId xmlns:a16="http://schemas.microsoft.com/office/drawing/2014/main" id="{8A65B892-0FC9-41B9-926D-344DB6DE5C0C}"/>
              </a:ext>
            </a:extLst>
          </p:cNvPr>
          <p:cNvSpPr txBox="1"/>
          <p:nvPr/>
        </p:nvSpPr>
        <p:spPr>
          <a:xfrm>
            <a:off x="681555" y="2295657"/>
            <a:ext cx="3179966" cy="892552"/>
          </a:xfrm>
          <a:prstGeom prst="rect">
            <a:avLst/>
          </a:prstGeom>
          <a:noFill/>
        </p:spPr>
        <p:txBody>
          <a:bodyPr wrap="square" rtlCol="0">
            <a:spAutoFit/>
          </a:bodyPr>
          <a:lstStyle/>
          <a:p>
            <a:pPr lvl="0" defTabSz="914191">
              <a:defRPr/>
            </a:pPr>
            <a:r>
              <a:rPr lang="en-US" sz="1632" b="1">
                <a:solidFill>
                  <a:schemeClr val="bg2"/>
                </a:solidFill>
                <a:cs typeface="Segoe UI Semilight" panose="020B0402040204020203" pitchFamily="34" charset="0"/>
              </a:rPr>
              <a:t>Requirements</a:t>
            </a:r>
            <a:r>
              <a:rPr lang="en-US" sz="2400" b="1">
                <a:solidFill>
                  <a:schemeClr val="bg1"/>
                </a:solidFill>
                <a:cs typeface="Segoe UI Semilight" panose="020B0402040204020203" pitchFamily="34" charset="0"/>
              </a:rPr>
              <a:t> </a:t>
            </a:r>
          </a:p>
          <a:p>
            <a:pPr marL="165100" indent="-165100" defTabSz="896181">
              <a:buFont typeface="Arial" panose="020B0604020202020204" pitchFamily="34" charset="0"/>
              <a:buChar char="•"/>
            </a:pPr>
            <a:r>
              <a:rPr lang="en-US" sz="1400">
                <a:solidFill>
                  <a:schemeClr val="bg1"/>
                </a:solidFill>
                <a:cs typeface="Segoe UI Semilight" panose="020B0402040204020203" pitchFamily="34" charset="0"/>
              </a:rPr>
              <a:t>Uses the Azure Migrate appliance</a:t>
            </a:r>
          </a:p>
          <a:p>
            <a:pPr marL="165100" indent="-165100" defTabSz="896181">
              <a:buFont typeface="Arial" panose="020B0604020202020204" pitchFamily="34" charset="0"/>
              <a:buChar char="•"/>
            </a:pPr>
            <a:r>
              <a:rPr lang="en-US" sz="1400">
                <a:solidFill>
                  <a:schemeClr val="bg1"/>
                </a:solidFill>
                <a:cs typeface="Segoe UI Semilight" panose="020B0402040204020203" pitchFamily="34" charset="0"/>
              </a:rPr>
              <a:t>No software on VMs</a:t>
            </a:r>
          </a:p>
        </p:txBody>
      </p:sp>
      <p:sp>
        <p:nvSpPr>
          <p:cNvPr id="17" name="TextBox 16">
            <a:extLst>
              <a:ext uri="{FF2B5EF4-FFF2-40B4-BE49-F238E27FC236}">
                <a16:creationId xmlns:a16="http://schemas.microsoft.com/office/drawing/2014/main" id="{73DCC50E-ED1A-4D54-8EB4-1CA16C066D38}"/>
              </a:ext>
            </a:extLst>
          </p:cNvPr>
          <p:cNvSpPr txBox="1"/>
          <p:nvPr/>
        </p:nvSpPr>
        <p:spPr>
          <a:xfrm>
            <a:off x="679545" y="4236888"/>
            <a:ext cx="3281721" cy="558936"/>
          </a:xfrm>
          <a:prstGeom prst="rect">
            <a:avLst/>
          </a:prstGeom>
          <a:noFill/>
        </p:spPr>
        <p:txBody>
          <a:bodyPr wrap="square" rtlCol="0">
            <a:spAutoFit/>
          </a:bodyPr>
          <a:lstStyle/>
          <a:p>
            <a:pPr lvl="0" defTabSz="914191">
              <a:defRPr/>
            </a:pPr>
            <a:r>
              <a:rPr lang="en-US" sz="1632" b="1">
                <a:gradFill>
                  <a:gsLst>
                    <a:gs pos="2917">
                      <a:srgbClr val="1A1A1A"/>
                    </a:gs>
                    <a:gs pos="30000">
                      <a:srgbClr val="1A1A1A"/>
                    </a:gs>
                  </a:gsLst>
                  <a:lin ang="5400000" scaled="0"/>
                </a:gradFill>
                <a:cs typeface="Segoe UI Semilight" panose="020B0402040204020203" pitchFamily="34" charset="0"/>
              </a:rPr>
              <a:t>Scale</a:t>
            </a:r>
          </a:p>
          <a:p>
            <a:pPr defTabSz="896181"/>
            <a:r>
              <a:rPr lang="en-US" sz="1400">
                <a:gradFill>
                  <a:gsLst>
                    <a:gs pos="2917">
                      <a:srgbClr val="1A1A1A"/>
                    </a:gs>
                    <a:gs pos="30000">
                      <a:srgbClr val="1A1A1A"/>
                    </a:gs>
                  </a:gsLst>
                  <a:lin ang="5400000" scaled="0"/>
                </a:gradFill>
                <a:cs typeface="Segoe UI Semilight" panose="020B0402040204020203" pitchFamily="34" charset="0"/>
              </a:rPr>
              <a:t>500 concurrent replications</a:t>
            </a:r>
          </a:p>
        </p:txBody>
      </p:sp>
      <p:sp>
        <p:nvSpPr>
          <p:cNvPr id="23" name="TextBox 22">
            <a:extLst>
              <a:ext uri="{FF2B5EF4-FFF2-40B4-BE49-F238E27FC236}">
                <a16:creationId xmlns:a16="http://schemas.microsoft.com/office/drawing/2014/main" id="{5CC5DD8D-432D-42DA-95D4-C7EF2E80CE87}"/>
              </a:ext>
            </a:extLst>
          </p:cNvPr>
          <p:cNvSpPr txBox="1"/>
          <p:nvPr/>
        </p:nvSpPr>
        <p:spPr>
          <a:xfrm>
            <a:off x="4624473" y="2295657"/>
            <a:ext cx="3143343" cy="989823"/>
          </a:xfrm>
          <a:prstGeom prst="rect">
            <a:avLst/>
          </a:prstGeom>
          <a:noFill/>
        </p:spPr>
        <p:txBody>
          <a:bodyPr wrap="square" rtlCol="0">
            <a:spAutoFit/>
          </a:bodyPr>
          <a:lstStyle/>
          <a:p>
            <a:pPr defTabSz="914191">
              <a:defRPr/>
            </a:pPr>
            <a:r>
              <a:rPr lang="en-US" sz="1632" b="1">
                <a:solidFill>
                  <a:schemeClr val="bg2"/>
                </a:solidFill>
                <a:cs typeface="Segoe UI Semilight" panose="020B0402040204020203" pitchFamily="34" charset="0"/>
              </a:rPr>
              <a:t>Requirements </a:t>
            </a:r>
          </a:p>
          <a:p>
            <a:pPr marL="165100" indent="-165100" defTabSz="896181">
              <a:buFont typeface="Arial" panose="020B0604020202020204" pitchFamily="34" charset="0"/>
              <a:buChar char="•"/>
              <a:defRPr/>
            </a:pPr>
            <a:r>
              <a:rPr lang="en-US" sz="1400">
                <a:solidFill>
                  <a:schemeClr val="bg1"/>
                </a:solidFill>
                <a:cs typeface="Segoe UI Semilight" panose="020B0402040204020203" pitchFamily="34" charset="0"/>
              </a:rPr>
              <a:t>Uses Hyper-V Replication Provider installed on hosts</a:t>
            </a:r>
          </a:p>
          <a:p>
            <a:pPr marL="165100" indent="-165100" defTabSz="896181">
              <a:buFont typeface="Arial" panose="020B0604020202020204" pitchFamily="34" charset="0"/>
              <a:buChar char="•"/>
              <a:defRPr/>
            </a:pPr>
            <a:r>
              <a:rPr lang="en-US" sz="1400">
                <a:solidFill>
                  <a:schemeClr val="bg1"/>
                </a:solidFill>
                <a:cs typeface="Segoe UI Semilight" panose="020B0402040204020203" pitchFamily="34" charset="0"/>
              </a:rPr>
              <a:t>No software on VMs</a:t>
            </a:r>
          </a:p>
        </p:txBody>
      </p:sp>
      <p:sp>
        <p:nvSpPr>
          <p:cNvPr id="25" name="TextBox 24">
            <a:extLst>
              <a:ext uri="{FF2B5EF4-FFF2-40B4-BE49-F238E27FC236}">
                <a16:creationId xmlns:a16="http://schemas.microsoft.com/office/drawing/2014/main" id="{601534A0-316B-4832-8481-0684AFDA20C5}"/>
              </a:ext>
            </a:extLst>
          </p:cNvPr>
          <p:cNvSpPr txBox="1"/>
          <p:nvPr/>
        </p:nvSpPr>
        <p:spPr>
          <a:xfrm>
            <a:off x="4610263" y="4236888"/>
            <a:ext cx="2817939" cy="774379"/>
          </a:xfrm>
          <a:prstGeom prst="rect">
            <a:avLst/>
          </a:prstGeom>
          <a:noFill/>
        </p:spPr>
        <p:txBody>
          <a:bodyPr wrap="square" rtlCol="0">
            <a:spAutoFit/>
          </a:bodyPr>
          <a:lstStyle>
            <a:defPPr>
              <a:defRPr lang="en-US"/>
            </a:defPPr>
            <a:lvl1pPr lvl="0" defTabSz="914191">
              <a:defRPr sz="1632" b="1">
                <a:gradFill>
                  <a:gsLst>
                    <a:gs pos="2917">
                      <a:srgbClr val="1A1A1A"/>
                    </a:gs>
                    <a:gs pos="30000">
                      <a:srgbClr val="1A1A1A"/>
                    </a:gs>
                  </a:gsLst>
                  <a:lin ang="5400000" scaled="0"/>
                </a:gradFill>
                <a:cs typeface="Segoe UI Semilight" panose="020B0402040204020203" pitchFamily="34" charset="0"/>
              </a:defRPr>
            </a:lvl1pPr>
          </a:lstStyle>
          <a:p>
            <a:r>
              <a:rPr lang="en-US"/>
              <a:t>Scale</a:t>
            </a:r>
          </a:p>
          <a:p>
            <a:pPr defTabSz="896181"/>
            <a:r>
              <a:rPr lang="en-US" sz="1400" b="0"/>
              <a:t>Limited by space available on Hyper-V hosts</a:t>
            </a:r>
          </a:p>
        </p:txBody>
      </p:sp>
      <p:sp>
        <p:nvSpPr>
          <p:cNvPr id="27" name="TextBox 26">
            <a:extLst>
              <a:ext uri="{FF2B5EF4-FFF2-40B4-BE49-F238E27FC236}">
                <a16:creationId xmlns:a16="http://schemas.microsoft.com/office/drawing/2014/main" id="{56A1BD29-4F17-4DA9-BB7D-134E30BA8363}"/>
              </a:ext>
            </a:extLst>
          </p:cNvPr>
          <p:cNvSpPr txBox="1"/>
          <p:nvPr/>
        </p:nvSpPr>
        <p:spPr>
          <a:xfrm>
            <a:off x="8572350" y="2295657"/>
            <a:ext cx="3143343" cy="1420710"/>
          </a:xfrm>
          <a:prstGeom prst="rect">
            <a:avLst/>
          </a:prstGeom>
          <a:noFill/>
        </p:spPr>
        <p:txBody>
          <a:bodyPr wrap="square" rtlCol="0">
            <a:spAutoFit/>
          </a:bodyPr>
          <a:lstStyle/>
          <a:p>
            <a:pPr defTabSz="914191">
              <a:defRPr/>
            </a:pPr>
            <a:r>
              <a:rPr lang="en-US" sz="1632" b="1">
                <a:solidFill>
                  <a:schemeClr val="bg1"/>
                </a:solidFill>
                <a:cs typeface="Segoe UI Semilight" panose="020B0402040204020203" pitchFamily="34" charset="0"/>
              </a:rPr>
              <a:t>Requirements</a:t>
            </a:r>
          </a:p>
          <a:p>
            <a:pPr marL="165100" indent="-165100" defTabSz="896181">
              <a:buFont typeface="Arial" panose="020B0604020202020204" pitchFamily="34" charset="0"/>
              <a:buChar char="•"/>
              <a:defRPr/>
            </a:pPr>
            <a:r>
              <a:rPr lang="en-US" sz="1400">
                <a:solidFill>
                  <a:schemeClr val="bg1"/>
                </a:solidFill>
                <a:cs typeface="Segoe UI Semilight" panose="020B0402040204020203" pitchFamily="34" charset="0"/>
              </a:rPr>
              <a:t>Uses replication appliance (configuration &amp; process server) installed on dedicated machine</a:t>
            </a:r>
          </a:p>
          <a:p>
            <a:pPr marL="165100" indent="-165100" defTabSz="896181">
              <a:buFont typeface="Arial" panose="020B0604020202020204" pitchFamily="34" charset="0"/>
              <a:buChar char="•"/>
              <a:defRPr/>
            </a:pPr>
            <a:r>
              <a:rPr lang="en-US" sz="1400">
                <a:solidFill>
                  <a:schemeClr val="bg1"/>
                </a:solidFill>
                <a:cs typeface="Segoe UI Semilight" panose="020B0402040204020203" pitchFamily="34" charset="0"/>
              </a:rPr>
              <a:t>Uses mobility service installed on servers</a:t>
            </a:r>
          </a:p>
        </p:txBody>
      </p:sp>
      <p:sp>
        <p:nvSpPr>
          <p:cNvPr id="40" name="TextBox 39">
            <a:extLst>
              <a:ext uri="{FF2B5EF4-FFF2-40B4-BE49-F238E27FC236}">
                <a16:creationId xmlns:a16="http://schemas.microsoft.com/office/drawing/2014/main" id="{1D0104F8-797A-443B-9E7D-E54977EF0E54}"/>
              </a:ext>
            </a:extLst>
          </p:cNvPr>
          <p:cNvSpPr txBox="1"/>
          <p:nvPr/>
        </p:nvSpPr>
        <p:spPr>
          <a:xfrm>
            <a:off x="8614161" y="4236888"/>
            <a:ext cx="3223767" cy="1082156"/>
          </a:xfrm>
          <a:prstGeom prst="rect">
            <a:avLst/>
          </a:prstGeom>
          <a:noFill/>
        </p:spPr>
        <p:txBody>
          <a:bodyPr wrap="square" rtlCol="0">
            <a:spAutoFit/>
          </a:bodyPr>
          <a:lstStyle/>
          <a:p>
            <a:pPr defTabSz="914191">
              <a:defRPr/>
            </a:pPr>
            <a:r>
              <a:rPr lang="en-US" sz="1632" b="1">
                <a:gradFill>
                  <a:gsLst>
                    <a:gs pos="2917">
                      <a:srgbClr val="1A1A1A"/>
                    </a:gs>
                    <a:gs pos="30000">
                      <a:srgbClr val="1A1A1A"/>
                    </a:gs>
                  </a:gsLst>
                  <a:lin ang="5400000" scaled="0"/>
                </a:gradFill>
                <a:cs typeface="Segoe UI Semilight" panose="020B0402040204020203" pitchFamily="34" charset="0"/>
              </a:rPr>
              <a:t>Scale</a:t>
            </a:r>
          </a:p>
          <a:p>
            <a:pPr marL="11112" defTabSz="914191">
              <a:defRPr/>
            </a:pPr>
            <a:r>
              <a:rPr lang="en-US" sz="1400">
                <a:gradFill>
                  <a:gsLst>
                    <a:gs pos="2917">
                      <a:srgbClr val="1A1A1A"/>
                    </a:gs>
                    <a:gs pos="30000">
                      <a:srgbClr val="1A1A1A"/>
                    </a:gs>
                  </a:gsLst>
                  <a:lin ang="5400000" scaled="0"/>
                </a:gradFill>
                <a:cs typeface="Segoe UI Semilight" panose="020B0402040204020203" pitchFamily="34" charset="0"/>
              </a:rPr>
              <a:t>Scale out with additional Process server</a:t>
            </a:r>
          </a:p>
          <a:p>
            <a:pPr marL="11112" defTabSz="914191">
              <a:defRPr/>
            </a:pPr>
            <a:r>
              <a:rPr lang="en-US" sz="1000" i="1">
                <a:solidFill>
                  <a:schemeClr val="accent2"/>
                </a:solidFill>
                <a:cs typeface="Segoe UI Semilight" panose="020B0402040204020203" pitchFamily="34" charset="0"/>
              </a:rPr>
              <a:t>*This method can also be used to migrate VMware or Hyper-V servers by treating them as physical servers</a:t>
            </a:r>
            <a:endParaRPr lang="en-US" sz="1000">
              <a:solidFill>
                <a:schemeClr val="accent2"/>
              </a:solidFill>
              <a:cs typeface="Segoe UI Semilight" panose="020B0402040204020203" pitchFamily="34" charset="0"/>
            </a:endParaRPr>
          </a:p>
        </p:txBody>
      </p:sp>
      <p:sp>
        <p:nvSpPr>
          <p:cNvPr id="5" name="Title 1">
            <a:extLst>
              <a:ext uri="{FF2B5EF4-FFF2-40B4-BE49-F238E27FC236}">
                <a16:creationId xmlns:a16="http://schemas.microsoft.com/office/drawing/2014/main" id="{DBDDFD08-A404-45DB-AC05-3053479CF3C7}"/>
              </a:ext>
            </a:extLst>
          </p:cNvPr>
          <p:cNvSpPr txBox="1">
            <a:spLocks/>
          </p:cNvSpPr>
          <p:nvPr/>
        </p:nvSpPr>
        <p:spPr>
          <a:xfrm>
            <a:off x="601652" y="45092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sp>
        <p:nvSpPr>
          <p:cNvPr id="15" name="Title 14">
            <a:extLst>
              <a:ext uri="{FF2B5EF4-FFF2-40B4-BE49-F238E27FC236}">
                <a16:creationId xmlns:a16="http://schemas.microsoft.com/office/drawing/2014/main" id="{E2F8FFE2-0840-CF45-999C-C456EBCBF8E3}"/>
              </a:ext>
            </a:extLst>
          </p:cNvPr>
          <p:cNvSpPr>
            <a:spLocks noGrp="1"/>
          </p:cNvSpPr>
          <p:nvPr>
            <p:ph type="title"/>
          </p:nvPr>
        </p:nvSpPr>
        <p:spPr>
          <a:xfrm>
            <a:off x="465138" y="441332"/>
            <a:ext cx="11530584" cy="830020"/>
          </a:xfrm>
        </p:spPr>
        <p:txBody>
          <a:bodyPr/>
          <a:lstStyle/>
          <a:p>
            <a:pPr lvl="0"/>
            <a:r>
              <a:rPr lang="en-US"/>
              <a:t>Migration: Scenarios</a:t>
            </a:r>
          </a:p>
        </p:txBody>
      </p:sp>
    </p:spTree>
    <p:extLst>
      <p:ext uri="{BB962C8B-B14F-4D97-AF65-F5344CB8AC3E}">
        <p14:creationId xmlns:p14="http://schemas.microsoft.com/office/powerpoint/2010/main" val="2413243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644933-C5C8-42EB-80A5-0CC0565AAD2F}"/>
              </a:ext>
            </a:extLst>
          </p:cNvPr>
          <p:cNvSpPr txBox="1">
            <a:spLocks/>
          </p:cNvSpPr>
          <p:nvPr/>
        </p:nvSpPr>
        <p:spPr>
          <a:xfrm>
            <a:off x="601652" y="1269823"/>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z="1800" i="1" spc="-51">
              <a:solidFill>
                <a:prstClr val="black"/>
              </a:solidFill>
              <a:latin typeface="Segoe UI"/>
            </a:endParaRPr>
          </a:p>
        </p:txBody>
      </p:sp>
      <p:cxnSp>
        <p:nvCxnSpPr>
          <p:cNvPr id="40" name="Straight Arrow Connector 39">
            <a:extLst>
              <a:ext uri="{FF2B5EF4-FFF2-40B4-BE49-F238E27FC236}">
                <a16:creationId xmlns:a16="http://schemas.microsoft.com/office/drawing/2014/main" id="{1F754347-1AD7-47EF-91C7-3BC11041EFC1}"/>
              </a:ext>
            </a:extLst>
          </p:cNvPr>
          <p:cNvCxnSpPr>
            <a:cxnSpLocks/>
          </p:cNvCxnSpPr>
          <p:nvPr/>
        </p:nvCxnSpPr>
        <p:spPr>
          <a:xfrm>
            <a:off x="8449037" y="3319116"/>
            <a:ext cx="0" cy="482383"/>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4582B68D-3856-4D86-98ED-A152FBE899A7}"/>
              </a:ext>
            </a:extLst>
          </p:cNvPr>
          <p:cNvCxnSpPr>
            <a:cxnSpLocks/>
          </p:cNvCxnSpPr>
          <p:nvPr/>
        </p:nvCxnSpPr>
        <p:spPr>
          <a:xfrm rot="5400000" flipH="1" flipV="1">
            <a:off x="7892199" y="3901990"/>
            <a:ext cx="2157730" cy="1044053"/>
          </a:xfrm>
          <a:prstGeom prst="bentConnector3">
            <a:avLst>
              <a:gd name="adj1" fmla="val -10805"/>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BB101AB5-13E7-CC4B-A7F8-D2F59D1DD68F}"/>
              </a:ext>
            </a:extLst>
          </p:cNvPr>
          <p:cNvSpPr>
            <a:spLocks noGrp="1"/>
          </p:cNvSpPr>
          <p:nvPr>
            <p:ph type="body" sz="quarter" idx="10"/>
          </p:nvPr>
        </p:nvSpPr>
        <p:spPr/>
        <p:txBody>
          <a:bodyPr/>
          <a:lstStyle/>
          <a:p>
            <a:r>
              <a:rPr lang="en-US"/>
              <a:t>For all scenarios</a:t>
            </a:r>
          </a:p>
        </p:txBody>
      </p:sp>
      <p:sp>
        <p:nvSpPr>
          <p:cNvPr id="6" name="Title 5">
            <a:extLst>
              <a:ext uri="{FF2B5EF4-FFF2-40B4-BE49-F238E27FC236}">
                <a16:creationId xmlns:a16="http://schemas.microsoft.com/office/drawing/2014/main" id="{F30CA716-8BE5-6240-AD92-89BB2FFF7023}"/>
              </a:ext>
            </a:extLst>
          </p:cNvPr>
          <p:cNvSpPr>
            <a:spLocks noGrp="1"/>
          </p:cNvSpPr>
          <p:nvPr>
            <p:ph type="title"/>
          </p:nvPr>
        </p:nvSpPr>
        <p:spPr/>
        <p:txBody>
          <a:bodyPr/>
          <a:lstStyle/>
          <a:p>
            <a:r>
              <a:rPr lang="en-US"/>
              <a:t>Migration: Stages</a:t>
            </a:r>
          </a:p>
        </p:txBody>
      </p:sp>
      <p:cxnSp>
        <p:nvCxnSpPr>
          <p:cNvPr id="26" name="Straight Arrow Connector 25">
            <a:extLst>
              <a:ext uri="{FF2B5EF4-FFF2-40B4-BE49-F238E27FC236}">
                <a16:creationId xmlns:a16="http://schemas.microsoft.com/office/drawing/2014/main" id="{13C69D8B-4346-BA44-AE67-6D66F77AC822}"/>
              </a:ext>
            </a:extLst>
          </p:cNvPr>
          <p:cNvCxnSpPr>
            <a:cxnSpLocks/>
          </p:cNvCxnSpPr>
          <p:nvPr/>
        </p:nvCxnSpPr>
        <p:spPr>
          <a:xfrm>
            <a:off x="601653" y="3121378"/>
            <a:ext cx="2126527" cy="0"/>
          </a:xfrm>
          <a:prstGeom prst="straightConnector1">
            <a:avLst/>
          </a:prstGeom>
          <a:ln w="12700">
            <a:solidFill>
              <a:schemeClr val="accent5"/>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B13A79-3562-4F2F-817D-29B9239D29E1}"/>
              </a:ext>
            </a:extLst>
          </p:cNvPr>
          <p:cNvSpPr txBox="1"/>
          <p:nvPr/>
        </p:nvSpPr>
        <p:spPr>
          <a:xfrm>
            <a:off x="1054358" y="2797985"/>
            <a:ext cx="1221115" cy="606488"/>
          </a:xfrm>
          <a:prstGeom prst="rect">
            <a:avLst/>
          </a:prstGeom>
          <a:solidFill>
            <a:schemeClr val="bg1"/>
          </a:solidFill>
          <a:ln>
            <a:noFill/>
            <a:prstDash val="dash"/>
          </a:ln>
        </p:spPr>
        <p:txBody>
          <a:bodyPr wrap="square" rtlCol="0">
            <a:spAutoFit/>
          </a:bodyPr>
          <a:lstStyle/>
          <a:p>
            <a:pPr algn="ctr" defTabSz="914191"/>
            <a:r>
              <a:rPr lang="en-US" sz="1600">
                <a:solidFill>
                  <a:srgbClr val="0078D4"/>
                </a:solidFill>
                <a:latin typeface="+mj-lt"/>
                <a:cs typeface="Segoe UI Semilight" panose="020B0402040204020203" pitchFamily="34" charset="0"/>
              </a:rPr>
              <a:t>Enable replication</a:t>
            </a:r>
          </a:p>
        </p:txBody>
      </p:sp>
      <p:cxnSp>
        <p:nvCxnSpPr>
          <p:cNvPr id="30" name="Straight Arrow Connector 29">
            <a:extLst>
              <a:ext uri="{FF2B5EF4-FFF2-40B4-BE49-F238E27FC236}">
                <a16:creationId xmlns:a16="http://schemas.microsoft.com/office/drawing/2014/main" id="{ACC74DE1-2C90-6F41-B677-B24371CC8BCA}"/>
              </a:ext>
            </a:extLst>
          </p:cNvPr>
          <p:cNvCxnSpPr>
            <a:cxnSpLocks/>
          </p:cNvCxnSpPr>
          <p:nvPr/>
        </p:nvCxnSpPr>
        <p:spPr>
          <a:xfrm>
            <a:off x="2820253" y="3121378"/>
            <a:ext cx="2126527"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D20A232-B5DE-6545-B7DD-AC3C4095765D}"/>
              </a:ext>
            </a:extLst>
          </p:cNvPr>
          <p:cNvSpPr txBox="1"/>
          <p:nvPr/>
        </p:nvSpPr>
        <p:spPr>
          <a:xfrm>
            <a:off x="3272958" y="2797985"/>
            <a:ext cx="1221115" cy="606488"/>
          </a:xfrm>
          <a:prstGeom prst="rect">
            <a:avLst/>
          </a:prstGeom>
          <a:solidFill>
            <a:schemeClr val="bg1"/>
          </a:solidFill>
          <a:ln>
            <a:noFill/>
            <a:prstDash val="dash"/>
          </a:ln>
        </p:spPr>
        <p:txBody>
          <a:bodyPr wrap="square" rtlCol="0">
            <a:spAutoFit/>
          </a:bodyPr>
          <a:lstStyle/>
          <a:p>
            <a:pPr algn="ctr" defTabSz="914191"/>
            <a:r>
              <a:rPr lang="en-US" sz="1600">
                <a:solidFill>
                  <a:srgbClr val="0078D4"/>
                </a:solidFill>
                <a:latin typeface="+mj-lt"/>
                <a:cs typeface="Segoe UI Semilight" panose="020B0402040204020203" pitchFamily="34" charset="0"/>
              </a:rPr>
              <a:t>Initial </a:t>
            </a:r>
          </a:p>
          <a:p>
            <a:pPr algn="ctr" defTabSz="914191"/>
            <a:r>
              <a:rPr lang="en-US" sz="1600">
                <a:solidFill>
                  <a:srgbClr val="0078D4"/>
                </a:solidFill>
                <a:latin typeface="+mj-lt"/>
                <a:cs typeface="Segoe UI Semilight" panose="020B0402040204020203" pitchFamily="34" charset="0"/>
              </a:rPr>
              <a:t>replication </a:t>
            </a:r>
          </a:p>
        </p:txBody>
      </p:sp>
      <p:cxnSp>
        <p:nvCxnSpPr>
          <p:cNvPr id="39" name="Straight Arrow Connector 38">
            <a:extLst>
              <a:ext uri="{FF2B5EF4-FFF2-40B4-BE49-F238E27FC236}">
                <a16:creationId xmlns:a16="http://schemas.microsoft.com/office/drawing/2014/main" id="{522376E1-E851-B04A-BEEF-B20C199766CE}"/>
              </a:ext>
            </a:extLst>
          </p:cNvPr>
          <p:cNvCxnSpPr>
            <a:cxnSpLocks/>
          </p:cNvCxnSpPr>
          <p:nvPr/>
        </p:nvCxnSpPr>
        <p:spPr>
          <a:xfrm>
            <a:off x="5128949" y="3121378"/>
            <a:ext cx="2126527"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1B7B48B-80AC-4F4D-B905-F8474C178EED}"/>
              </a:ext>
            </a:extLst>
          </p:cNvPr>
          <p:cNvSpPr txBox="1"/>
          <p:nvPr/>
        </p:nvSpPr>
        <p:spPr>
          <a:xfrm>
            <a:off x="5581654" y="2797985"/>
            <a:ext cx="1221115" cy="606488"/>
          </a:xfrm>
          <a:prstGeom prst="rect">
            <a:avLst/>
          </a:prstGeom>
          <a:solidFill>
            <a:schemeClr val="bg1"/>
          </a:solidFill>
          <a:ln>
            <a:noFill/>
            <a:prstDash val="dash"/>
          </a:ln>
        </p:spPr>
        <p:txBody>
          <a:bodyPr wrap="square" rtlCol="0">
            <a:spAutoFit/>
          </a:bodyPr>
          <a:lstStyle/>
          <a:p>
            <a:pPr algn="ctr" defTabSz="914191"/>
            <a:r>
              <a:rPr lang="en-US" sz="1600">
                <a:solidFill>
                  <a:srgbClr val="0078D4"/>
                </a:solidFill>
                <a:latin typeface="+mj-lt"/>
                <a:cs typeface="Segoe UI Semilight" panose="020B0402040204020203" pitchFamily="34" charset="0"/>
              </a:rPr>
              <a:t>Delta </a:t>
            </a:r>
          </a:p>
          <a:p>
            <a:pPr algn="ctr" defTabSz="914191"/>
            <a:r>
              <a:rPr lang="en-US" sz="1600">
                <a:solidFill>
                  <a:srgbClr val="0078D4"/>
                </a:solidFill>
                <a:latin typeface="+mj-lt"/>
                <a:cs typeface="Segoe UI Semilight" panose="020B0402040204020203" pitchFamily="34" charset="0"/>
              </a:rPr>
              <a:t>replication</a:t>
            </a:r>
          </a:p>
        </p:txBody>
      </p:sp>
      <p:cxnSp>
        <p:nvCxnSpPr>
          <p:cNvPr id="43" name="Straight Arrow Connector 42">
            <a:extLst>
              <a:ext uri="{FF2B5EF4-FFF2-40B4-BE49-F238E27FC236}">
                <a16:creationId xmlns:a16="http://schemas.microsoft.com/office/drawing/2014/main" id="{E74D46B8-F38F-7449-8863-4AA7BED5DBE1}"/>
              </a:ext>
            </a:extLst>
          </p:cNvPr>
          <p:cNvCxnSpPr>
            <a:cxnSpLocks/>
          </p:cNvCxnSpPr>
          <p:nvPr/>
        </p:nvCxnSpPr>
        <p:spPr>
          <a:xfrm>
            <a:off x="7385774" y="3121378"/>
            <a:ext cx="2126527"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59D73EB-6826-0149-B380-52752310DA23}"/>
              </a:ext>
            </a:extLst>
          </p:cNvPr>
          <p:cNvSpPr txBox="1"/>
          <p:nvPr/>
        </p:nvSpPr>
        <p:spPr>
          <a:xfrm>
            <a:off x="7838480" y="2933549"/>
            <a:ext cx="1221115" cy="338554"/>
          </a:xfrm>
          <a:prstGeom prst="rect">
            <a:avLst/>
          </a:prstGeom>
          <a:solidFill>
            <a:schemeClr val="bg1"/>
          </a:solidFill>
          <a:ln>
            <a:noFill/>
            <a:prstDash val="dash"/>
          </a:ln>
        </p:spPr>
        <p:txBody>
          <a:bodyPr wrap="square" rtlCol="0">
            <a:spAutoFit/>
          </a:bodyPr>
          <a:lstStyle/>
          <a:p>
            <a:pPr algn="ctr" defTabSz="914191"/>
            <a:r>
              <a:rPr lang="en-US" sz="1600">
                <a:solidFill>
                  <a:srgbClr val="0078D4"/>
                </a:solidFill>
                <a:latin typeface="+mj-lt"/>
                <a:cs typeface="Segoe UI Semilight" panose="020B0402040204020203" pitchFamily="34" charset="0"/>
              </a:rPr>
              <a:t>Migrate</a:t>
            </a:r>
          </a:p>
        </p:txBody>
      </p:sp>
      <p:sp>
        <p:nvSpPr>
          <p:cNvPr id="48" name="TextBox 47">
            <a:extLst>
              <a:ext uri="{FF2B5EF4-FFF2-40B4-BE49-F238E27FC236}">
                <a16:creationId xmlns:a16="http://schemas.microsoft.com/office/drawing/2014/main" id="{B0072B9B-AAE5-9342-A932-C402A837F383}"/>
              </a:ext>
            </a:extLst>
          </p:cNvPr>
          <p:cNvSpPr txBox="1"/>
          <p:nvPr/>
        </p:nvSpPr>
        <p:spPr>
          <a:xfrm>
            <a:off x="7629110" y="3801499"/>
            <a:ext cx="1639855" cy="606488"/>
          </a:xfrm>
          <a:prstGeom prst="rect">
            <a:avLst/>
          </a:prstGeom>
          <a:solidFill>
            <a:schemeClr val="bg1"/>
          </a:solidFill>
          <a:ln>
            <a:noFill/>
            <a:prstDash val="dash"/>
          </a:ln>
        </p:spPr>
        <p:txBody>
          <a:bodyPr wrap="square" rtlCol="0">
            <a:spAutoFit/>
          </a:bodyPr>
          <a:lstStyle>
            <a:defPPr>
              <a:defRPr lang="en-US"/>
            </a:defPPr>
            <a:lvl1pPr algn="ctr" defTabSz="914191">
              <a:defRPr sz="1600">
                <a:solidFill>
                  <a:srgbClr val="0078D4"/>
                </a:solidFill>
                <a:latin typeface="+mj-lt"/>
                <a:cs typeface="Segoe UI Semilight" panose="020B0402040204020203" pitchFamily="34" charset="0"/>
              </a:defRPr>
            </a:lvl1pPr>
          </a:lstStyle>
          <a:p>
            <a:r>
              <a:rPr lang="en-US"/>
              <a:t>Start test migration</a:t>
            </a:r>
          </a:p>
        </p:txBody>
      </p:sp>
      <p:sp>
        <p:nvSpPr>
          <p:cNvPr id="49" name="TextBox 48">
            <a:extLst>
              <a:ext uri="{FF2B5EF4-FFF2-40B4-BE49-F238E27FC236}">
                <a16:creationId xmlns:a16="http://schemas.microsoft.com/office/drawing/2014/main" id="{812F6D10-93BA-C54E-923B-F64F3AD78981}"/>
              </a:ext>
            </a:extLst>
          </p:cNvPr>
          <p:cNvSpPr txBox="1"/>
          <p:nvPr/>
        </p:nvSpPr>
        <p:spPr>
          <a:xfrm>
            <a:off x="7629110" y="4880557"/>
            <a:ext cx="1639855" cy="606488"/>
          </a:xfrm>
          <a:prstGeom prst="rect">
            <a:avLst/>
          </a:prstGeom>
          <a:solidFill>
            <a:schemeClr val="bg1"/>
          </a:solidFill>
          <a:ln>
            <a:noFill/>
            <a:prstDash val="dash"/>
          </a:ln>
        </p:spPr>
        <p:txBody>
          <a:bodyPr wrap="square" rtlCol="0">
            <a:spAutoFit/>
          </a:bodyPr>
          <a:lstStyle>
            <a:defPPr>
              <a:defRPr lang="en-US"/>
            </a:defPPr>
            <a:lvl1pPr algn="ctr" defTabSz="914191">
              <a:defRPr sz="1600">
                <a:solidFill>
                  <a:srgbClr val="0078D4"/>
                </a:solidFill>
                <a:latin typeface="+mj-lt"/>
                <a:cs typeface="Segoe UI Semilight" panose="020B0402040204020203" pitchFamily="34" charset="0"/>
              </a:defRPr>
            </a:lvl1pPr>
          </a:lstStyle>
          <a:p>
            <a:r>
              <a:rPr lang="en-US"/>
              <a:t>Cleanup test migration</a:t>
            </a:r>
          </a:p>
        </p:txBody>
      </p:sp>
      <p:cxnSp>
        <p:nvCxnSpPr>
          <p:cNvPr id="50" name="Straight Arrow Connector 49">
            <a:extLst>
              <a:ext uri="{FF2B5EF4-FFF2-40B4-BE49-F238E27FC236}">
                <a16:creationId xmlns:a16="http://schemas.microsoft.com/office/drawing/2014/main" id="{DF84A896-ED56-5940-B6FF-AD3D17CD164C}"/>
              </a:ext>
            </a:extLst>
          </p:cNvPr>
          <p:cNvCxnSpPr>
            <a:cxnSpLocks/>
          </p:cNvCxnSpPr>
          <p:nvPr/>
        </p:nvCxnSpPr>
        <p:spPr>
          <a:xfrm>
            <a:off x="8449037" y="4424016"/>
            <a:ext cx="0" cy="482383"/>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04B0A0D-3532-4C67-BB6D-9CC1A59E81F3}"/>
              </a:ext>
            </a:extLst>
          </p:cNvPr>
          <p:cNvCxnSpPr/>
          <p:nvPr/>
        </p:nvCxnSpPr>
        <p:spPr>
          <a:xfrm>
            <a:off x="9647180" y="3121378"/>
            <a:ext cx="2126827" cy="0"/>
          </a:xfrm>
          <a:prstGeom prst="line">
            <a:avLst/>
          </a:prstGeom>
          <a:ln>
            <a:solidFill>
              <a:schemeClr val="accent5">
                <a:alpha val="50000"/>
              </a:schemeClr>
            </a:solidFill>
            <a:headEnd type="none"/>
            <a:tailEnd type="none"/>
          </a:ln>
        </p:spPr>
        <p:style>
          <a:lnRef idx="3">
            <a:schemeClr val="accent5"/>
          </a:lnRef>
          <a:fillRef idx="0">
            <a:schemeClr val="accent5"/>
          </a:fillRef>
          <a:effectRef idx="2">
            <a:schemeClr val="accent5"/>
          </a:effectRef>
          <a:fontRef idx="minor">
            <a:schemeClr val="tx1"/>
          </a:fontRef>
        </p:style>
      </p:cxnSp>
      <p:sp>
        <p:nvSpPr>
          <p:cNvPr id="47" name="TextBox 46">
            <a:extLst>
              <a:ext uri="{FF2B5EF4-FFF2-40B4-BE49-F238E27FC236}">
                <a16:creationId xmlns:a16="http://schemas.microsoft.com/office/drawing/2014/main" id="{F449D683-A3CE-CF4A-85AF-023C82C4EE4C}"/>
              </a:ext>
            </a:extLst>
          </p:cNvPr>
          <p:cNvSpPr txBox="1"/>
          <p:nvPr/>
        </p:nvSpPr>
        <p:spPr>
          <a:xfrm>
            <a:off x="10095305" y="2828990"/>
            <a:ext cx="1221115" cy="584775"/>
          </a:xfrm>
          <a:prstGeom prst="rect">
            <a:avLst/>
          </a:prstGeom>
          <a:solidFill>
            <a:schemeClr val="bg1"/>
          </a:solidFill>
          <a:ln>
            <a:noFill/>
            <a:prstDash val="dash"/>
          </a:ln>
        </p:spPr>
        <p:txBody>
          <a:bodyPr wrap="square" rtlCol="0">
            <a:spAutoFit/>
          </a:bodyPr>
          <a:lstStyle/>
          <a:p>
            <a:pPr algn="ctr" defTabSz="914191"/>
            <a:r>
              <a:rPr lang="en-US" sz="1600" dirty="0">
                <a:solidFill>
                  <a:srgbClr val="0078D4"/>
                </a:solidFill>
                <a:latin typeface="+mj-lt"/>
                <a:cs typeface="Segoe UI Semilight" panose="020B0402040204020203" pitchFamily="34" charset="0"/>
              </a:rPr>
              <a:t>Stop </a:t>
            </a:r>
          </a:p>
          <a:p>
            <a:pPr algn="ctr" defTabSz="914191"/>
            <a:r>
              <a:rPr lang="en-US" sz="1600" dirty="0">
                <a:solidFill>
                  <a:srgbClr val="0078D4"/>
                </a:solidFill>
                <a:latin typeface="+mj-lt"/>
                <a:cs typeface="Segoe UI Semilight" panose="020B0402040204020203" pitchFamily="34" charset="0"/>
              </a:rPr>
              <a:t>replication</a:t>
            </a:r>
          </a:p>
        </p:txBody>
      </p:sp>
    </p:spTree>
    <p:extLst>
      <p:ext uri="{BB962C8B-B14F-4D97-AF65-F5344CB8AC3E}">
        <p14:creationId xmlns:p14="http://schemas.microsoft.com/office/powerpoint/2010/main" val="572721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DDFA8-3467-4963-A786-2FE3D06EFF74}"/>
              </a:ext>
            </a:extLst>
          </p:cNvPr>
          <p:cNvSpPr>
            <a:spLocks noGrp="1"/>
          </p:cNvSpPr>
          <p:nvPr>
            <p:ph type="title"/>
          </p:nvPr>
        </p:nvSpPr>
        <p:spPr>
          <a:xfrm>
            <a:off x="600855" y="597449"/>
            <a:ext cx="4242764" cy="5796388"/>
          </a:xfrm>
        </p:spPr>
        <p:txBody>
          <a:bodyPr wrap="square" anchor="ctr">
            <a:normAutofit/>
          </a:bodyPr>
          <a:lstStyle/>
          <a:p>
            <a:r>
              <a:rPr lang="en-GB" dirty="0"/>
              <a:t>Discovery is key</a:t>
            </a:r>
          </a:p>
        </p:txBody>
      </p:sp>
      <p:pic>
        <p:nvPicPr>
          <p:cNvPr id="1026" name="Picture 2" descr="Gartner migration going off the rails graphic">
            <a:extLst>
              <a:ext uri="{FF2B5EF4-FFF2-40B4-BE49-F238E27FC236}">
                <a16:creationId xmlns:a16="http://schemas.microsoft.com/office/drawing/2014/main" id="{F2B21974-1F34-4FEE-AACE-1B11C9B73AE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67863" y="456574"/>
            <a:ext cx="6994525" cy="5735509"/>
          </a:xfrm>
          <a:prstGeom prst="rect">
            <a:avLst/>
          </a:prstGeom>
          <a:noFill/>
        </p:spPr>
      </p:pic>
      <p:sp>
        <p:nvSpPr>
          <p:cNvPr id="5" name="TextBox 4">
            <a:extLst>
              <a:ext uri="{FF2B5EF4-FFF2-40B4-BE49-F238E27FC236}">
                <a16:creationId xmlns:a16="http://schemas.microsoft.com/office/drawing/2014/main" id="{DE90A535-48C0-43F1-89C8-ADE9E3F3C5E0}"/>
              </a:ext>
            </a:extLst>
          </p:cNvPr>
          <p:cNvSpPr txBox="1"/>
          <p:nvPr/>
        </p:nvSpPr>
        <p:spPr>
          <a:xfrm>
            <a:off x="179320" y="6419484"/>
            <a:ext cx="10941250" cy="376684"/>
          </a:xfrm>
          <a:prstGeom prst="rect">
            <a:avLst/>
          </a:prstGeom>
          <a:noFill/>
        </p:spPr>
        <p:txBody>
          <a:bodyPr wrap="square">
            <a:spAutoFit/>
          </a:bodyPr>
          <a:lstStyle/>
          <a:p>
            <a:pPr defTabSz="932563">
              <a:spcAft>
                <a:spcPts val="612"/>
              </a:spcAft>
            </a:pPr>
            <a:r>
              <a:rPr lang="en-GB" dirty="0">
                <a:solidFill>
                  <a:srgbClr val="000000"/>
                </a:solidFill>
                <a:latin typeface="Segoe UI"/>
              </a:rPr>
              <a:t>https://www.gartner.com/smarterwithgartner/6-ways-cloud-migration-costs-go-off-the-rails/</a:t>
            </a:r>
          </a:p>
        </p:txBody>
      </p:sp>
      <p:sp>
        <p:nvSpPr>
          <p:cNvPr id="4" name="Rectangle 3">
            <a:extLst>
              <a:ext uri="{FF2B5EF4-FFF2-40B4-BE49-F238E27FC236}">
                <a16:creationId xmlns:a16="http://schemas.microsoft.com/office/drawing/2014/main" id="{69DADB89-0503-4BC5-894F-BBF4E4B8CAA2}"/>
              </a:ext>
              <a:ext uri="{C183D7F6-B498-43B3-948B-1728B52AA6E4}">
                <adec:decorative xmlns:adec="http://schemas.microsoft.com/office/drawing/2017/decorative" val="1"/>
              </a:ext>
            </a:extLst>
          </p:cNvPr>
          <p:cNvSpPr/>
          <p:nvPr/>
        </p:nvSpPr>
        <p:spPr bwMode="auto">
          <a:xfrm>
            <a:off x="6405151" y="4131787"/>
            <a:ext cx="1758961" cy="106836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GB" sz="2040" dirty="0" err="1">
              <a:gradFill>
                <a:gsLst>
                  <a:gs pos="0">
                    <a:srgbClr val="000000"/>
                  </a:gs>
                  <a:gs pos="100000">
                    <a:srgbClr val="000000"/>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194223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78B41730-BC36-0D47-B687-A2C8AEA843C1}"/>
              </a:ext>
            </a:extLst>
          </p:cNvPr>
          <p:cNvSpPr/>
          <p:nvPr/>
        </p:nvSpPr>
        <p:spPr bwMode="auto">
          <a:xfrm>
            <a:off x="8348672" y="1523417"/>
            <a:ext cx="3670294" cy="2616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C55EB6F5-6731-5A45-899D-DC8DA89F8EEF}"/>
              </a:ext>
            </a:extLst>
          </p:cNvPr>
          <p:cNvSpPr/>
          <p:nvPr/>
        </p:nvSpPr>
        <p:spPr bwMode="auto">
          <a:xfrm>
            <a:off x="8348672" y="4139617"/>
            <a:ext cx="3670294" cy="13143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9770852C-8763-164E-AB54-C3A06BACC95B}"/>
              </a:ext>
            </a:extLst>
          </p:cNvPr>
          <p:cNvSpPr/>
          <p:nvPr/>
        </p:nvSpPr>
        <p:spPr bwMode="auto">
          <a:xfrm>
            <a:off x="4406905" y="1523417"/>
            <a:ext cx="3670294" cy="2616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53641312-E6A1-6D4F-B91E-CC670D18B489}"/>
              </a:ext>
            </a:extLst>
          </p:cNvPr>
          <p:cNvSpPr/>
          <p:nvPr/>
        </p:nvSpPr>
        <p:spPr bwMode="auto">
          <a:xfrm>
            <a:off x="4406905" y="4139617"/>
            <a:ext cx="3670294" cy="13143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44B0308D-BF2B-CC4E-BC1A-BF030B727FF6}"/>
              </a:ext>
            </a:extLst>
          </p:cNvPr>
          <p:cNvSpPr/>
          <p:nvPr/>
        </p:nvSpPr>
        <p:spPr bwMode="auto">
          <a:xfrm>
            <a:off x="465138" y="1523417"/>
            <a:ext cx="3670294" cy="2616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7214633E-E3F7-6946-9B5B-86A35DE96258}"/>
              </a:ext>
            </a:extLst>
          </p:cNvPr>
          <p:cNvSpPr/>
          <p:nvPr/>
        </p:nvSpPr>
        <p:spPr bwMode="auto">
          <a:xfrm>
            <a:off x="465138" y="4139617"/>
            <a:ext cx="3670294" cy="13143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4">
            <a:extLst>
              <a:ext uri="{FF2B5EF4-FFF2-40B4-BE49-F238E27FC236}">
                <a16:creationId xmlns:a16="http://schemas.microsoft.com/office/drawing/2014/main" id="{76DC9720-EF61-4452-AF3A-5F9585C1F6D9}"/>
              </a:ext>
            </a:extLst>
          </p:cNvPr>
          <p:cNvPicPr>
            <a:picLocks noChangeAspect="1" noChangeArrowheads="1"/>
          </p:cNvPicPr>
          <p:nvPr/>
        </p:nvPicPr>
        <p:blipFill>
          <a:blip r:embed="rId3"/>
          <a:srcRect/>
          <a:stretch/>
        </p:blipFill>
        <p:spPr bwMode="auto">
          <a:xfrm>
            <a:off x="4406905" y="5797419"/>
            <a:ext cx="1608818" cy="689492"/>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ECC1F07-44C0-4762-8984-A5CBF61BE7EA}"/>
              </a:ext>
            </a:extLst>
          </p:cNvPr>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8380721" y="5922568"/>
            <a:ext cx="564343" cy="564343"/>
          </a:xfrm>
          <a:prstGeom prst="rect">
            <a:avLst/>
          </a:prstGeom>
        </p:spPr>
      </p:pic>
      <p:pic>
        <p:nvPicPr>
          <p:cNvPr id="16" name="Picture 6" descr="Image result for aws transparent icon">
            <a:extLst>
              <a:ext uri="{FF2B5EF4-FFF2-40B4-BE49-F238E27FC236}">
                <a16:creationId xmlns:a16="http://schemas.microsoft.com/office/drawing/2014/main" id="{FF5A6098-924E-4C6C-B8A1-8068A4B1248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209097" y="6013316"/>
            <a:ext cx="979434" cy="38284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google cloud logo png">
            <a:extLst>
              <a:ext uri="{FF2B5EF4-FFF2-40B4-BE49-F238E27FC236}">
                <a16:creationId xmlns:a16="http://schemas.microsoft.com/office/drawing/2014/main" id="{F5239517-6B3D-42EE-83A4-9DD8CB11FF6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531098" y="6091923"/>
            <a:ext cx="1464052" cy="22563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Image result for vmware icon transparent">
            <a:extLst>
              <a:ext uri="{FF2B5EF4-FFF2-40B4-BE49-F238E27FC236}">
                <a16:creationId xmlns:a16="http://schemas.microsoft.com/office/drawing/2014/main" id="{665FE3FC-A2E6-473C-B03C-7F448C793EF1}"/>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65138" y="6079121"/>
            <a:ext cx="1541122" cy="251236"/>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5FB4310-DA62-4293-B64D-CB15960B7195}"/>
              </a:ext>
            </a:extLst>
          </p:cNvPr>
          <p:cNvSpPr/>
          <p:nvPr/>
        </p:nvSpPr>
        <p:spPr>
          <a:xfrm>
            <a:off x="681555" y="1756772"/>
            <a:ext cx="1689816" cy="461665"/>
          </a:xfrm>
          <a:prstGeom prst="rect">
            <a:avLst/>
          </a:prstGeom>
          <a:noFill/>
          <a:ln>
            <a:noFill/>
            <a:prstDash val="dash"/>
          </a:ln>
        </p:spPr>
        <p:txBody>
          <a:bodyPr wrap="square">
            <a:spAutoFit/>
          </a:bodyPr>
          <a:lstStyle/>
          <a:p>
            <a:pPr defTabSz="914191">
              <a:spcAft>
                <a:spcPts val="1200"/>
              </a:spcAft>
              <a:defRPr/>
            </a:pPr>
            <a:r>
              <a:rPr lang="en-US" sz="2400">
                <a:ln w="3175">
                  <a:noFill/>
                </a:ln>
                <a:solidFill>
                  <a:schemeClr val="accent5"/>
                </a:solidFill>
                <a:latin typeface="+mj-lt"/>
                <a:cs typeface="Segoe UI" pitchFamily="34" charset="0"/>
              </a:rPr>
              <a:t>VMware</a:t>
            </a:r>
          </a:p>
        </p:txBody>
      </p:sp>
      <p:sp>
        <p:nvSpPr>
          <p:cNvPr id="12" name="Rectangle 11">
            <a:extLst>
              <a:ext uri="{FF2B5EF4-FFF2-40B4-BE49-F238E27FC236}">
                <a16:creationId xmlns:a16="http://schemas.microsoft.com/office/drawing/2014/main" id="{486FC5D4-4607-43D6-8719-D557858A304A}"/>
              </a:ext>
            </a:extLst>
          </p:cNvPr>
          <p:cNvSpPr/>
          <p:nvPr/>
        </p:nvSpPr>
        <p:spPr>
          <a:xfrm>
            <a:off x="4592289" y="1748337"/>
            <a:ext cx="1637251" cy="461665"/>
          </a:xfrm>
          <a:prstGeom prst="rect">
            <a:avLst/>
          </a:prstGeom>
          <a:noFill/>
          <a:ln>
            <a:noFill/>
            <a:prstDash val="dash"/>
          </a:ln>
        </p:spPr>
        <p:txBody>
          <a:bodyPr wrap="square">
            <a:spAutoFit/>
          </a:bodyPr>
          <a:lstStyle/>
          <a:p>
            <a:pPr defTabSz="914191">
              <a:spcAft>
                <a:spcPts val="1200"/>
              </a:spcAft>
            </a:pPr>
            <a:r>
              <a:rPr lang="en-US" sz="2400">
                <a:ln w="3175">
                  <a:noFill/>
                </a:ln>
                <a:solidFill>
                  <a:schemeClr val="accent5"/>
                </a:solidFill>
                <a:latin typeface="+mj-lt"/>
                <a:cs typeface="Segoe UI" pitchFamily="34" charset="0"/>
              </a:rPr>
              <a:t>Hyper-V</a:t>
            </a:r>
          </a:p>
        </p:txBody>
      </p:sp>
      <p:sp>
        <p:nvSpPr>
          <p:cNvPr id="14" name="Rectangle 13">
            <a:extLst>
              <a:ext uri="{FF2B5EF4-FFF2-40B4-BE49-F238E27FC236}">
                <a16:creationId xmlns:a16="http://schemas.microsoft.com/office/drawing/2014/main" id="{0C9126D5-56C6-471B-B2C9-AC4E9023C27E}"/>
              </a:ext>
            </a:extLst>
          </p:cNvPr>
          <p:cNvSpPr/>
          <p:nvPr/>
        </p:nvSpPr>
        <p:spPr>
          <a:xfrm>
            <a:off x="8572351" y="1760353"/>
            <a:ext cx="3194174" cy="461665"/>
          </a:xfrm>
          <a:prstGeom prst="rect">
            <a:avLst/>
          </a:prstGeom>
          <a:noFill/>
          <a:ln>
            <a:noFill/>
            <a:prstDash val="dash"/>
          </a:ln>
        </p:spPr>
        <p:txBody>
          <a:bodyPr wrap="square">
            <a:spAutoFit/>
          </a:bodyPr>
          <a:lstStyle/>
          <a:p>
            <a:pPr defTabSz="914191">
              <a:spcAft>
                <a:spcPts val="1200"/>
              </a:spcAft>
            </a:pPr>
            <a:r>
              <a:rPr lang="en-US" sz="2400">
                <a:ln w="3175">
                  <a:noFill/>
                </a:ln>
                <a:solidFill>
                  <a:schemeClr val="accent5"/>
                </a:solidFill>
                <a:latin typeface="+mj-lt"/>
                <a:cs typeface="Segoe UI" pitchFamily="34" charset="0"/>
              </a:rPr>
              <a:t>Physical/other cloud</a:t>
            </a:r>
          </a:p>
        </p:txBody>
      </p:sp>
      <p:sp>
        <p:nvSpPr>
          <p:cNvPr id="8" name="TextBox 7">
            <a:extLst>
              <a:ext uri="{FF2B5EF4-FFF2-40B4-BE49-F238E27FC236}">
                <a16:creationId xmlns:a16="http://schemas.microsoft.com/office/drawing/2014/main" id="{8A65B892-0FC9-41B9-926D-344DB6DE5C0C}"/>
              </a:ext>
            </a:extLst>
          </p:cNvPr>
          <p:cNvSpPr txBox="1"/>
          <p:nvPr/>
        </p:nvSpPr>
        <p:spPr>
          <a:xfrm>
            <a:off x="681555" y="2295657"/>
            <a:ext cx="3179966" cy="558936"/>
          </a:xfrm>
          <a:prstGeom prst="rect">
            <a:avLst/>
          </a:prstGeom>
          <a:noFill/>
        </p:spPr>
        <p:txBody>
          <a:bodyPr wrap="square" rtlCol="0">
            <a:spAutoFit/>
          </a:bodyPr>
          <a:lstStyle/>
          <a:p>
            <a:pPr defTabSz="914191"/>
            <a:r>
              <a:rPr lang="en-US" sz="1632" b="1">
                <a:solidFill>
                  <a:schemeClr val="bg2"/>
                </a:solidFill>
                <a:cs typeface="Segoe UI Semilight" panose="020B0402040204020203" pitchFamily="34" charset="0"/>
              </a:rPr>
              <a:t>Host requirements </a:t>
            </a:r>
          </a:p>
          <a:p>
            <a:pPr marL="228600" indent="-228600" defTabSz="932597">
              <a:buFont typeface="Arial" panose="020B0604020202020204" pitchFamily="34" charset="0"/>
              <a:buChar char="•"/>
              <a:defRPr/>
            </a:pPr>
            <a:r>
              <a:rPr lang="en-US" sz="1400" err="1">
                <a:solidFill>
                  <a:schemeClr val="bg2"/>
                </a:solidFill>
                <a:cs typeface="Segoe UI Semilight" panose="020B0402040204020203" pitchFamily="34" charset="0"/>
              </a:rPr>
              <a:t>ESXi</a:t>
            </a:r>
            <a:r>
              <a:rPr lang="en-US" sz="1400">
                <a:solidFill>
                  <a:schemeClr val="bg2"/>
                </a:solidFill>
                <a:cs typeface="Segoe UI Semilight" panose="020B0402040204020203" pitchFamily="34" charset="0"/>
              </a:rPr>
              <a:t> hosts version (5.5 or later)</a:t>
            </a:r>
          </a:p>
        </p:txBody>
      </p:sp>
      <p:sp>
        <p:nvSpPr>
          <p:cNvPr id="11" name="TextBox 10">
            <a:extLst>
              <a:ext uri="{FF2B5EF4-FFF2-40B4-BE49-F238E27FC236}">
                <a16:creationId xmlns:a16="http://schemas.microsoft.com/office/drawing/2014/main" id="{0E4D601D-344A-4501-B036-F9292899D68E}"/>
              </a:ext>
            </a:extLst>
          </p:cNvPr>
          <p:cNvSpPr txBox="1"/>
          <p:nvPr/>
        </p:nvSpPr>
        <p:spPr>
          <a:xfrm>
            <a:off x="681555" y="3027567"/>
            <a:ext cx="2817939" cy="989823"/>
          </a:xfrm>
          <a:prstGeom prst="rect">
            <a:avLst/>
          </a:prstGeom>
          <a:noFill/>
        </p:spPr>
        <p:txBody>
          <a:bodyPr wrap="square" rtlCol="0">
            <a:spAutoFit/>
          </a:bodyPr>
          <a:lstStyle/>
          <a:p>
            <a:pPr defTabSz="914191"/>
            <a:r>
              <a:rPr lang="en-US" sz="1632" b="1">
                <a:solidFill>
                  <a:schemeClr val="bg2"/>
                </a:solidFill>
                <a:cs typeface="Segoe UI Semilight" panose="020B0402040204020203" pitchFamily="34" charset="0"/>
              </a:rPr>
              <a:t>vCenter requirements</a:t>
            </a:r>
          </a:p>
          <a:p>
            <a:pPr marL="228600" indent="-228600" defTabSz="932597">
              <a:buFont typeface="Arial" panose="020B0604020202020204" pitchFamily="34" charset="0"/>
              <a:buChar char="•"/>
              <a:defRPr/>
            </a:pPr>
            <a:r>
              <a:rPr lang="en-US" sz="1400">
                <a:solidFill>
                  <a:schemeClr val="bg2"/>
                </a:solidFill>
                <a:cs typeface="Segoe UI Semilight" panose="020B0402040204020203" pitchFamily="34" charset="0"/>
              </a:rPr>
              <a:t>vCenter Server version       (5.5, 6, 6.5, 6.7, 7) </a:t>
            </a:r>
          </a:p>
          <a:p>
            <a:pPr marL="228600" indent="-228600" defTabSz="932597">
              <a:buFont typeface="Arial" panose="020B0604020202020204" pitchFamily="34" charset="0"/>
              <a:buChar char="•"/>
              <a:defRPr/>
            </a:pPr>
            <a:r>
              <a:rPr lang="en-US" sz="1400">
                <a:solidFill>
                  <a:schemeClr val="bg2"/>
                </a:solidFill>
                <a:cs typeface="Segoe UI Semilight" panose="020B0402040204020203" pitchFamily="34" charset="0"/>
              </a:rPr>
              <a:t>vCenter Server permissions</a:t>
            </a:r>
          </a:p>
        </p:txBody>
      </p:sp>
      <p:sp>
        <p:nvSpPr>
          <p:cNvPr id="17" name="TextBox 16">
            <a:extLst>
              <a:ext uri="{FF2B5EF4-FFF2-40B4-BE49-F238E27FC236}">
                <a16:creationId xmlns:a16="http://schemas.microsoft.com/office/drawing/2014/main" id="{73DCC50E-ED1A-4D54-8EB4-1CA16C066D38}"/>
              </a:ext>
            </a:extLst>
          </p:cNvPr>
          <p:cNvSpPr txBox="1"/>
          <p:nvPr/>
        </p:nvSpPr>
        <p:spPr>
          <a:xfrm>
            <a:off x="679545" y="4248930"/>
            <a:ext cx="2817939" cy="774379"/>
          </a:xfrm>
          <a:prstGeom prst="rect">
            <a:avLst/>
          </a:prstGeom>
          <a:noFill/>
        </p:spPr>
        <p:txBody>
          <a:bodyPr wrap="square" rtlCol="0">
            <a:spAutoFit/>
          </a:bodyPr>
          <a:lstStyle/>
          <a:p>
            <a:pPr defTabSz="914191"/>
            <a:r>
              <a:rPr lang="en-US" sz="1632" b="1">
                <a:gradFill>
                  <a:gsLst>
                    <a:gs pos="2917">
                      <a:srgbClr val="1A1A1A"/>
                    </a:gs>
                    <a:gs pos="30000">
                      <a:srgbClr val="1A1A1A"/>
                    </a:gs>
                  </a:gsLst>
                  <a:lin ang="5400000" scaled="0"/>
                </a:gradFill>
                <a:cs typeface="Segoe UI Semilight" panose="020B0402040204020203" pitchFamily="34" charset="0"/>
              </a:rPr>
              <a:t>Supported VMs </a:t>
            </a:r>
          </a:p>
          <a:p>
            <a:pPr defTabSz="932597">
              <a:defRPr/>
            </a:pPr>
            <a:r>
              <a:rPr lang="en-US" sz="1400">
                <a:gradFill>
                  <a:gsLst>
                    <a:gs pos="2917">
                      <a:srgbClr val="1A1A1A"/>
                    </a:gs>
                    <a:gs pos="30000">
                      <a:srgbClr val="1A1A1A"/>
                    </a:gs>
                  </a:gsLst>
                  <a:lin ang="5400000" scaled="0"/>
                </a:gradFill>
                <a:cs typeface="Segoe UI Semilight" panose="020B0402040204020203" pitchFamily="34" charset="0"/>
              </a:rPr>
              <a:t>All Azure supported operating systems</a:t>
            </a:r>
          </a:p>
        </p:txBody>
      </p:sp>
      <p:sp>
        <p:nvSpPr>
          <p:cNvPr id="23" name="TextBox 22">
            <a:extLst>
              <a:ext uri="{FF2B5EF4-FFF2-40B4-BE49-F238E27FC236}">
                <a16:creationId xmlns:a16="http://schemas.microsoft.com/office/drawing/2014/main" id="{5CC5DD8D-432D-42DA-95D4-C7EF2E80CE87}"/>
              </a:ext>
            </a:extLst>
          </p:cNvPr>
          <p:cNvSpPr txBox="1"/>
          <p:nvPr/>
        </p:nvSpPr>
        <p:spPr>
          <a:xfrm>
            <a:off x="4624473" y="2295657"/>
            <a:ext cx="3143343" cy="989823"/>
          </a:xfrm>
          <a:prstGeom prst="rect">
            <a:avLst/>
          </a:prstGeom>
          <a:noFill/>
        </p:spPr>
        <p:txBody>
          <a:bodyPr wrap="square" rtlCol="0">
            <a:spAutoFit/>
          </a:bodyPr>
          <a:lstStyle/>
          <a:p>
            <a:pPr defTabSz="914191">
              <a:defRPr/>
            </a:pPr>
            <a:r>
              <a:rPr lang="en-US" sz="1632" b="1">
                <a:solidFill>
                  <a:schemeClr val="bg2"/>
                </a:solidFill>
                <a:cs typeface="Segoe UI Semilight" panose="020B0402040204020203" pitchFamily="34" charset="0"/>
              </a:rPr>
              <a:t>Host requirements </a:t>
            </a:r>
          </a:p>
          <a:p>
            <a:pPr marL="165100" indent="-165100" defTabSz="914191">
              <a:buFont typeface="Arial" panose="020B0604020202020204" pitchFamily="34" charset="0"/>
              <a:buChar char="•"/>
            </a:pPr>
            <a:r>
              <a:rPr lang="en-US" sz="1400">
                <a:solidFill>
                  <a:schemeClr val="bg2"/>
                </a:solidFill>
                <a:cs typeface="Segoe UI Semilight" panose="020B0402040204020203" pitchFamily="34" charset="0"/>
              </a:rPr>
              <a:t>Windows Server 2012 R2 or later</a:t>
            </a:r>
          </a:p>
          <a:p>
            <a:pPr marL="165100" indent="-165100" defTabSz="914191">
              <a:buFont typeface="Arial" panose="020B0604020202020204" pitchFamily="34" charset="0"/>
              <a:buChar char="•"/>
            </a:pPr>
            <a:r>
              <a:rPr lang="en-US" sz="1400">
                <a:solidFill>
                  <a:schemeClr val="bg2"/>
                </a:solidFill>
                <a:cs typeface="Segoe UI Semilight" panose="020B0402040204020203" pitchFamily="34" charset="0"/>
              </a:rPr>
              <a:t>.NET 4.7 or later</a:t>
            </a:r>
          </a:p>
          <a:p>
            <a:pPr marL="165100" indent="-165100" defTabSz="914191">
              <a:buFont typeface="Arial" panose="020B0604020202020204" pitchFamily="34" charset="0"/>
              <a:buChar char="•"/>
            </a:pPr>
            <a:r>
              <a:rPr lang="en-US" sz="1400">
                <a:solidFill>
                  <a:schemeClr val="bg2"/>
                </a:solidFill>
                <a:cs typeface="Segoe UI Semilight" panose="020B0402040204020203" pitchFamily="34" charset="0"/>
              </a:rPr>
              <a:t>Administrator permissions</a:t>
            </a:r>
          </a:p>
        </p:txBody>
      </p:sp>
      <p:sp>
        <p:nvSpPr>
          <p:cNvPr id="25" name="TextBox 24">
            <a:extLst>
              <a:ext uri="{FF2B5EF4-FFF2-40B4-BE49-F238E27FC236}">
                <a16:creationId xmlns:a16="http://schemas.microsoft.com/office/drawing/2014/main" id="{601534A0-316B-4832-8481-0684AFDA20C5}"/>
              </a:ext>
            </a:extLst>
          </p:cNvPr>
          <p:cNvSpPr txBox="1"/>
          <p:nvPr/>
        </p:nvSpPr>
        <p:spPr>
          <a:xfrm>
            <a:off x="4610263" y="4248930"/>
            <a:ext cx="3417032" cy="989823"/>
          </a:xfrm>
          <a:prstGeom prst="rect">
            <a:avLst/>
          </a:prstGeom>
          <a:noFill/>
        </p:spPr>
        <p:txBody>
          <a:bodyPr wrap="square" rtlCol="0">
            <a:spAutoFit/>
          </a:bodyPr>
          <a:lstStyle/>
          <a:p>
            <a:pPr defTabSz="914191">
              <a:defRPr/>
            </a:pPr>
            <a:r>
              <a:rPr lang="en-US" sz="1632" b="1">
                <a:gradFill>
                  <a:gsLst>
                    <a:gs pos="2917">
                      <a:srgbClr val="1A1A1A"/>
                    </a:gs>
                    <a:gs pos="30000">
                      <a:srgbClr val="1A1A1A"/>
                    </a:gs>
                  </a:gsLst>
                  <a:lin ang="5400000" scaled="0"/>
                </a:gradFill>
                <a:cs typeface="Segoe UI Semilight" panose="020B0402040204020203" pitchFamily="34" charset="0"/>
              </a:rPr>
              <a:t>Supported VMs </a:t>
            </a:r>
          </a:p>
          <a:p>
            <a:pPr marL="228600" indent="-228600" defTabSz="932597">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All Azure supported operating systems</a:t>
            </a:r>
          </a:p>
          <a:p>
            <a:pPr marL="228600" indent="-228600" defTabSz="932597">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Hyper-V Integration Services enabled</a:t>
            </a:r>
          </a:p>
        </p:txBody>
      </p:sp>
      <p:sp>
        <p:nvSpPr>
          <p:cNvPr id="27" name="TextBox 26">
            <a:extLst>
              <a:ext uri="{FF2B5EF4-FFF2-40B4-BE49-F238E27FC236}">
                <a16:creationId xmlns:a16="http://schemas.microsoft.com/office/drawing/2014/main" id="{56A1BD29-4F17-4DA9-BB7D-134E30BA8363}"/>
              </a:ext>
            </a:extLst>
          </p:cNvPr>
          <p:cNvSpPr txBox="1"/>
          <p:nvPr/>
        </p:nvSpPr>
        <p:spPr>
          <a:xfrm>
            <a:off x="8572350" y="2295657"/>
            <a:ext cx="3143343" cy="1205266"/>
          </a:xfrm>
          <a:prstGeom prst="rect">
            <a:avLst/>
          </a:prstGeom>
          <a:noFill/>
        </p:spPr>
        <p:txBody>
          <a:bodyPr wrap="square" rtlCol="0">
            <a:spAutoFit/>
          </a:bodyPr>
          <a:lstStyle/>
          <a:p>
            <a:pPr defTabSz="914191">
              <a:defRPr/>
            </a:pPr>
            <a:r>
              <a:rPr lang="en-US" sz="1632" b="1">
                <a:solidFill>
                  <a:schemeClr val="bg1"/>
                </a:solidFill>
                <a:cs typeface="Segoe UI Semilight" panose="020B0402040204020203" pitchFamily="34" charset="0"/>
              </a:rPr>
              <a:t>In source environment</a:t>
            </a:r>
          </a:p>
          <a:p>
            <a:pPr marL="180975" indent="-180975" defTabSz="914191">
              <a:buFont typeface="Arial" panose="020B0604020202020204" pitchFamily="34" charset="0"/>
              <a:buChar char="•"/>
              <a:defRPr/>
            </a:pPr>
            <a:r>
              <a:rPr lang="en-US" sz="1400">
                <a:solidFill>
                  <a:schemeClr val="bg1"/>
                </a:solidFill>
                <a:cs typeface="Segoe UI Semilight" panose="020B0402040204020203" pitchFamily="34" charset="0"/>
              </a:rPr>
              <a:t>Install replication appliance on dedicated machine</a:t>
            </a:r>
          </a:p>
          <a:p>
            <a:pPr marL="180975" indent="-180975" defTabSz="914191">
              <a:buFont typeface="Arial" panose="020B0604020202020204" pitchFamily="34" charset="0"/>
              <a:buChar char="•"/>
              <a:defRPr/>
            </a:pPr>
            <a:r>
              <a:rPr lang="en-US" sz="1400">
                <a:solidFill>
                  <a:schemeClr val="bg1"/>
                </a:solidFill>
                <a:cs typeface="Segoe UI Semilight" panose="020B0402040204020203" pitchFamily="34" charset="0"/>
              </a:rPr>
              <a:t>Install Mobility service on servers to be migrated</a:t>
            </a:r>
          </a:p>
        </p:txBody>
      </p:sp>
      <p:sp>
        <p:nvSpPr>
          <p:cNvPr id="40" name="TextBox 39">
            <a:extLst>
              <a:ext uri="{FF2B5EF4-FFF2-40B4-BE49-F238E27FC236}">
                <a16:creationId xmlns:a16="http://schemas.microsoft.com/office/drawing/2014/main" id="{1D0104F8-797A-443B-9E7D-E54977EF0E54}"/>
              </a:ext>
            </a:extLst>
          </p:cNvPr>
          <p:cNvSpPr txBox="1"/>
          <p:nvPr/>
        </p:nvSpPr>
        <p:spPr>
          <a:xfrm>
            <a:off x="8614161" y="4248930"/>
            <a:ext cx="2817939" cy="989823"/>
          </a:xfrm>
          <a:prstGeom prst="rect">
            <a:avLst/>
          </a:prstGeom>
          <a:noFill/>
        </p:spPr>
        <p:txBody>
          <a:bodyPr wrap="square" rtlCol="0">
            <a:spAutoFit/>
          </a:bodyPr>
          <a:lstStyle/>
          <a:p>
            <a:pPr defTabSz="914191">
              <a:defRPr/>
            </a:pPr>
            <a:r>
              <a:rPr lang="en-US" sz="1632" b="1">
                <a:gradFill>
                  <a:gsLst>
                    <a:gs pos="2917">
                      <a:srgbClr val="1A1A1A"/>
                    </a:gs>
                    <a:gs pos="30000">
                      <a:srgbClr val="1A1A1A"/>
                    </a:gs>
                  </a:gsLst>
                  <a:lin ang="5400000" scaled="0"/>
                </a:gradFill>
                <a:cs typeface="Segoe UI Semilight" panose="020B0402040204020203" pitchFamily="34" charset="0"/>
              </a:rPr>
              <a:t>Supported VMs </a:t>
            </a:r>
          </a:p>
          <a:p>
            <a:pPr marL="180975" indent="-169863" defTabSz="91419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Most 64-bit Linux distros</a:t>
            </a:r>
          </a:p>
          <a:p>
            <a:pPr marL="180975" indent="-169863" defTabSz="91419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Windows 2008 or later</a:t>
            </a:r>
          </a:p>
          <a:p>
            <a:pPr marL="180975" indent="-169863" defTabSz="91419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Windows 7 and above</a:t>
            </a:r>
          </a:p>
        </p:txBody>
      </p:sp>
      <p:sp>
        <p:nvSpPr>
          <p:cNvPr id="5" name="Title 1">
            <a:extLst>
              <a:ext uri="{FF2B5EF4-FFF2-40B4-BE49-F238E27FC236}">
                <a16:creationId xmlns:a16="http://schemas.microsoft.com/office/drawing/2014/main" id="{DBDDFD08-A404-45DB-AC05-3053479CF3C7}"/>
              </a:ext>
            </a:extLst>
          </p:cNvPr>
          <p:cNvSpPr txBox="1">
            <a:spLocks/>
          </p:cNvSpPr>
          <p:nvPr/>
        </p:nvSpPr>
        <p:spPr>
          <a:xfrm>
            <a:off x="601652" y="45092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sp>
        <p:nvSpPr>
          <p:cNvPr id="15" name="Title 14">
            <a:extLst>
              <a:ext uri="{FF2B5EF4-FFF2-40B4-BE49-F238E27FC236}">
                <a16:creationId xmlns:a16="http://schemas.microsoft.com/office/drawing/2014/main" id="{E2F8FFE2-0840-CF45-999C-C456EBCBF8E3}"/>
              </a:ext>
            </a:extLst>
          </p:cNvPr>
          <p:cNvSpPr>
            <a:spLocks noGrp="1"/>
          </p:cNvSpPr>
          <p:nvPr>
            <p:ph type="title"/>
          </p:nvPr>
        </p:nvSpPr>
        <p:spPr>
          <a:xfrm>
            <a:off x="465138" y="441332"/>
            <a:ext cx="11530584" cy="830020"/>
          </a:xfrm>
        </p:spPr>
        <p:txBody>
          <a:bodyPr/>
          <a:lstStyle/>
          <a:p>
            <a:pPr lvl="0" defTabSz="951121">
              <a:defRPr/>
            </a:pPr>
            <a:r>
              <a:rPr lang="en-US" spc="-51">
                <a:latin typeface="Segoe UI Semibold (Headings)"/>
              </a:rPr>
              <a:t>Migration: Supported versions &amp; pre-requisites</a:t>
            </a:r>
            <a:endParaRPr lang="en-US" sz="4400" spc="-51">
              <a:latin typeface="Segoe UI"/>
            </a:endParaRPr>
          </a:p>
        </p:txBody>
      </p:sp>
    </p:spTree>
    <p:extLst>
      <p:ext uri="{BB962C8B-B14F-4D97-AF65-F5344CB8AC3E}">
        <p14:creationId xmlns:p14="http://schemas.microsoft.com/office/powerpoint/2010/main" val="1706225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p:txBody>
          <a:bodyPr anchor="ctr"/>
          <a:lstStyle/>
          <a:p>
            <a:pPr lvl="0"/>
            <a:r>
              <a:rPr lang="en-US"/>
              <a:t>Agentless VMware migrations</a:t>
            </a:r>
          </a:p>
        </p:txBody>
      </p:sp>
    </p:spTree>
    <p:extLst>
      <p:ext uri="{BB962C8B-B14F-4D97-AF65-F5344CB8AC3E}">
        <p14:creationId xmlns:p14="http://schemas.microsoft.com/office/powerpoint/2010/main" val="373492123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1AA77D91-89FA-4BBE-9914-51B92D2CA618}"/>
              </a:ext>
            </a:extLst>
          </p:cNvPr>
          <p:cNvSpPr/>
          <p:nvPr/>
        </p:nvSpPr>
        <p:spPr bwMode="auto">
          <a:xfrm>
            <a:off x="6486020" y="0"/>
            <a:ext cx="5985438" cy="69945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431264D5-5BED-4428-AFE5-682B453B1775}"/>
              </a:ext>
            </a:extLst>
          </p:cNvPr>
          <p:cNvGrpSpPr/>
          <p:nvPr/>
        </p:nvGrpSpPr>
        <p:grpSpPr>
          <a:xfrm>
            <a:off x="2190390" y="1844726"/>
            <a:ext cx="2112630" cy="2111010"/>
            <a:chOff x="1622425" y="1333500"/>
            <a:chExt cx="2071688" cy="2070100"/>
          </a:xfrm>
          <a:effectLst>
            <a:outerShdw blurRad="381000" sx="81000" sy="81000" algn="ctr" rotWithShape="0">
              <a:prstClr val="black">
                <a:alpha val="16000"/>
              </a:prstClr>
            </a:outerShdw>
          </a:effectLst>
        </p:grpSpPr>
        <p:grpSp>
          <p:nvGrpSpPr>
            <p:cNvPr id="15" name="Group 14">
              <a:extLst>
                <a:ext uri="{FF2B5EF4-FFF2-40B4-BE49-F238E27FC236}">
                  <a16:creationId xmlns:a16="http://schemas.microsoft.com/office/drawing/2014/main" id="{0BF1F10B-6802-4187-AEBB-00BB0D2A2DA9}"/>
                </a:ext>
              </a:extLst>
            </p:cNvPr>
            <p:cNvGrpSpPr/>
            <p:nvPr/>
          </p:nvGrpSpPr>
          <p:grpSpPr>
            <a:xfrm>
              <a:off x="1622425" y="1333500"/>
              <a:ext cx="2071688" cy="2070100"/>
              <a:chOff x="1622425" y="1333500"/>
              <a:chExt cx="2071688" cy="2070100"/>
            </a:xfrm>
          </p:grpSpPr>
          <p:sp>
            <p:nvSpPr>
              <p:cNvPr id="17" name="AutoShape 6">
                <a:extLst>
                  <a:ext uri="{FF2B5EF4-FFF2-40B4-BE49-F238E27FC236}">
                    <a16:creationId xmlns:a16="http://schemas.microsoft.com/office/drawing/2014/main" id="{ED0AA760-CA8B-4741-B5BC-93C1A756DC09}"/>
                  </a:ext>
                </a:extLst>
              </p:cNvPr>
              <p:cNvSpPr>
                <a:spLocks noChangeAspect="1" noChangeArrowheads="1" noTextEdit="1"/>
              </p:cNvSpPr>
              <p:nvPr/>
            </p:nvSpPr>
            <p:spPr bwMode="auto">
              <a:xfrm>
                <a:off x="1622425" y="1333500"/>
                <a:ext cx="2068513"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18" name="Freeform 8">
                <a:extLst>
                  <a:ext uri="{FF2B5EF4-FFF2-40B4-BE49-F238E27FC236}">
                    <a16:creationId xmlns:a16="http://schemas.microsoft.com/office/drawing/2014/main" id="{261D00AC-DD83-4A37-B91F-0796ECA4A4F8}"/>
                  </a:ext>
                </a:extLst>
              </p:cNvPr>
              <p:cNvSpPr>
                <a:spLocks/>
              </p:cNvSpPr>
              <p:nvPr/>
            </p:nvSpPr>
            <p:spPr bwMode="auto">
              <a:xfrm>
                <a:off x="1687513" y="1528763"/>
                <a:ext cx="2006600" cy="1255713"/>
              </a:xfrm>
              <a:custGeom>
                <a:avLst/>
                <a:gdLst>
                  <a:gd name="T0" fmla="*/ 100 w 400"/>
                  <a:gd name="T1" fmla="*/ 50 h 250"/>
                  <a:gd name="T2" fmla="*/ 100 w 400"/>
                  <a:gd name="T3" fmla="*/ 50 h 250"/>
                  <a:gd name="T4" fmla="*/ 61 w 400"/>
                  <a:gd name="T5" fmla="*/ 58 h 250"/>
                  <a:gd name="T6" fmla="*/ 29 w 400"/>
                  <a:gd name="T7" fmla="*/ 79 h 250"/>
                  <a:gd name="T8" fmla="*/ 8 w 400"/>
                  <a:gd name="T9" fmla="*/ 111 h 250"/>
                  <a:gd name="T10" fmla="*/ 0 w 400"/>
                  <a:gd name="T11" fmla="*/ 150 h 250"/>
                  <a:gd name="T12" fmla="*/ 8 w 400"/>
                  <a:gd name="T13" fmla="*/ 189 h 250"/>
                  <a:gd name="T14" fmla="*/ 29 w 400"/>
                  <a:gd name="T15" fmla="*/ 221 h 250"/>
                  <a:gd name="T16" fmla="*/ 61 w 400"/>
                  <a:gd name="T17" fmla="*/ 242 h 250"/>
                  <a:gd name="T18" fmla="*/ 100 w 400"/>
                  <a:gd name="T19" fmla="*/ 250 h 250"/>
                  <a:gd name="T20" fmla="*/ 106 w 400"/>
                  <a:gd name="T21" fmla="*/ 250 h 250"/>
                  <a:gd name="T22" fmla="*/ 200 w 400"/>
                  <a:gd name="T23" fmla="*/ 156 h 250"/>
                  <a:gd name="T24" fmla="*/ 294 w 400"/>
                  <a:gd name="T25" fmla="*/ 250 h 250"/>
                  <a:gd name="T26" fmla="*/ 325 w 400"/>
                  <a:gd name="T27" fmla="*/ 250 h 250"/>
                  <a:gd name="T28" fmla="*/ 354 w 400"/>
                  <a:gd name="T29" fmla="*/ 244 h 250"/>
                  <a:gd name="T30" fmla="*/ 378 w 400"/>
                  <a:gd name="T31" fmla="*/ 228 h 250"/>
                  <a:gd name="T32" fmla="*/ 394 w 400"/>
                  <a:gd name="T33" fmla="*/ 204 h 250"/>
                  <a:gd name="T34" fmla="*/ 400 w 400"/>
                  <a:gd name="T35" fmla="*/ 175 h 250"/>
                  <a:gd name="T36" fmla="*/ 394 w 400"/>
                  <a:gd name="T37" fmla="*/ 146 h 250"/>
                  <a:gd name="T38" fmla="*/ 378 w 400"/>
                  <a:gd name="T39" fmla="*/ 122 h 250"/>
                  <a:gd name="T40" fmla="*/ 354 w 400"/>
                  <a:gd name="T41" fmla="*/ 106 h 250"/>
                  <a:gd name="T42" fmla="*/ 324 w 400"/>
                  <a:gd name="T43" fmla="*/ 100 h 250"/>
                  <a:gd name="T44" fmla="*/ 312 w 400"/>
                  <a:gd name="T45" fmla="*/ 60 h 250"/>
                  <a:gd name="T46" fmla="*/ 287 w 400"/>
                  <a:gd name="T47" fmla="*/ 29 h 250"/>
                  <a:gd name="T48" fmla="*/ 253 w 400"/>
                  <a:gd name="T49" fmla="*/ 8 h 250"/>
                  <a:gd name="T50" fmla="*/ 212 w 400"/>
                  <a:gd name="T51" fmla="*/ 0 h 250"/>
                  <a:gd name="T52" fmla="*/ 184 w 400"/>
                  <a:gd name="T53" fmla="*/ 4 h 250"/>
                  <a:gd name="T54" fmla="*/ 158 w 400"/>
                  <a:gd name="T55" fmla="*/ 14 h 250"/>
                  <a:gd name="T56" fmla="*/ 136 w 400"/>
                  <a:gd name="T57" fmla="*/ 30 h 250"/>
                  <a:gd name="T58" fmla="*/ 118 w 400"/>
                  <a:gd name="T59" fmla="*/ 52 h 250"/>
                  <a:gd name="T60" fmla="*/ 100 w 400"/>
                  <a:gd name="T61" fmla="*/ 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250">
                    <a:moveTo>
                      <a:pt x="100" y="50"/>
                    </a:moveTo>
                    <a:lnTo>
                      <a:pt x="100" y="50"/>
                    </a:lnTo>
                    <a:cubicBezTo>
                      <a:pt x="86" y="50"/>
                      <a:pt x="73" y="53"/>
                      <a:pt x="61" y="58"/>
                    </a:cubicBezTo>
                    <a:cubicBezTo>
                      <a:pt x="49" y="63"/>
                      <a:pt x="38" y="70"/>
                      <a:pt x="29" y="79"/>
                    </a:cubicBezTo>
                    <a:cubicBezTo>
                      <a:pt x="20" y="88"/>
                      <a:pt x="13" y="99"/>
                      <a:pt x="8" y="111"/>
                    </a:cubicBezTo>
                    <a:cubicBezTo>
                      <a:pt x="2" y="123"/>
                      <a:pt x="0" y="136"/>
                      <a:pt x="0" y="150"/>
                    </a:cubicBezTo>
                    <a:cubicBezTo>
                      <a:pt x="0" y="164"/>
                      <a:pt x="2" y="177"/>
                      <a:pt x="8" y="189"/>
                    </a:cubicBezTo>
                    <a:cubicBezTo>
                      <a:pt x="13" y="201"/>
                      <a:pt x="20" y="212"/>
                      <a:pt x="29" y="221"/>
                    </a:cubicBezTo>
                    <a:cubicBezTo>
                      <a:pt x="38" y="230"/>
                      <a:pt x="49" y="237"/>
                      <a:pt x="61" y="242"/>
                    </a:cubicBezTo>
                    <a:cubicBezTo>
                      <a:pt x="73" y="247"/>
                      <a:pt x="86" y="250"/>
                      <a:pt x="100" y="250"/>
                    </a:cubicBezTo>
                    <a:lnTo>
                      <a:pt x="106" y="250"/>
                    </a:lnTo>
                    <a:lnTo>
                      <a:pt x="200" y="156"/>
                    </a:lnTo>
                    <a:lnTo>
                      <a:pt x="294" y="250"/>
                    </a:lnTo>
                    <a:lnTo>
                      <a:pt x="325" y="250"/>
                    </a:lnTo>
                    <a:cubicBezTo>
                      <a:pt x="335" y="250"/>
                      <a:pt x="345" y="248"/>
                      <a:pt x="354" y="244"/>
                    </a:cubicBezTo>
                    <a:cubicBezTo>
                      <a:pt x="363" y="240"/>
                      <a:pt x="371" y="235"/>
                      <a:pt x="378" y="228"/>
                    </a:cubicBezTo>
                    <a:cubicBezTo>
                      <a:pt x="385" y="221"/>
                      <a:pt x="390" y="213"/>
                      <a:pt x="394" y="204"/>
                    </a:cubicBezTo>
                    <a:cubicBezTo>
                      <a:pt x="398" y="195"/>
                      <a:pt x="400" y="185"/>
                      <a:pt x="400" y="175"/>
                    </a:cubicBezTo>
                    <a:cubicBezTo>
                      <a:pt x="400" y="164"/>
                      <a:pt x="398" y="155"/>
                      <a:pt x="394" y="146"/>
                    </a:cubicBezTo>
                    <a:cubicBezTo>
                      <a:pt x="390" y="136"/>
                      <a:pt x="384" y="129"/>
                      <a:pt x="378" y="122"/>
                    </a:cubicBezTo>
                    <a:cubicBezTo>
                      <a:pt x="371" y="115"/>
                      <a:pt x="363" y="110"/>
                      <a:pt x="354" y="106"/>
                    </a:cubicBezTo>
                    <a:cubicBezTo>
                      <a:pt x="344" y="102"/>
                      <a:pt x="335" y="100"/>
                      <a:pt x="324" y="100"/>
                    </a:cubicBezTo>
                    <a:cubicBezTo>
                      <a:pt x="322" y="86"/>
                      <a:pt x="318" y="73"/>
                      <a:pt x="312" y="60"/>
                    </a:cubicBezTo>
                    <a:cubicBezTo>
                      <a:pt x="305" y="48"/>
                      <a:pt x="297" y="38"/>
                      <a:pt x="287" y="29"/>
                    </a:cubicBezTo>
                    <a:cubicBezTo>
                      <a:pt x="277" y="20"/>
                      <a:pt x="266" y="13"/>
                      <a:pt x="253" y="8"/>
                    </a:cubicBezTo>
                    <a:cubicBezTo>
                      <a:pt x="240" y="3"/>
                      <a:pt x="227" y="0"/>
                      <a:pt x="212" y="0"/>
                    </a:cubicBezTo>
                    <a:cubicBezTo>
                      <a:pt x="203" y="0"/>
                      <a:pt x="193" y="1"/>
                      <a:pt x="184" y="4"/>
                    </a:cubicBezTo>
                    <a:cubicBezTo>
                      <a:pt x="175" y="6"/>
                      <a:pt x="166" y="9"/>
                      <a:pt x="158" y="14"/>
                    </a:cubicBezTo>
                    <a:cubicBezTo>
                      <a:pt x="150" y="18"/>
                      <a:pt x="143" y="24"/>
                      <a:pt x="136" y="30"/>
                    </a:cubicBezTo>
                    <a:cubicBezTo>
                      <a:pt x="129" y="36"/>
                      <a:pt x="123" y="44"/>
                      <a:pt x="118" y="52"/>
                    </a:cubicBezTo>
                    <a:cubicBezTo>
                      <a:pt x="112" y="51"/>
                      <a:pt x="106" y="50"/>
                      <a:pt x="100" y="50"/>
                    </a:cubicBezTo>
                    <a:close/>
                  </a:path>
                </a:pathLst>
              </a:custGeom>
              <a:solidFill>
                <a:srgbClr val="0078D4"/>
              </a:solidFill>
              <a:ln w="0">
                <a:solidFill>
                  <a:srgbClr val="0078D4"/>
                </a:solid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sp>
          <p:nvSpPr>
            <p:cNvPr id="16" name="Freeform 9">
              <a:extLst>
                <a:ext uri="{FF2B5EF4-FFF2-40B4-BE49-F238E27FC236}">
                  <a16:creationId xmlns:a16="http://schemas.microsoft.com/office/drawing/2014/main" id="{3A78FC47-FC6B-4B65-98BA-2D0F9081F62E}"/>
                </a:ext>
              </a:extLst>
            </p:cNvPr>
            <p:cNvSpPr>
              <a:spLocks/>
            </p:cNvSpPr>
            <p:nvPr/>
          </p:nvSpPr>
          <p:spPr bwMode="auto">
            <a:xfrm>
              <a:off x="2374900" y="2533650"/>
              <a:ext cx="631825" cy="692150"/>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tx1"/>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19" name="Group 12">
            <a:extLst>
              <a:ext uri="{FF2B5EF4-FFF2-40B4-BE49-F238E27FC236}">
                <a16:creationId xmlns:a16="http://schemas.microsoft.com/office/drawing/2014/main" id="{DFDB7EE7-4FB7-4CCE-BC92-AE053B2E966B}"/>
              </a:ext>
            </a:extLst>
          </p:cNvPr>
          <p:cNvGrpSpPr>
            <a:grpSpLocks noChangeAspect="1"/>
          </p:cNvGrpSpPr>
          <p:nvPr/>
        </p:nvGrpSpPr>
        <p:grpSpPr bwMode="auto">
          <a:xfrm>
            <a:off x="2939239" y="4040248"/>
            <a:ext cx="660445" cy="657316"/>
            <a:chOff x="1297" y="2230"/>
            <a:chExt cx="633" cy="630"/>
          </a:xfrm>
        </p:grpSpPr>
        <p:sp>
          <p:nvSpPr>
            <p:cNvPr id="21" name="Freeform 13">
              <a:extLst>
                <a:ext uri="{FF2B5EF4-FFF2-40B4-BE49-F238E27FC236}">
                  <a16:creationId xmlns:a16="http://schemas.microsoft.com/office/drawing/2014/main" id="{5639C982-94A8-4AB8-AB22-31847A8EA8E1}"/>
                </a:ext>
              </a:extLst>
            </p:cNvPr>
            <p:cNvSpPr>
              <a:spLocks/>
            </p:cNvSpPr>
            <p:nvPr/>
          </p:nvSpPr>
          <p:spPr bwMode="auto">
            <a:xfrm>
              <a:off x="1297" y="2230"/>
              <a:ext cx="633" cy="474"/>
            </a:xfrm>
            <a:custGeom>
              <a:avLst/>
              <a:gdLst>
                <a:gd name="T0" fmla="*/ 416 w 426"/>
                <a:gd name="T1" fmla="*/ 8 h 319"/>
                <a:gd name="T2" fmla="*/ 416 w 426"/>
                <a:gd name="T3" fmla="*/ 8 h 319"/>
                <a:gd name="T4" fmla="*/ 406 w 426"/>
                <a:gd name="T5" fmla="*/ 2 h 319"/>
                <a:gd name="T6" fmla="*/ 393 w 426"/>
                <a:gd name="T7" fmla="*/ 0 h 319"/>
                <a:gd name="T8" fmla="*/ 33 w 426"/>
                <a:gd name="T9" fmla="*/ 0 h 319"/>
                <a:gd name="T10" fmla="*/ 20 w 426"/>
                <a:gd name="T11" fmla="*/ 2 h 319"/>
                <a:gd name="T12" fmla="*/ 9 w 426"/>
                <a:gd name="T13" fmla="*/ 8 h 319"/>
                <a:gd name="T14" fmla="*/ 2 w 426"/>
                <a:gd name="T15" fmla="*/ 19 h 319"/>
                <a:gd name="T16" fmla="*/ 0 w 426"/>
                <a:gd name="T17" fmla="*/ 32 h 319"/>
                <a:gd name="T18" fmla="*/ 0 w 426"/>
                <a:gd name="T19" fmla="*/ 285 h 319"/>
                <a:gd name="T20" fmla="*/ 2 w 426"/>
                <a:gd name="T21" fmla="*/ 298 h 319"/>
                <a:gd name="T22" fmla="*/ 9 w 426"/>
                <a:gd name="T23" fmla="*/ 309 h 319"/>
                <a:gd name="T24" fmla="*/ 20 w 426"/>
                <a:gd name="T25" fmla="*/ 316 h 319"/>
                <a:gd name="T26" fmla="*/ 33 w 426"/>
                <a:gd name="T27" fmla="*/ 319 h 319"/>
                <a:gd name="T28" fmla="*/ 193 w 426"/>
                <a:gd name="T29" fmla="*/ 319 h 319"/>
                <a:gd name="T30" fmla="*/ 196 w 426"/>
                <a:gd name="T31" fmla="*/ 317 h 319"/>
                <a:gd name="T32" fmla="*/ 180 w 426"/>
                <a:gd name="T33" fmla="*/ 307 h 319"/>
                <a:gd name="T34" fmla="*/ 186 w 426"/>
                <a:gd name="T35" fmla="*/ 292 h 319"/>
                <a:gd name="T36" fmla="*/ 33 w 426"/>
                <a:gd name="T37" fmla="*/ 292 h 319"/>
                <a:gd name="T38" fmla="*/ 28 w 426"/>
                <a:gd name="T39" fmla="*/ 290 h 319"/>
                <a:gd name="T40" fmla="*/ 26 w 426"/>
                <a:gd name="T41" fmla="*/ 285 h 319"/>
                <a:gd name="T42" fmla="*/ 26 w 426"/>
                <a:gd name="T43" fmla="*/ 32 h 319"/>
                <a:gd name="T44" fmla="*/ 28 w 426"/>
                <a:gd name="T45" fmla="*/ 27 h 319"/>
                <a:gd name="T46" fmla="*/ 33 w 426"/>
                <a:gd name="T47" fmla="*/ 25 h 319"/>
                <a:gd name="T48" fmla="*/ 393 w 426"/>
                <a:gd name="T49" fmla="*/ 25 h 319"/>
                <a:gd name="T50" fmla="*/ 398 w 426"/>
                <a:gd name="T51" fmla="*/ 27 h 319"/>
                <a:gd name="T52" fmla="*/ 399 w 426"/>
                <a:gd name="T53" fmla="*/ 32 h 319"/>
                <a:gd name="T54" fmla="*/ 399 w 426"/>
                <a:gd name="T55" fmla="*/ 206 h 319"/>
                <a:gd name="T56" fmla="*/ 411 w 426"/>
                <a:gd name="T57" fmla="*/ 211 h 319"/>
                <a:gd name="T58" fmla="*/ 407 w 426"/>
                <a:gd name="T59" fmla="*/ 230 h 319"/>
                <a:gd name="T60" fmla="*/ 425 w 426"/>
                <a:gd name="T61" fmla="*/ 225 h 319"/>
                <a:gd name="T62" fmla="*/ 426 w 426"/>
                <a:gd name="T63" fmla="*/ 227 h 319"/>
                <a:gd name="T64" fmla="*/ 426 w 426"/>
                <a:gd name="T65" fmla="*/ 32 h 319"/>
                <a:gd name="T66" fmla="*/ 424 w 426"/>
                <a:gd name="T67" fmla="*/ 19 h 319"/>
                <a:gd name="T68" fmla="*/ 416 w 426"/>
                <a:gd name="T69" fmla="*/ 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6" h="319">
                  <a:moveTo>
                    <a:pt x="416" y="8"/>
                  </a:moveTo>
                  <a:lnTo>
                    <a:pt x="416" y="8"/>
                  </a:lnTo>
                  <a:cubicBezTo>
                    <a:pt x="413" y="5"/>
                    <a:pt x="410" y="3"/>
                    <a:pt x="406" y="2"/>
                  </a:cubicBezTo>
                  <a:cubicBezTo>
                    <a:pt x="402" y="0"/>
                    <a:pt x="397" y="0"/>
                    <a:pt x="393" y="0"/>
                  </a:cubicBezTo>
                  <a:lnTo>
                    <a:pt x="33" y="0"/>
                  </a:lnTo>
                  <a:cubicBezTo>
                    <a:pt x="28" y="0"/>
                    <a:pt x="24" y="0"/>
                    <a:pt x="20" y="2"/>
                  </a:cubicBezTo>
                  <a:cubicBezTo>
                    <a:pt x="16" y="3"/>
                    <a:pt x="12" y="5"/>
                    <a:pt x="9" y="8"/>
                  </a:cubicBezTo>
                  <a:cubicBezTo>
                    <a:pt x="6" y="11"/>
                    <a:pt x="4" y="15"/>
                    <a:pt x="2" y="19"/>
                  </a:cubicBezTo>
                  <a:cubicBezTo>
                    <a:pt x="0" y="23"/>
                    <a:pt x="0" y="27"/>
                    <a:pt x="0" y="32"/>
                  </a:cubicBezTo>
                  <a:lnTo>
                    <a:pt x="0" y="285"/>
                  </a:lnTo>
                  <a:cubicBezTo>
                    <a:pt x="0" y="290"/>
                    <a:pt x="0" y="294"/>
                    <a:pt x="2" y="298"/>
                  </a:cubicBezTo>
                  <a:cubicBezTo>
                    <a:pt x="4" y="302"/>
                    <a:pt x="6" y="306"/>
                    <a:pt x="9" y="309"/>
                  </a:cubicBezTo>
                  <a:cubicBezTo>
                    <a:pt x="12" y="312"/>
                    <a:pt x="16" y="314"/>
                    <a:pt x="20" y="316"/>
                  </a:cubicBezTo>
                  <a:cubicBezTo>
                    <a:pt x="24" y="318"/>
                    <a:pt x="28" y="319"/>
                    <a:pt x="33" y="319"/>
                  </a:cubicBezTo>
                  <a:lnTo>
                    <a:pt x="193" y="319"/>
                  </a:lnTo>
                  <a:lnTo>
                    <a:pt x="196" y="317"/>
                  </a:lnTo>
                  <a:lnTo>
                    <a:pt x="180" y="307"/>
                  </a:lnTo>
                  <a:lnTo>
                    <a:pt x="186" y="292"/>
                  </a:lnTo>
                  <a:lnTo>
                    <a:pt x="33" y="292"/>
                  </a:lnTo>
                  <a:cubicBezTo>
                    <a:pt x="31" y="292"/>
                    <a:pt x="29" y="291"/>
                    <a:pt x="28" y="290"/>
                  </a:cubicBezTo>
                  <a:cubicBezTo>
                    <a:pt x="27" y="289"/>
                    <a:pt x="26" y="287"/>
                    <a:pt x="26" y="285"/>
                  </a:cubicBezTo>
                  <a:lnTo>
                    <a:pt x="26" y="32"/>
                  </a:lnTo>
                  <a:cubicBezTo>
                    <a:pt x="26" y="30"/>
                    <a:pt x="27" y="28"/>
                    <a:pt x="28" y="27"/>
                  </a:cubicBezTo>
                  <a:cubicBezTo>
                    <a:pt x="29" y="26"/>
                    <a:pt x="31" y="25"/>
                    <a:pt x="33" y="25"/>
                  </a:cubicBezTo>
                  <a:lnTo>
                    <a:pt x="393" y="25"/>
                  </a:lnTo>
                  <a:cubicBezTo>
                    <a:pt x="395" y="25"/>
                    <a:pt x="396" y="26"/>
                    <a:pt x="398" y="27"/>
                  </a:cubicBezTo>
                  <a:cubicBezTo>
                    <a:pt x="399" y="28"/>
                    <a:pt x="399" y="30"/>
                    <a:pt x="399" y="32"/>
                  </a:cubicBezTo>
                  <a:lnTo>
                    <a:pt x="399" y="206"/>
                  </a:lnTo>
                  <a:lnTo>
                    <a:pt x="411" y="211"/>
                  </a:lnTo>
                  <a:lnTo>
                    <a:pt x="407" y="230"/>
                  </a:lnTo>
                  <a:lnTo>
                    <a:pt x="425" y="225"/>
                  </a:lnTo>
                  <a:lnTo>
                    <a:pt x="426" y="227"/>
                  </a:lnTo>
                  <a:lnTo>
                    <a:pt x="426" y="32"/>
                  </a:lnTo>
                  <a:cubicBezTo>
                    <a:pt x="426" y="27"/>
                    <a:pt x="425" y="23"/>
                    <a:pt x="424" y="19"/>
                  </a:cubicBezTo>
                  <a:cubicBezTo>
                    <a:pt x="422" y="15"/>
                    <a:pt x="419" y="11"/>
                    <a:pt x="416" y="8"/>
                  </a:cubicBez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2" name="Freeform 14">
              <a:extLst>
                <a:ext uri="{FF2B5EF4-FFF2-40B4-BE49-F238E27FC236}">
                  <a16:creationId xmlns:a16="http://schemas.microsoft.com/office/drawing/2014/main" id="{30E57CD9-5BC7-464F-B29E-10855B5560AA}"/>
                </a:ext>
              </a:extLst>
            </p:cNvPr>
            <p:cNvSpPr>
              <a:spLocks/>
            </p:cNvSpPr>
            <p:nvPr/>
          </p:nvSpPr>
          <p:spPr bwMode="auto">
            <a:xfrm>
              <a:off x="1533" y="2585"/>
              <a:ext cx="73" cy="38"/>
            </a:xfrm>
            <a:custGeom>
              <a:avLst/>
              <a:gdLst>
                <a:gd name="T0" fmla="*/ 0 w 49"/>
                <a:gd name="T1" fmla="*/ 0 h 26"/>
                <a:gd name="T2" fmla="*/ 0 w 49"/>
                <a:gd name="T3" fmla="*/ 0 h 26"/>
                <a:gd name="T4" fmla="*/ 0 w 49"/>
                <a:gd name="T5" fmla="*/ 26 h 26"/>
                <a:gd name="T6" fmla="*/ 27 w 49"/>
                <a:gd name="T7" fmla="*/ 26 h 26"/>
                <a:gd name="T8" fmla="*/ 38 w 49"/>
                <a:gd name="T9" fmla="*/ 26 h 26"/>
                <a:gd name="T10" fmla="*/ 49 w 49"/>
                <a:gd name="T11" fmla="*/ 0 h 26"/>
                <a:gd name="T12" fmla="*/ 27 w 49"/>
                <a:gd name="T13" fmla="*/ 0 h 26"/>
                <a:gd name="T14" fmla="*/ 0 w 49"/>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6">
                  <a:moveTo>
                    <a:pt x="0" y="0"/>
                  </a:moveTo>
                  <a:lnTo>
                    <a:pt x="0" y="0"/>
                  </a:lnTo>
                  <a:lnTo>
                    <a:pt x="0" y="26"/>
                  </a:lnTo>
                  <a:lnTo>
                    <a:pt x="27" y="26"/>
                  </a:lnTo>
                  <a:lnTo>
                    <a:pt x="38" y="26"/>
                  </a:lnTo>
                  <a:lnTo>
                    <a:pt x="49" y="0"/>
                  </a:lnTo>
                  <a:lnTo>
                    <a:pt x="27" y="0"/>
                  </a:lnTo>
                  <a:lnTo>
                    <a:pt x="0" y="0"/>
                  </a:ln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3" name="Freeform 15">
              <a:extLst>
                <a:ext uri="{FF2B5EF4-FFF2-40B4-BE49-F238E27FC236}">
                  <a16:creationId xmlns:a16="http://schemas.microsoft.com/office/drawing/2014/main" id="{621A59A3-5D0F-4FA0-B01F-EF15D282FE84}"/>
                </a:ext>
              </a:extLst>
            </p:cNvPr>
            <p:cNvSpPr>
              <a:spLocks/>
            </p:cNvSpPr>
            <p:nvPr/>
          </p:nvSpPr>
          <p:spPr bwMode="auto">
            <a:xfrm>
              <a:off x="1927" y="2667"/>
              <a:ext cx="3" cy="6"/>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solidFill>
              <a:srgbClr val="C1C1C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4" name="Freeform 16">
              <a:extLst>
                <a:ext uri="{FF2B5EF4-FFF2-40B4-BE49-F238E27FC236}">
                  <a16:creationId xmlns:a16="http://schemas.microsoft.com/office/drawing/2014/main" id="{5E1756DF-95A7-462F-B897-F04ABB87BCDD}"/>
                </a:ext>
              </a:extLst>
            </p:cNvPr>
            <p:cNvSpPr>
              <a:spLocks noEditPoints="1"/>
            </p:cNvSpPr>
            <p:nvPr/>
          </p:nvSpPr>
          <p:spPr bwMode="auto">
            <a:xfrm>
              <a:off x="1614" y="2543"/>
              <a:ext cx="316" cy="317"/>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tx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5" name="Freeform 17">
              <a:extLst>
                <a:ext uri="{FF2B5EF4-FFF2-40B4-BE49-F238E27FC236}">
                  <a16:creationId xmlns:a16="http://schemas.microsoft.com/office/drawing/2014/main" id="{EDB27DE5-9079-42B5-9A46-56DA2B837A40}"/>
                </a:ext>
              </a:extLst>
            </p:cNvPr>
            <p:cNvSpPr>
              <a:spLocks/>
            </p:cNvSpPr>
            <p:nvPr/>
          </p:nvSpPr>
          <p:spPr bwMode="auto">
            <a:xfrm>
              <a:off x="1753" y="2681"/>
              <a:ext cx="38" cy="39"/>
            </a:xfrm>
            <a:custGeom>
              <a:avLst/>
              <a:gdLst>
                <a:gd name="T0" fmla="*/ 21 w 25"/>
                <a:gd name="T1" fmla="*/ 4 h 26"/>
                <a:gd name="T2" fmla="*/ 21 w 25"/>
                <a:gd name="T3" fmla="*/ 4 h 26"/>
                <a:gd name="T4" fmla="*/ 17 w 25"/>
                <a:gd name="T5" fmla="*/ 1 h 26"/>
                <a:gd name="T6" fmla="*/ 12 w 25"/>
                <a:gd name="T7" fmla="*/ 0 h 26"/>
                <a:gd name="T8" fmla="*/ 8 w 25"/>
                <a:gd name="T9" fmla="*/ 1 h 26"/>
                <a:gd name="T10" fmla="*/ 3 w 25"/>
                <a:gd name="T11" fmla="*/ 4 h 26"/>
                <a:gd name="T12" fmla="*/ 1 w 25"/>
                <a:gd name="T13" fmla="*/ 8 h 26"/>
                <a:gd name="T14" fmla="*/ 0 w 25"/>
                <a:gd name="T15" fmla="*/ 13 h 26"/>
                <a:gd name="T16" fmla="*/ 0 w 25"/>
                <a:gd name="T17" fmla="*/ 15 h 26"/>
                <a:gd name="T18" fmla="*/ 1 w 25"/>
                <a:gd name="T19" fmla="*/ 18 h 26"/>
                <a:gd name="T20" fmla="*/ 3 w 25"/>
                <a:gd name="T21" fmla="*/ 22 h 26"/>
                <a:gd name="T22" fmla="*/ 8 w 25"/>
                <a:gd name="T23" fmla="*/ 25 h 26"/>
                <a:gd name="T24" fmla="*/ 12 w 25"/>
                <a:gd name="T25" fmla="*/ 26 h 26"/>
                <a:gd name="T26" fmla="*/ 17 w 25"/>
                <a:gd name="T27" fmla="*/ 25 h 26"/>
                <a:gd name="T28" fmla="*/ 21 w 25"/>
                <a:gd name="T29" fmla="*/ 22 h 26"/>
                <a:gd name="T30" fmla="*/ 24 w 25"/>
                <a:gd name="T31" fmla="*/ 18 h 26"/>
                <a:gd name="T32" fmla="*/ 25 w 25"/>
                <a:gd name="T33" fmla="*/ 15 h 26"/>
                <a:gd name="T34" fmla="*/ 25 w 25"/>
                <a:gd name="T35" fmla="*/ 13 h 26"/>
                <a:gd name="T36" fmla="*/ 24 w 25"/>
                <a:gd name="T37" fmla="*/ 8 h 26"/>
                <a:gd name="T38" fmla="*/ 21 w 25"/>
                <a:gd name="T3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6">
                  <a:moveTo>
                    <a:pt x="21" y="4"/>
                  </a:moveTo>
                  <a:lnTo>
                    <a:pt x="21" y="4"/>
                  </a:lnTo>
                  <a:cubicBezTo>
                    <a:pt x="20" y="3"/>
                    <a:pt x="19" y="2"/>
                    <a:pt x="17" y="1"/>
                  </a:cubicBezTo>
                  <a:cubicBezTo>
                    <a:pt x="16" y="1"/>
                    <a:pt x="14" y="0"/>
                    <a:pt x="12" y="0"/>
                  </a:cubicBezTo>
                  <a:cubicBezTo>
                    <a:pt x="11" y="0"/>
                    <a:pt x="9" y="1"/>
                    <a:pt x="8" y="1"/>
                  </a:cubicBezTo>
                  <a:cubicBezTo>
                    <a:pt x="6" y="2"/>
                    <a:pt x="5" y="3"/>
                    <a:pt x="3" y="4"/>
                  </a:cubicBezTo>
                  <a:cubicBezTo>
                    <a:pt x="2" y="5"/>
                    <a:pt x="1" y="7"/>
                    <a:pt x="1" y="8"/>
                  </a:cubicBezTo>
                  <a:cubicBezTo>
                    <a:pt x="0" y="10"/>
                    <a:pt x="0" y="11"/>
                    <a:pt x="0" y="13"/>
                  </a:cubicBezTo>
                  <a:cubicBezTo>
                    <a:pt x="0" y="14"/>
                    <a:pt x="0" y="14"/>
                    <a:pt x="0" y="15"/>
                  </a:cubicBezTo>
                  <a:cubicBezTo>
                    <a:pt x="0" y="16"/>
                    <a:pt x="0" y="17"/>
                    <a:pt x="1" y="18"/>
                  </a:cubicBezTo>
                  <a:cubicBezTo>
                    <a:pt x="1" y="20"/>
                    <a:pt x="2" y="21"/>
                    <a:pt x="3" y="22"/>
                  </a:cubicBezTo>
                  <a:cubicBezTo>
                    <a:pt x="5" y="23"/>
                    <a:pt x="6" y="24"/>
                    <a:pt x="8" y="25"/>
                  </a:cubicBezTo>
                  <a:cubicBezTo>
                    <a:pt x="9" y="26"/>
                    <a:pt x="11" y="26"/>
                    <a:pt x="12" y="26"/>
                  </a:cubicBezTo>
                  <a:cubicBezTo>
                    <a:pt x="14" y="26"/>
                    <a:pt x="16" y="26"/>
                    <a:pt x="17" y="25"/>
                  </a:cubicBezTo>
                  <a:cubicBezTo>
                    <a:pt x="19" y="24"/>
                    <a:pt x="20" y="23"/>
                    <a:pt x="21" y="22"/>
                  </a:cubicBezTo>
                  <a:cubicBezTo>
                    <a:pt x="23" y="21"/>
                    <a:pt x="24" y="20"/>
                    <a:pt x="24" y="18"/>
                  </a:cubicBezTo>
                  <a:cubicBezTo>
                    <a:pt x="25" y="17"/>
                    <a:pt x="25" y="16"/>
                    <a:pt x="25" y="15"/>
                  </a:cubicBezTo>
                  <a:cubicBezTo>
                    <a:pt x="25" y="14"/>
                    <a:pt x="25" y="14"/>
                    <a:pt x="25" y="13"/>
                  </a:cubicBezTo>
                  <a:cubicBezTo>
                    <a:pt x="25" y="11"/>
                    <a:pt x="25" y="10"/>
                    <a:pt x="24" y="8"/>
                  </a:cubicBezTo>
                  <a:cubicBezTo>
                    <a:pt x="24" y="7"/>
                    <a:pt x="23" y="5"/>
                    <a:pt x="21" y="4"/>
                  </a:cubicBezTo>
                  <a:close/>
                </a:path>
              </a:pathLst>
            </a:custGeom>
            <a:solidFill>
              <a:srgbClr val="0078D4"/>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26" name="Group 25">
            <a:extLst>
              <a:ext uri="{FF2B5EF4-FFF2-40B4-BE49-F238E27FC236}">
                <a16:creationId xmlns:a16="http://schemas.microsoft.com/office/drawing/2014/main" id="{2EE889BD-F530-4881-8050-B1611A26055C}"/>
              </a:ext>
            </a:extLst>
          </p:cNvPr>
          <p:cNvGrpSpPr/>
          <p:nvPr/>
        </p:nvGrpSpPr>
        <p:grpSpPr>
          <a:xfrm>
            <a:off x="2561731" y="4829061"/>
            <a:ext cx="1349411" cy="589642"/>
            <a:chOff x="1671603" y="4900917"/>
            <a:chExt cx="1323259" cy="578215"/>
          </a:xfrm>
        </p:grpSpPr>
        <p:grpSp>
          <p:nvGrpSpPr>
            <p:cNvPr id="27" name="Group 26">
              <a:extLst>
                <a:ext uri="{FF2B5EF4-FFF2-40B4-BE49-F238E27FC236}">
                  <a16:creationId xmlns:a16="http://schemas.microsoft.com/office/drawing/2014/main" id="{4F509B40-7AC1-459F-8721-026834B9E3BE}"/>
                </a:ext>
              </a:extLst>
            </p:cNvPr>
            <p:cNvGrpSpPr/>
            <p:nvPr/>
          </p:nvGrpSpPr>
          <p:grpSpPr>
            <a:xfrm>
              <a:off x="1671603" y="4900917"/>
              <a:ext cx="627183" cy="578215"/>
              <a:chOff x="2501959" y="5037105"/>
              <a:chExt cx="627183" cy="578215"/>
            </a:xfrm>
          </p:grpSpPr>
          <p:sp>
            <p:nvSpPr>
              <p:cNvPr id="34" name="Freeform 5">
                <a:extLst>
                  <a:ext uri="{FF2B5EF4-FFF2-40B4-BE49-F238E27FC236}">
                    <a16:creationId xmlns:a16="http://schemas.microsoft.com/office/drawing/2014/main" id="{106C5096-2551-4FF8-B4B8-589FE87B17E7}"/>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5" name="Picture 34">
                <a:extLst>
                  <a:ext uri="{FF2B5EF4-FFF2-40B4-BE49-F238E27FC236}">
                    <a16:creationId xmlns:a16="http://schemas.microsoft.com/office/drawing/2014/main" id="{4C4B7162-7B50-4C28-8A1F-6412FC862E3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29" name="Group 28">
              <a:extLst>
                <a:ext uri="{FF2B5EF4-FFF2-40B4-BE49-F238E27FC236}">
                  <a16:creationId xmlns:a16="http://schemas.microsoft.com/office/drawing/2014/main" id="{65AB3586-9AE9-461F-8289-D8A2B226EC08}"/>
                </a:ext>
              </a:extLst>
            </p:cNvPr>
            <p:cNvGrpSpPr/>
            <p:nvPr/>
          </p:nvGrpSpPr>
          <p:grpSpPr>
            <a:xfrm>
              <a:off x="2367679" y="4900917"/>
              <a:ext cx="627183" cy="578215"/>
              <a:chOff x="2501959" y="5037105"/>
              <a:chExt cx="627183" cy="578215"/>
            </a:xfrm>
          </p:grpSpPr>
          <p:sp>
            <p:nvSpPr>
              <p:cNvPr id="30" name="Freeform 5">
                <a:extLst>
                  <a:ext uri="{FF2B5EF4-FFF2-40B4-BE49-F238E27FC236}">
                    <a16:creationId xmlns:a16="http://schemas.microsoft.com/office/drawing/2014/main" id="{0580E11C-FEE3-4436-B666-F05B6F08398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1" name="Picture 30">
                <a:extLst>
                  <a:ext uri="{FF2B5EF4-FFF2-40B4-BE49-F238E27FC236}">
                    <a16:creationId xmlns:a16="http://schemas.microsoft.com/office/drawing/2014/main" id="{72A11EB0-80BF-46A5-8543-9D494ACF037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51" name="Text Placeholder 4">
            <a:extLst>
              <a:ext uri="{FF2B5EF4-FFF2-40B4-BE49-F238E27FC236}">
                <a16:creationId xmlns:a16="http://schemas.microsoft.com/office/drawing/2014/main" id="{CA1426B1-F541-43D0-B30C-00CB61A270EE}"/>
              </a:ext>
            </a:extLst>
          </p:cNvPr>
          <p:cNvSpPr txBox="1">
            <a:spLocks/>
          </p:cNvSpPr>
          <p:nvPr/>
        </p:nvSpPr>
        <p:spPr>
          <a:xfrm>
            <a:off x="7176588" y="873401"/>
            <a:ext cx="4395781" cy="524772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1" fontAlgn="base">
              <a:spcBef>
                <a:spcPct val="0"/>
              </a:spcBef>
              <a:spcAft>
                <a:spcPct val="0"/>
              </a:spcAft>
              <a:buSzTx/>
              <a:buNone/>
            </a:pPr>
            <a:r>
              <a:rPr lang="en-US" altLang="en-US" sz="2000">
                <a:solidFill>
                  <a:srgbClr val="0070C0"/>
                </a:solidFill>
                <a:latin typeface="Segoe UI"/>
              </a:rPr>
              <a:t>Deploy and configure </a:t>
            </a:r>
            <a:r>
              <a:rPr lang="en-US" altLang="en-US" sz="2000">
                <a:solidFill>
                  <a:prstClr val="black"/>
                </a:solidFill>
                <a:latin typeface="Segoe UI"/>
              </a:rPr>
              <a:t>the Azure Migrate appliance for VMware and complete server discovery</a:t>
            </a:r>
          </a:p>
          <a:p>
            <a:pPr marL="0" indent="0" defTabSz="914191" fontAlgn="base">
              <a:spcBef>
                <a:spcPct val="0"/>
              </a:spcBef>
              <a:spcAft>
                <a:spcPct val="0"/>
              </a:spcAft>
              <a:buSzTx/>
              <a:buNone/>
            </a:pPr>
            <a:endParaRPr lang="en-US" altLang="en-US" sz="2000">
              <a:solidFill>
                <a:prstClr val="black"/>
              </a:solidFill>
              <a:latin typeface="Segoe UI"/>
            </a:endParaRPr>
          </a:p>
          <a:p>
            <a:pPr marL="0" indent="0" defTabSz="914191" fontAlgn="base">
              <a:spcBef>
                <a:spcPct val="0"/>
              </a:spcBef>
              <a:spcAft>
                <a:spcPct val="0"/>
              </a:spcAft>
              <a:buSzTx/>
              <a:buNone/>
            </a:pPr>
            <a:r>
              <a:rPr lang="en-US" altLang="en-US" sz="2000">
                <a:solidFill>
                  <a:srgbClr val="0070C0"/>
                </a:solidFill>
                <a:latin typeface="Segoe UI"/>
              </a:rPr>
              <a:t>Start replicating </a:t>
            </a:r>
            <a:r>
              <a:rPr lang="en-US" altLang="en-US" sz="2000">
                <a:gradFill>
                  <a:gsLst>
                    <a:gs pos="2917">
                      <a:srgbClr val="1A1A1A"/>
                    </a:gs>
                    <a:gs pos="30000">
                      <a:srgbClr val="1A1A1A"/>
                    </a:gs>
                  </a:gsLst>
                  <a:lin ang="5400000" scaled="0"/>
                </a:gradFill>
                <a:latin typeface="Segoe UI"/>
              </a:rPr>
              <a:t>your Windows and Linux servers</a:t>
            </a:r>
          </a:p>
          <a:p>
            <a:pPr marL="0" indent="0" defTabSz="914191" fontAlgn="base">
              <a:spcBef>
                <a:spcPct val="0"/>
              </a:spcBef>
              <a:spcAft>
                <a:spcPct val="0"/>
              </a:spcAft>
              <a:buSzTx/>
              <a:buNone/>
            </a:pPr>
            <a:endParaRPr lang="en-US" altLang="en-US" sz="20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2000">
                <a:solidFill>
                  <a:srgbClr val="0070C0"/>
                </a:solidFill>
                <a:latin typeface="Segoe UI"/>
              </a:rPr>
              <a:t>The Azure Migrate appliance orchestrates </a:t>
            </a:r>
            <a:r>
              <a:rPr lang="en-US" altLang="en-US" sz="2000">
                <a:solidFill>
                  <a:prstClr val="black"/>
                </a:solidFill>
                <a:latin typeface="Segoe UI"/>
              </a:rPr>
              <a:t>the replication of your VM data to your Azure subscription</a:t>
            </a:r>
          </a:p>
          <a:p>
            <a:pPr marL="0" indent="0" defTabSz="914191" fontAlgn="base">
              <a:spcBef>
                <a:spcPct val="0"/>
              </a:spcBef>
              <a:spcAft>
                <a:spcPct val="0"/>
              </a:spcAft>
              <a:buSzTx/>
              <a:buNone/>
            </a:pPr>
            <a:endParaRPr lang="en-US" altLang="en-US" sz="20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2000">
                <a:solidFill>
                  <a:srgbClr val="0070C0"/>
                </a:solidFill>
                <a:latin typeface="Segoe UI"/>
              </a:rPr>
              <a:t>Perform test migrations </a:t>
            </a:r>
            <a:r>
              <a:rPr lang="en-US" altLang="en-US" sz="2000">
                <a:solidFill>
                  <a:prstClr val="black"/>
                </a:solidFill>
                <a:latin typeface="Segoe UI"/>
              </a:rPr>
              <a:t>(optional, but highly recommended) </a:t>
            </a:r>
            <a:r>
              <a:rPr lang="en-US" altLang="en-US" sz="2000">
                <a:gradFill>
                  <a:gsLst>
                    <a:gs pos="2917">
                      <a:srgbClr val="1A1A1A"/>
                    </a:gs>
                    <a:gs pos="30000">
                      <a:srgbClr val="1A1A1A"/>
                    </a:gs>
                  </a:gsLst>
                  <a:lin ang="5400000" scaled="0"/>
                </a:gradFill>
                <a:latin typeface="Segoe UI"/>
              </a:rPr>
              <a:t>to a sandbox environment with no impact to production to validate migration</a:t>
            </a:r>
          </a:p>
          <a:p>
            <a:pPr marL="0" indent="0" defTabSz="914191" fontAlgn="base">
              <a:spcBef>
                <a:spcPct val="0"/>
              </a:spcBef>
              <a:spcAft>
                <a:spcPct val="0"/>
              </a:spcAft>
              <a:buSzTx/>
              <a:buNone/>
            </a:pPr>
            <a:endParaRPr lang="en-US" altLang="en-US" sz="20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2000">
                <a:solidFill>
                  <a:srgbClr val="0070C0"/>
                </a:solidFill>
                <a:latin typeface="Segoe UI"/>
              </a:rPr>
              <a:t>Migrate to Azure </a:t>
            </a:r>
            <a:r>
              <a:rPr lang="en-US" altLang="en-US" sz="2000">
                <a:gradFill>
                  <a:gsLst>
                    <a:gs pos="2917">
                      <a:srgbClr val="1A1A1A"/>
                    </a:gs>
                    <a:gs pos="30000">
                      <a:srgbClr val="1A1A1A"/>
                    </a:gs>
                  </a:gsLst>
                  <a:lin ang="5400000" scaled="0"/>
                </a:gradFill>
                <a:latin typeface="Segoe UI"/>
              </a:rPr>
              <a:t>with zero data loss and minimal downtime</a:t>
            </a:r>
          </a:p>
        </p:txBody>
      </p:sp>
      <p:sp>
        <p:nvSpPr>
          <p:cNvPr id="3" name="Title 1">
            <a:extLst>
              <a:ext uri="{FF2B5EF4-FFF2-40B4-BE49-F238E27FC236}">
                <a16:creationId xmlns:a16="http://schemas.microsoft.com/office/drawing/2014/main" id="{6E9B4347-37B4-42CB-9150-2F561058EBCA}"/>
              </a:ext>
            </a:extLst>
          </p:cNvPr>
          <p:cNvSpPr txBox="1">
            <a:spLocks/>
          </p:cNvSpPr>
          <p:nvPr/>
        </p:nvSpPr>
        <p:spPr>
          <a:xfrm>
            <a:off x="601652" y="45092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r>
              <a:rPr lang="en-US" spc="-51">
                <a:latin typeface="Segoe UI Semibold (Headings)"/>
              </a:rPr>
              <a:t>Agentless VMware: Process</a:t>
            </a:r>
          </a:p>
        </p:txBody>
      </p:sp>
      <p:cxnSp>
        <p:nvCxnSpPr>
          <p:cNvPr id="36" name="Straight Connector 35">
            <a:extLst>
              <a:ext uri="{FF2B5EF4-FFF2-40B4-BE49-F238E27FC236}">
                <a16:creationId xmlns:a16="http://schemas.microsoft.com/office/drawing/2014/main" id="{529EAAEE-CD07-41B7-A147-1BDB464F829E}"/>
              </a:ext>
            </a:extLst>
          </p:cNvPr>
          <p:cNvCxnSpPr>
            <a:cxnSpLocks/>
          </p:cNvCxnSpPr>
          <p:nvPr/>
        </p:nvCxnSpPr>
        <p:spPr>
          <a:xfrm>
            <a:off x="7176588" y="1850317"/>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37" name="Straight Connector 36">
            <a:extLst>
              <a:ext uri="{FF2B5EF4-FFF2-40B4-BE49-F238E27FC236}">
                <a16:creationId xmlns:a16="http://schemas.microsoft.com/office/drawing/2014/main" id="{3EA52B32-733B-E643-A63C-3CABCBA364F2}"/>
              </a:ext>
            </a:extLst>
          </p:cNvPr>
          <p:cNvCxnSpPr>
            <a:cxnSpLocks/>
          </p:cNvCxnSpPr>
          <p:nvPr/>
        </p:nvCxnSpPr>
        <p:spPr>
          <a:xfrm>
            <a:off x="7176588" y="2763237"/>
            <a:ext cx="4684153" cy="0"/>
          </a:xfrm>
          <a:prstGeom prst="line">
            <a:avLst/>
          </a:prstGeom>
          <a:noFill/>
          <a:ln w="12700" cap="flat" cmpd="sng" algn="ctr">
            <a:solidFill>
              <a:schemeClr val="bg1">
                <a:lumMod val="75000"/>
              </a:schemeClr>
            </a:solidFill>
            <a:prstDash val="solid"/>
            <a:headEnd type="none"/>
            <a:tailEnd type="none"/>
          </a:ln>
          <a:effectLst/>
        </p:spPr>
      </p:cxnSp>
      <p:pic>
        <p:nvPicPr>
          <p:cNvPr id="47" name="Picture 4" descr="Image result for vmware icon transparent">
            <a:extLst>
              <a:ext uri="{FF2B5EF4-FFF2-40B4-BE49-F238E27FC236}">
                <a16:creationId xmlns:a16="http://schemas.microsoft.com/office/drawing/2014/main" id="{56FB57D3-F963-5141-A37E-5BB6561DEB00}"/>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464593" y="5872786"/>
            <a:ext cx="1560986" cy="254473"/>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Connector 32">
            <a:extLst>
              <a:ext uri="{FF2B5EF4-FFF2-40B4-BE49-F238E27FC236}">
                <a16:creationId xmlns:a16="http://schemas.microsoft.com/office/drawing/2014/main" id="{A6E5B707-880A-434C-83DC-EC4923D0DE1B}"/>
              </a:ext>
            </a:extLst>
          </p:cNvPr>
          <p:cNvCxnSpPr>
            <a:cxnSpLocks/>
          </p:cNvCxnSpPr>
          <p:nvPr/>
        </p:nvCxnSpPr>
        <p:spPr>
          <a:xfrm>
            <a:off x="7176588" y="3964716"/>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40" name="Straight Connector 39">
            <a:extLst>
              <a:ext uri="{FF2B5EF4-FFF2-40B4-BE49-F238E27FC236}">
                <a16:creationId xmlns:a16="http://schemas.microsoft.com/office/drawing/2014/main" id="{835D1FB6-B457-E343-8CFE-3197625F5303}"/>
              </a:ext>
            </a:extLst>
          </p:cNvPr>
          <p:cNvCxnSpPr>
            <a:cxnSpLocks/>
          </p:cNvCxnSpPr>
          <p:nvPr/>
        </p:nvCxnSpPr>
        <p:spPr>
          <a:xfrm>
            <a:off x="7176588" y="5495804"/>
            <a:ext cx="4684153" cy="0"/>
          </a:xfrm>
          <a:prstGeom prst="line">
            <a:avLst/>
          </a:prstGeom>
          <a:noFill/>
          <a:ln w="12700" cap="flat" cmpd="sng" algn="ctr">
            <a:solidFill>
              <a:schemeClr val="bg1">
                <a:lumMod val="75000"/>
              </a:schemeClr>
            </a:solidFill>
            <a:prstDash val="solid"/>
            <a:headEnd type="none"/>
            <a:tailEnd type="none"/>
          </a:ln>
          <a:effectLst/>
        </p:spPr>
      </p:cxnSp>
      <p:grpSp>
        <p:nvGrpSpPr>
          <p:cNvPr id="41" name="Group 40">
            <a:extLst>
              <a:ext uri="{FF2B5EF4-FFF2-40B4-BE49-F238E27FC236}">
                <a16:creationId xmlns:a16="http://schemas.microsoft.com/office/drawing/2014/main" id="{E003E2FB-C940-3843-897F-9E11FEF25577}"/>
              </a:ext>
            </a:extLst>
          </p:cNvPr>
          <p:cNvGrpSpPr/>
          <p:nvPr/>
        </p:nvGrpSpPr>
        <p:grpSpPr>
          <a:xfrm>
            <a:off x="4581917" y="2702550"/>
            <a:ext cx="1349411" cy="589642"/>
            <a:chOff x="1671603" y="4900917"/>
            <a:chExt cx="1323259" cy="578215"/>
          </a:xfrm>
        </p:grpSpPr>
        <p:grpSp>
          <p:nvGrpSpPr>
            <p:cNvPr id="42" name="Group 41">
              <a:extLst>
                <a:ext uri="{FF2B5EF4-FFF2-40B4-BE49-F238E27FC236}">
                  <a16:creationId xmlns:a16="http://schemas.microsoft.com/office/drawing/2014/main" id="{1F3479A6-B186-8E43-990D-C7C608CCDFE6}"/>
                </a:ext>
              </a:extLst>
            </p:cNvPr>
            <p:cNvGrpSpPr/>
            <p:nvPr/>
          </p:nvGrpSpPr>
          <p:grpSpPr>
            <a:xfrm>
              <a:off x="1671603" y="4900917"/>
              <a:ext cx="627183" cy="578215"/>
              <a:chOff x="2501959" y="5037105"/>
              <a:chExt cx="627183" cy="578215"/>
            </a:xfrm>
          </p:grpSpPr>
          <p:sp>
            <p:nvSpPr>
              <p:cNvPr id="52" name="Freeform 5">
                <a:extLst>
                  <a:ext uri="{FF2B5EF4-FFF2-40B4-BE49-F238E27FC236}">
                    <a16:creationId xmlns:a16="http://schemas.microsoft.com/office/drawing/2014/main" id="{633EA602-CEDA-1345-A29A-D4A10C1EC98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53" name="Picture 52">
                <a:extLst>
                  <a:ext uri="{FF2B5EF4-FFF2-40B4-BE49-F238E27FC236}">
                    <a16:creationId xmlns:a16="http://schemas.microsoft.com/office/drawing/2014/main" id="{ABB5B067-AA34-1C47-8E4E-F6011B00F5B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43" name="Group 42">
              <a:extLst>
                <a:ext uri="{FF2B5EF4-FFF2-40B4-BE49-F238E27FC236}">
                  <a16:creationId xmlns:a16="http://schemas.microsoft.com/office/drawing/2014/main" id="{0858FE65-9663-C74F-A4DD-4929B5F57D3E}"/>
                </a:ext>
              </a:extLst>
            </p:cNvPr>
            <p:cNvGrpSpPr/>
            <p:nvPr/>
          </p:nvGrpSpPr>
          <p:grpSpPr>
            <a:xfrm>
              <a:off x="2367679" y="4900917"/>
              <a:ext cx="627183" cy="578215"/>
              <a:chOff x="2501959" y="5037105"/>
              <a:chExt cx="627183" cy="578215"/>
            </a:xfrm>
          </p:grpSpPr>
          <p:sp>
            <p:nvSpPr>
              <p:cNvPr id="44" name="Freeform 5">
                <a:extLst>
                  <a:ext uri="{FF2B5EF4-FFF2-40B4-BE49-F238E27FC236}">
                    <a16:creationId xmlns:a16="http://schemas.microsoft.com/office/drawing/2014/main" id="{54606938-ECD8-0443-BE3D-B3B4052CC94B}"/>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46" name="Picture 45">
                <a:extLst>
                  <a:ext uri="{FF2B5EF4-FFF2-40B4-BE49-F238E27FC236}">
                    <a16:creationId xmlns:a16="http://schemas.microsoft.com/office/drawing/2014/main" id="{782832C0-5651-CE4C-B429-B92241C966E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grpSp>
        <p:nvGrpSpPr>
          <p:cNvPr id="54" name="Group 53">
            <a:extLst>
              <a:ext uri="{FF2B5EF4-FFF2-40B4-BE49-F238E27FC236}">
                <a16:creationId xmlns:a16="http://schemas.microsoft.com/office/drawing/2014/main" id="{82415495-54B1-D34D-830A-C2BADD5E5578}"/>
              </a:ext>
            </a:extLst>
          </p:cNvPr>
          <p:cNvGrpSpPr/>
          <p:nvPr/>
        </p:nvGrpSpPr>
        <p:grpSpPr>
          <a:xfrm>
            <a:off x="573442" y="2702550"/>
            <a:ext cx="1349411" cy="589642"/>
            <a:chOff x="1671603" y="4900917"/>
            <a:chExt cx="1323259" cy="578215"/>
          </a:xfrm>
        </p:grpSpPr>
        <p:grpSp>
          <p:nvGrpSpPr>
            <p:cNvPr id="55" name="Group 54">
              <a:extLst>
                <a:ext uri="{FF2B5EF4-FFF2-40B4-BE49-F238E27FC236}">
                  <a16:creationId xmlns:a16="http://schemas.microsoft.com/office/drawing/2014/main" id="{01B1F2EF-7AC9-EB41-B67A-A0BA98B83175}"/>
                </a:ext>
              </a:extLst>
            </p:cNvPr>
            <p:cNvGrpSpPr/>
            <p:nvPr/>
          </p:nvGrpSpPr>
          <p:grpSpPr>
            <a:xfrm>
              <a:off x="1671603" y="4900917"/>
              <a:ext cx="627183" cy="578215"/>
              <a:chOff x="2501959" y="5037105"/>
              <a:chExt cx="627183" cy="578215"/>
            </a:xfrm>
          </p:grpSpPr>
          <p:sp>
            <p:nvSpPr>
              <p:cNvPr id="59" name="Freeform 5">
                <a:extLst>
                  <a:ext uri="{FF2B5EF4-FFF2-40B4-BE49-F238E27FC236}">
                    <a16:creationId xmlns:a16="http://schemas.microsoft.com/office/drawing/2014/main" id="{D0FF1B56-19BA-CD4D-85E9-3EA346E519DF}"/>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60" name="Picture 59">
                <a:extLst>
                  <a:ext uri="{FF2B5EF4-FFF2-40B4-BE49-F238E27FC236}">
                    <a16:creationId xmlns:a16="http://schemas.microsoft.com/office/drawing/2014/main" id="{6A8AF713-8CB4-804C-952A-9239C148E85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56" name="Group 55">
              <a:extLst>
                <a:ext uri="{FF2B5EF4-FFF2-40B4-BE49-F238E27FC236}">
                  <a16:creationId xmlns:a16="http://schemas.microsoft.com/office/drawing/2014/main" id="{D49B56EE-96AA-DB43-A4AF-50950F1958CD}"/>
                </a:ext>
              </a:extLst>
            </p:cNvPr>
            <p:cNvGrpSpPr/>
            <p:nvPr/>
          </p:nvGrpSpPr>
          <p:grpSpPr>
            <a:xfrm>
              <a:off x="2367679" y="4900917"/>
              <a:ext cx="627183" cy="578215"/>
              <a:chOff x="2501959" y="5037105"/>
              <a:chExt cx="627183" cy="578215"/>
            </a:xfrm>
          </p:grpSpPr>
          <p:sp>
            <p:nvSpPr>
              <p:cNvPr id="57" name="Freeform 5">
                <a:extLst>
                  <a:ext uri="{FF2B5EF4-FFF2-40B4-BE49-F238E27FC236}">
                    <a16:creationId xmlns:a16="http://schemas.microsoft.com/office/drawing/2014/main" id="{72CE7C51-97A9-E343-9094-C83C16603E3F}"/>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58" name="Picture 57">
                <a:extLst>
                  <a:ext uri="{FF2B5EF4-FFF2-40B4-BE49-F238E27FC236}">
                    <a16:creationId xmlns:a16="http://schemas.microsoft.com/office/drawing/2014/main" id="{A05FE2A7-81EA-424E-9C9F-6C86F92D68C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61" name="TextBox 60">
            <a:extLst>
              <a:ext uri="{FF2B5EF4-FFF2-40B4-BE49-F238E27FC236}">
                <a16:creationId xmlns:a16="http://schemas.microsoft.com/office/drawing/2014/main" id="{CC799ECE-C9CB-0E49-A854-CAD8D173CD89}"/>
              </a:ext>
            </a:extLst>
          </p:cNvPr>
          <p:cNvSpPr txBox="1"/>
          <p:nvPr/>
        </p:nvSpPr>
        <p:spPr>
          <a:xfrm>
            <a:off x="419812" y="3333703"/>
            <a:ext cx="1767340" cy="440719"/>
          </a:xfrm>
          <a:prstGeom prst="rect">
            <a:avLst/>
          </a:prstGeom>
          <a:noFill/>
        </p:spPr>
        <p:txBody>
          <a:bodyPr wrap="square" lIns="182854" tIns="146283" rIns="182854" bIns="146283" rtlCol="0">
            <a:spAutoFit/>
          </a:bodyPr>
          <a:lstStyle/>
          <a:p>
            <a:pPr defTabSz="932597">
              <a:lnSpc>
                <a:spcPct val="90000"/>
              </a:lnSpc>
              <a:spcAft>
                <a:spcPts val="600"/>
              </a:spcAft>
            </a:pPr>
            <a:r>
              <a:rPr lang="en-US" sz="1049">
                <a:gradFill>
                  <a:gsLst>
                    <a:gs pos="2917">
                      <a:prstClr val="black"/>
                    </a:gs>
                    <a:gs pos="30000">
                      <a:prstClr val="black"/>
                    </a:gs>
                  </a:gsLst>
                  <a:lin ang="5400000" scaled="0"/>
                </a:gradFill>
                <a:latin typeface="Segoe UI"/>
              </a:rPr>
              <a:t>Sandbox environment</a:t>
            </a:r>
          </a:p>
        </p:txBody>
      </p:sp>
      <p:sp>
        <p:nvSpPr>
          <p:cNvPr id="2" name="Rectangle 1">
            <a:extLst>
              <a:ext uri="{FF2B5EF4-FFF2-40B4-BE49-F238E27FC236}">
                <a16:creationId xmlns:a16="http://schemas.microsoft.com/office/drawing/2014/main" id="{3A6DD6BD-ADF6-7540-B8D6-32E7ECF3FC4A}"/>
              </a:ext>
            </a:extLst>
          </p:cNvPr>
          <p:cNvSpPr/>
          <p:nvPr/>
        </p:nvSpPr>
        <p:spPr bwMode="auto">
          <a:xfrm>
            <a:off x="419812" y="2573079"/>
            <a:ext cx="1674802" cy="1201343"/>
          </a:xfrm>
          <a:prstGeom prst="rect">
            <a:avLst/>
          </a:prstGeom>
          <a:noFill/>
          <a:ln w="15875">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49939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1">
                                            <p:txEl>
                                              <p:pRg st="2" end="2"/>
                                            </p:txEl>
                                          </p:spTgt>
                                        </p:tgtEl>
                                        <p:attrNameLst>
                                          <p:attrName>style.visibility</p:attrName>
                                        </p:attrNameLst>
                                      </p:cBhvr>
                                      <p:to>
                                        <p:strVal val="visible"/>
                                      </p:to>
                                    </p:set>
                                    <p:anim calcmode="lin" valueType="num">
                                      <p:cBhvr additive="base">
                                        <p:cTn id="17" dur="500" fill="hold"/>
                                        <p:tgtEl>
                                          <p:spTgt spid="51">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1">
                                            <p:txEl>
                                              <p:pRg st="4" end="4"/>
                                            </p:txEl>
                                          </p:spTgt>
                                        </p:tgtEl>
                                        <p:attrNameLst>
                                          <p:attrName>style.visibility</p:attrName>
                                        </p:attrNameLst>
                                      </p:cBhvr>
                                      <p:to>
                                        <p:strVal val="visible"/>
                                      </p:to>
                                    </p:set>
                                    <p:anim calcmode="lin" valueType="num">
                                      <p:cBhvr additive="base">
                                        <p:cTn id="23" dur="500" fill="hold"/>
                                        <p:tgtEl>
                                          <p:spTgt spid="51">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1">
                                            <p:txEl>
                                              <p:pRg st="4" end="4"/>
                                            </p:txEl>
                                          </p:spTgt>
                                        </p:tgtEl>
                                        <p:attrNameLst>
                                          <p:attrName>ppt_y</p:attrName>
                                        </p:attrNameLst>
                                      </p:cBhvr>
                                      <p:tavLst>
                                        <p:tav tm="0">
                                          <p:val>
                                            <p:strVal val="1+#ppt_h/2"/>
                                          </p:val>
                                        </p:tav>
                                        <p:tav tm="100000">
                                          <p:val>
                                            <p:strVal val="#ppt_y"/>
                                          </p:val>
                                        </p:tav>
                                      </p:tavLst>
                                    </p:anim>
                                  </p:childTnLst>
                                </p:cTn>
                              </p:par>
                              <p:par>
                                <p:cTn id="25" presetID="26" presetClass="emph" presetSubtype="0" fill="hold" nodeType="withEffect">
                                  <p:stCondLst>
                                    <p:cond delay="0"/>
                                  </p:stCondLst>
                                  <p:childTnLst>
                                    <p:animEffect transition="out" filter="fade">
                                      <p:cBhvr>
                                        <p:cTn id="26" dur="500" tmFilter="0, 0; .2, .5; .8, .5; 1, 0"/>
                                        <p:tgtEl>
                                          <p:spTgt spid="19"/>
                                        </p:tgtEl>
                                      </p:cBhvr>
                                    </p:animEffect>
                                    <p:animScale>
                                      <p:cBhvr>
                                        <p:cTn id="27" dur="250" autoRev="1" fill="hold"/>
                                        <p:tgtEl>
                                          <p:spTgt spid="19"/>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51">
                                            <p:txEl>
                                              <p:pRg st="6" end="6"/>
                                            </p:txEl>
                                          </p:spTgt>
                                        </p:tgtEl>
                                        <p:attrNameLst>
                                          <p:attrName>style.visibility</p:attrName>
                                        </p:attrNameLst>
                                      </p:cBhvr>
                                      <p:to>
                                        <p:strVal val="visible"/>
                                      </p:to>
                                    </p:set>
                                    <p:anim calcmode="lin" valueType="num">
                                      <p:cBhvr additive="base">
                                        <p:cTn id="32" dur="500" fill="hold"/>
                                        <p:tgtEl>
                                          <p:spTgt spid="51">
                                            <p:txEl>
                                              <p:pRg st="6" end="6"/>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1">
                                            <p:txEl>
                                              <p:pRg st="6" end="6"/>
                                            </p:txEl>
                                          </p:spTgt>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2"/>
                                        </p:tgtEl>
                                        <p:attrNameLst>
                                          <p:attrName>style.visibility</p:attrName>
                                        </p:attrNameLst>
                                      </p:cBhvr>
                                      <p:to>
                                        <p:strVal val="visible"/>
                                      </p:to>
                                    </p:set>
                                    <p:anim calcmode="lin" valueType="num">
                                      <p:cBhvr additive="base">
                                        <p:cTn id="36" dur="500" fill="hold"/>
                                        <p:tgtEl>
                                          <p:spTgt spid="2"/>
                                        </p:tgtEl>
                                        <p:attrNameLst>
                                          <p:attrName>ppt_x</p:attrName>
                                        </p:attrNameLst>
                                      </p:cBhvr>
                                      <p:tavLst>
                                        <p:tav tm="0">
                                          <p:val>
                                            <p:strVal val="#ppt_x"/>
                                          </p:val>
                                        </p:tav>
                                        <p:tav tm="100000">
                                          <p:val>
                                            <p:strVal val="#ppt_x"/>
                                          </p:val>
                                        </p:tav>
                                      </p:tavLst>
                                    </p:anim>
                                    <p:anim calcmode="lin" valueType="num">
                                      <p:cBhvr additive="base">
                                        <p:cTn id="37" dur="500" fill="hold"/>
                                        <p:tgtEl>
                                          <p:spTgt spid="2"/>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54"/>
                                        </p:tgtEl>
                                        <p:attrNameLst>
                                          <p:attrName>style.visibility</p:attrName>
                                        </p:attrNameLst>
                                      </p:cBhvr>
                                      <p:to>
                                        <p:strVal val="visible"/>
                                      </p:to>
                                    </p:set>
                                    <p:anim calcmode="lin" valueType="num">
                                      <p:cBhvr additive="base">
                                        <p:cTn id="40" dur="500" fill="hold"/>
                                        <p:tgtEl>
                                          <p:spTgt spid="54"/>
                                        </p:tgtEl>
                                        <p:attrNameLst>
                                          <p:attrName>ppt_x</p:attrName>
                                        </p:attrNameLst>
                                      </p:cBhvr>
                                      <p:tavLst>
                                        <p:tav tm="0">
                                          <p:val>
                                            <p:strVal val="#ppt_x"/>
                                          </p:val>
                                        </p:tav>
                                        <p:tav tm="100000">
                                          <p:val>
                                            <p:strVal val="#ppt_x"/>
                                          </p:val>
                                        </p:tav>
                                      </p:tavLst>
                                    </p:anim>
                                    <p:anim calcmode="lin" valueType="num">
                                      <p:cBhvr additive="base">
                                        <p:cTn id="41" dur="500" fill="hold"/>
                                        <p:tgtEl>
                                          <p:spTgt spid="54"/>
                                        </p:tgtEl>
                                        <p:attrNameLst>
                                          <p:attrName>ppt_y</p:attrName>
                                        </p:attrNameLst>
                                      </p:cBhvr>
                                      <p:tavLst>
                                        <p:tav tm="0">
                                          <p:val>
                                            <p:strVal val="1+#ppt_h/2"/>
                                          </p:val>
                                        </p:tav>
                                        <p:tav tm="100000">
                                          <p:val>
                                            <p:strVal val="#ppt_y"/>
                                          </p:val>
                                        </p:tav>
                                      </p:tavLst>
                                    </p:anim>
                                  </p:childTnLst>
                                </p:cTn>
                              </p:par>
                              <p:par>
                                <p:cTn id="42" presetID="2" presetClass="entr" presetSubtype="4" fill="hold" grpId="1" nodeType="withEffect">
                                  <p:stCondLst>
                                    <p:cond delay="0"/>
                                  </p:stCondLst>
                                  <p:childTnLst>
                                    <p:set>
                                      <p:cBhvr>
                                        <p:cTn id="43" dur="1" fill="hold">
                                          <p:stCondLst>
                                            <p:cond delay="0"/>
                                          </p:stCondLst>
                                        </p:cTn>
                                        <p:tgtEl>
                                          <p:spTgt spid="61"/>
                                        </p:tgtEl>
                                        <p:attrNameLst>
                                          <p:attrName>style.visibility</p:attrName>
                                        </p:attrNameLst>
                                      </p:cBhvr>
                                      <p:to>
                                        <p:strVal val="visible"/>
                                      </p:to>
                                    </p:set>
                                    <p:anim calcmode="lin" valueType="num">
                                      <p:cBhvr additive="base">
                                        <p:cTn id="44" dur="500" fill="hold"/>
                                        <p:tgtEl>
                                          <p:spTgt spid="61"/>
                                        </p:tgtEl>
                                        <p:attrNameLst>
                                          <p:attrName>ppt_x</p:attrName>
                                        </p:attrNameLst>
                                      </p:cBhvr>
                                      <p:tavLst>
                                        <p:tav tm="0">
                                          <p:val>
                                            <p:strVal val="#ppt_x"/>
                                          </p:val>
                                        </p:tav>
                                        <p:tav tm="100000">
                                          <p:val>
                                            <p:strVal val="#ppt_x"/>
                                          </p:val>
                                        </p:tav>
                                      </p:tavLst>
                                    </p:anim>
                                    <p:anim calcmode="lin" valueType="num">
                                      <p:cBhvr additive="base">
                                        <p:cTn id="45"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nodeType="clickEffect">
                                  <p:stCondLst>
                                    <p:cond delay="0"/>
                                  </p:stCondLst>
                                  <p:childTnLst>
                                    <p:set>
                                      <p:cBhvr>
                                        <p:cTn id="49" dur="1" fill="hold">
                                          <p:stCondLst>
                                            <p:cond delay="0"/>
                                          </p:stCondLst>
                                        </p:cTn>
                                        <p:tgtEl>
                                          <p:spTgt spid="54"/>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2"/>
                                        </p:tgtEl>
                                        <p:attrNameLst>
                                          <p:attrName>style.visibility</p:attrName>
                                        </p:attrNameLst>
                                      </p:cBhvr>
                                      <p:to>
                                        <p:strVal val="hidden"/>
                                      </p:to>
                                    </p:set>
                                  </p:childTnLst>
                                </p:cTn>
                              </p:par>
                              <p:par>
                                <p:cTn id="52" presetID="2" presetClass="entr" presetSubtype="4" fill="hold" nodeType="withEffect">
                                  <p:stCondLst>
                                    <p:cond delay="0"/>
                                  </p:stCondLst>
                                  <p:childTnLst>
                                    <p:set>
                                      <p:cBhvr>
                                        <p:cTn id="53" dur="1" fill="hold">
                                          <p:stCondLst>
                                            <p:cond delay="0"/>
                                          </p:stCondLst>
                                        </p:cTn>
                                        <p:tgtEl>
                                          <p:spTgt spid="41"/>
                                        </p:tgtEl>
                                        <p:attrNameLst>
                                          <p:attrName>style.visibility</p:attrName>
                                        </p:attrNameLst>
                                      </p:cBhvr>
                                      <p:to>
                                        <p:strVal val="visible"/>
                                      </p:to>
                                    </p:set>
                                    <p:anim calcmode="lin" valueType="num">
                                      <p:cBhvr additive="base">
                                        <p:cTn id="54" dur="500" fill="hold"/>
                                        <p:tgtEl>
                                          <p:spTgt spid="41"/>
                                        </p:tgtEl>
                                        <p:attrNameLst>
                                          <p:attrName>ppt_x</p:attrName>
                                        </p:attrNameLst>
                                      </p:cBhvr>
                                      <p:tavLst>
                                        <p:tav tm="0">
                                          <p:val>
                                            <p:strVal val="#ppt_x"/>
                                          </p:val>
                                        </p:tav>
                                        <p:tav tm="100000">
                                          <p:val>
                                            <p:strVal val="#ppt_x"/>
                                          </p:val>
                                        </p:tav>
                                      </p:tavLst>
                                    </p:anim>
                                    <p:anim calcmode="lin" valueType="num">
                                      <p:cBhvr additive="base">
                                        <p:cTn id="55" dur="500" fill="hold"/>
                                        <p:tgtEl>
                                          <p:spTgt spid="41"/>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51">
                                            <p:txEl>
                                              <p:pRg st="8" end="8"/>
                                            </p:txEl>
                                          </p:spTgt>
                                        </p:tgtEl>
                                        <p:attrNameLst>
                                          <p:attrName>style.visibility</p:attrName>
                                        </p:attrNameLst>
                                      </p:cBhvr>
                                      <p:to>
                                        <p:strVal val="visible"/>
                                      </p:to>
                                    </p:set>
                                    <p:anim calcmode="lin" valueType="num">
                                      <p:cBhvr additive="base">
                                        <p:cTn id="58" dur="500" fill="hold"/>
                                        <p:tgtEl>
                                          <p:spTgt spid="51">
                                            <p:txEl>
                                              <p:pRg st="8" end="8"/>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51">
                                            <p:txEl>
                                              <p:pRg st="8" end="8"/>
                                            </p:txEl>
                                          </p:spTgt>
                                        </p:tgtEl>
                                        <p:attrNameLst>
                                          <p:attrName>ppt_y</p:attrName>
                                        </p:attrNameLst>
                                      </p:cBhvr>
                                      <p:tavLst>
                                        <p:tav tm="0">
                                          <p:val>
                                            <p:strVal val="1+#ppt_h/2"/>
                                          </p:val>
                                        </p:tav>
                                        <p:tav tm="100000">
                                          <p:val>
                                            <p:strVal val="#ppt_y"/>
                                          </p:val>
                                        </p:tav>
                                      </p:tavLst>
                                    </p:anim>
                                  </p:childTnLst>
                                </p:cTn>
                              </p:par>
                              <p:par>
                                <p:cTn id="60" presetID="1" presetClass="exit" presetSubtype="0" fill="hold" grpId="0" nodeType="withEffect">
                                  <p:stCondLst>
                                    <p:cond delay="0"/>
                                  </p:stCondLst>
                                  <p:childTnLst>
                                    <p:set>
                                      <p:cBhvr>
                                        <p:cTn id="61" dur="1" fill="hold">
                                          <p:stCondLst>
                                            <p:cond delay="0"/>
                                          </p:stCondLst>
                                        </p:cTn>
                                        <p:tgtEl>
                                          <p:spTgt spid="61"/>
                                        </p:tgtEl>
                                        <p:attrNameLst>
                                          <p:attrName>style.visibility</p:attrName>
                                        </p:attrNameLst>
                                      </p:cBhvr>
                                      <p:to>
                                        <p:strVal val="hidden"/>
                                      </p:to>
                                    </p:set>
                                  </p:childTnLst>
                                </p:cTn>
                              </p:par>
                              <p:par>
                                <p:cTn id="62" presetID="1" presetClass="exit" presetSubtype="0" fill="hold" grpId="2" nodeType="withEffect">
                                  <p:stCondLst>
                                    <p:cond delay="0"/>
                                  </p:stCondLst>
                                  <p:childTnLst>
                                    <p:set>
                                      <p:cBhvr>
                                        <p:cTn id="63" dur="1" fill="hold">
                                          <p:stCondLst>
                                            <p:cond delay="0"/>
                                          </p:stCondLst>
                                        </p:cTn>
                                        <p:tgtEl>
                                          <p:spTgt spid="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1" grpId="1"/>
      <p:bldP spid="61" grpId="2"/>
      <p:bldP spid="2" grpId="0" animBg="1"/>
      <p:bldP spid="2" grpId="1"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D85EA2A9-C08F-8A41-8C70-4DF9F00F259D}"/>
              </a:ext>
            </a:extLst>
          </p:cNvPr>
          <p:cNvSpPr/>
          <p:nvPr/>
        </p:nvSpPr>
        <p:spPr bwMode="auto">
          <a:xfrm>
            <a:off x="0" y="0"/>
            <a:ext cx="12436475" cy="3959004"/>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Rectangle 128">
            <a:extLst>
              <a:ext uri="{FF2B5EF4-FFF2-40B4-BE49-F238E27FC236}">
                <a16:creationId xmlns:a16="http://schemas.microsoft.com/office/drawing/2014/main" id="{FB1CAEDC-362F-3349-9A89-2B08A691E678}"/>
              </a:ext>
            </a:extLst>
          </p:cNvPr>
          <p:cNvSpPr/>
          <p:nvPr/>
        </p:nvSpPr>
        <p:spPr>
          <a:xfrm>
            <a:off x="8917062" y="2334299"/>
            <a:ext cx="1593726" cy="3540103"/>
          </a:xfrm>
          <a:prstGeom prst="rect">
            <a:avLst/>
          </a:prstGeom>
          <a:solidFill>
            <a:schemeClr val="bg1"/>
          </a:solid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24" name="Triangle 23">
            <a:extLst>
              <a:ext uri="{FF2B5EF4-FFF2-40B4-BE49-F238E27FC236}">
                <a16:creationId xmlns:a16="http://schemas.microsoft.com/office/drawing/2014/main" id="{636246F2-EBE6-5448-B071-DD61AB19589C}"/>
              </a:ext>
            </a:extLst>
          </p:cNvPr>
          <p:cNvSpPr/>
          <p:nvPr/>
        </p:nvSpPr>
        <p:spPr bwMode="auto">
          <a:xfrm>
            <a:off x="1408239" y="3773843"/>
            <a:ext cx="841965" cy="33381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22">
            <a:extLst>
              <a:ext uri="{FF2B5EF4-FFF2-40B4-BE49-F238E27FC236}">
                <a16:creationId xmlns:a16="http://schemas.microsoft.com/office/drawing/2014/main" id="{4C79FF1C-F05C-B747-A077-4DC825720691}"/>
              </a:ext>
            </a:extLst>
          </p:cNvPr>
          <p:cNvGrpSpPr/>
          <p:nvPr/>
        </p:nvGrpSpPr>
        <p:grpSpPr>
          <a:xfrm>
            <a:off x="619747" y="4715915"/>
            <a:ext cx="2475854" cy="1322993"/>
            <a:chOff x="735163" y="4350220"/>
            <a:chExt cx="2257441" cy="1206282"/>
          </a:xfrm>
        </p:grpSpPr>
        <p:pic>
          <p:nvPicPr>
            <p:cNvPr id="84" name="Picture 83">
              <a:extLst>
                <a:ext uri="{FF2B5EF4-FFF2-40B4-BE49-F238E27FC236}">
                  <a16:creationId xmlns:a16="http://schemas.microsoft.com/office/drawing/2014/main" id="{19234428-7E53-F747-AC2A-C7BBB233F121}"/>
                </a:ext>
              </a:extLst>
            </p:cNvPr>
            <p:cNvPicPr>
              <a:picLocks noChangeAspect="1"/>
            </p:cNvPicPr>
            <p:nvPr/>
          </p:nvPicPr>
          <p:blipFill>
            <a:blip r:embed="rId3"/>
            <a:stretch>
              <a:fillRect/>
            </a:stretch>
          </p:blipFill>
          <p:spPr>
            <a:xfrm>
              <a:off x="735163" y="4362850"/>
              <a:ext cx="365865" cy="1193652"/>
            </a:xfrm>
            <a:prstGeom prst="rect">
              <a:avLst/>
            </a:prstGeom>
          </p:spPr>
        </p:pic>
        <p:pic>
          <p:nvPicPr>
            <p:cNvPr id="85" name="Picture 84">
              <a:extLst>
                <a:ext uri="{FF2B5EF4-FFF2-40B4-BE49-F238E27FC236}">
                  <a16:creationId xmlns:a16="http://schemas.microsoft.com/office/drawing/2014/main" id="{0F5106D4-E78F-044E-A21A-618863CF701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27647" y="5284771"/>
              <a:ext cx="263850" cy="233202"/>
            </a:xfrm>
            <a:prstGeom prst="rect">
              <a:avLst/>
            </a:prstGeom>
          </p:spPr>
        </p:pic>
        <p:pic>
          <p:nvPicPr>
            <p:cNvPr id="86" name="Picture 85">
              <a:extLst>
                <a:ext uri="{FF2B5EF4-FFF2-40B4-BE49-F238E27FC236}">
                  <a16:creationId xmlns:a16="http://schemas.microsoft.com/office/drawing/2014/main" id="{13D99216-84ED-CC4F-BD94-2B22778574A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33460" y="4989690"/>
              <a:ext cx="263850" cy="233202"/>
            </a:xfrm>
            <a:prstGeom prst="rect">
              <a:avLst/>
            </a:prstGeom>
          </p:spPr>
        </p:pic>
        <p:pic>
          <p:nvPicPr>
            <p:cNvPr id="87" name="Picture 86">
              <a:extLst>
                <a:ext uri="{FF2B5EF4-FFF2-40B4-BE49-F238E27FC236}">
                  <a16:creationId xmlns:a16="http://schemas.microsoft.com/office/drawing/2014/main" id="{C3AA5A79-D0F7-2543-A972-ECDA3E6719B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36626" y="4700848"/>
              <a:ext cx="263850" cy="233202"/>
            </a:xfrm>
            <a:prstGeom prst="rect">
              <a:avLst/>
            </a:prstGeom>
          </p:spPr>
        </p:pic>
        <p:pic>
          <p:nvPicPr>
            <p:cNvPr id="88" name="Picture 87">
              <a:extLst>
                <a:ext uri="{FF2B5EF4-FFF2-40B4-BE49-F238E27FC236}">
                  <a16:creationId xmlns:a16="http://schemas.microsoft.com/office/drawing/2014/main" id="{B7CA4CFD-ED9A-184F-B4A1-52701EF4333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38712" y="4403106"/>
              <a:ext cx="263850" cy="233202"/>
            </a:xfrm>
            <a:prstGeom prst="rect">
              <a:avLst/>
            </a:prstGeom>
          </p:spPr>
        </p:pic>
        <p:pic>
          <p:nvPicPr>
            <p:cNvPr id="91" name="Picture 90">
              <a:extLst>
                <a:ext uri="{FF2B5EF4-FFF2-40B4-BE49-F238E27FC236}">
                  <a16:creationId xmlns:a16="http://schemas.microsoft.com/office/drawing/2014/main" id="{E1659344-6E28-964A-AC6F-41DB0DE31D87}"/>
                </a:ext>
              </a:extLst>
            </p:cNvPr>
            <p:cNvPicPr>
              <a:picLocks noChangeAspect="1"/>
            </p:cNvPicPr>
            <p:nvPr/>
          </p:nvPicPr>
          <p:blipFill>
            <a:blip r:embed="rId3"/>
            <a:stretch>
              <a:fillRect/>
            </a:stretch>
          </p:blipFill>
          <p:spPr>
            <a:xfrm>
              <a:off x="1509755" y="4353811"/>
              <a:ext cx="365865" cy="1193652"/>
            </a:xfrm>
            <a:prstGeom prst="rect">
              <a:avLst/>
            </a:prstGeom>
          </p:spPr>
        </p:pic>
        <p:pic>
          <p:nvPicPr>
            <p:cNvPr id="92" name="Picture 91">
              <a:extLst>
                <a:ext uri="{FF2B5EF4-FFF2-40B4-BE49-F238E27FC236}">
                  <a16:creationId xmlns:a16="http://schemas.microsoft.com/office/drawing/2014/main" id="{EC4BC1ED-87FD-0442-BAC2-A71128DFC4A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02240" y="5275733"/>
              <a:ext cx="263850" cy="233202"/>
            </a:xfrm>
            <a:prstGeom prst="rect">
              <a:avLst/>
            </a:prstGeom>
          </p:spPr>
        </p:pic>
        <p:pic>
          <p:nvPicPr>
            <p:cNvPr id="93" name="Picture 92">
              <a:extLst>
                <a:ext uri="{FF2B5EF4-FFF2-40B4-BE49-F238E27FC236}">
                  <a16:creationId xmlns:a16="http://schemas.microsoft.com/office/drawing/2014/main" id="{577385A6-CB97-4C42-B868-E89CB310148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08052" y="4980651"/>
              <a:ext cx="263850" cy="233202"/>
            </a:xfrm>
            <a:prstGeom prst="rect">
              <a:avLst/>
            </a:prstGeom>
          </p:spPr>
        </p:pic>
        <p:pic>
          <p:nvPicPr>
            <p:cNvPr id="94" name="Picture 93">
              <a:extLst>
                <a:ext uri="{FF2B5EF4-FFF2-40B4-BE49-F238E27FC236}">
                  <a16:creationId xmlns:a16="http://schemas.microsoft.com/office/drawing/2014/main" id="{5B3DC6E3-1340-5246-BFAE-9A393D4BA13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11218" y="4691809"/>
              <a:ext cx="263850" cy="233202"/>
            </a:xfrm>
            <a:prstGeom prst="rect">
              <a:avLst/>
            </a:prstGeom>
          </p:spPr>
        </p:pic>
        <p:pic>
          <p:nvPicPr>
            <p:cNvPr id="95" name="Picture 94">
              <a:extLst>
                <a:ext uri="{FF2B5EF4-FFF2-40B4-BE49-F238E27FC236}">
                  <a16:creationId xmlns:a16="http://schemas.microsoft.com/office/drawing/2014/main" id="{31D9C098-A263-3145-BCA0-5B99B2ADBA3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13305" y="4394067"/>
              <a:ext cx="263850" cy="233202"/>
            </a:xfrm>
            <a:prstGeom prst="rect">
              <a:avLst/>
            </a:prstGeom>
          </p:spPr>
        </p:pic>
        <p:pic>
          <p:nvPicPr>
            <p:cNvPr id="96" name="Picture 95">
              <a:extLst>
                <a:ext uri="{FF2B5EF4-FFF2-40B4-BE49-F238E27FC236}">
                  <a16:creationId xmlns:a16="http://schemas.microsoft.com/office/drawing/2014/main" id="{42988A08-C977-544E-94E7-4F632994E53E}"/>
                </a:ext>
              </a:extLst>
            </p:cNvPr>
            <p:cNvPicPr>
              <a:picLocks noChangeAspect="1"/>
            </p:cNvPicPr>
            <p:nvPr/>
          </p:nvPicPr>
          <p:blipFill>
            <a:blip r:embed="rId3"/>
            <a:stretch>
              <a:fillRect/>
            </a:stretch>
          </p:blipFill>
          <p:spPr>
            <a:xfrm>
              <a:off x="2325204" y="4350220"/>
              <a:ext cx="365865" cy="1193652"/>
            </a:xfrm>
            <a:prstGeom prst="rect">
              <a:avLst/>
            </a:prstGeom>
          </p:spPr>
        </p:pic>
        <p:pic>
          <p:nvPicPr>
            <p:cNvPr id="97" name="Picture 96">
              <a:extLst>
                <a:ext uri="{FF2B5EF4-FFF2-40B4-BE49-F238E27FC236}">
                  <a16:creationId xmlns:a16="http://schemas.microsoft.com/office/drawing/2014/main" id="{D0B96162-2356-1A4B-9EA1-17685D1B8BE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17689" y="5272140"/>
              <a:ext cx="263850" cy="233202"/>
            </a:xfrm>
            <a:prstGeom prst="rect">
              <a:avLst/>
            </a:prstGeom>
          </p:spPr>
        </p:pic>
        <p:pic>
          <p:nvPicPr>
            <p:cNvPr id="98" name="Picture 97">
              <a:extLst>
                <a:ext uri="{FF2B5EF4-FFF2-40B4-BE49-F238E27FC236}">
                  <a16:creationId xmlns:a16="http://schemas.microsoft.com/office/drawing/2014/main" id="{652EB07F-7804-A840-B8C4-FD24863C575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23502" y="4977059"/>
              <a:ext cx="263850" cy="233202"/>
            </a:xfrm>
            <a:prstGeom prst="rect">
              <a:avLst/>
            </a:prstGeom>
          </p:spPr>
        </p:pic>
        <p:pic>
          <p:nvPicPr>
            <p:cNvPr id="99" name="Picture 98">
              <a:extLst>
                <a:ext uri="{FF2B5EF4-FFF2-40B4-BE49-F238E27FC236}">
                  <a16:creationId xmlns:a16="http://schemas.microsoft.com/office/drawing/2014/main" id="{AC16D5DB-0D4B-614C-A014-16ADF98F923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26667" y="4688217"/>
              <a:ext cx="263850" cy="233202"/>
            </a:xfrm>
            <a:prstGeom prst="rect">
              <a:avLst/>
            </a:prstGeom>
          </p:spPr>
        </p:pic>
        <p:pic>
          <p:nvPicPr>
            <p:cNvPr id="100" name="Picture 99">
              <a:extLst>
                <a:ext uri="{FF2B5EF4-FFF2-40B4-BE49-F238E27FC236}">
                  <a16:creationId xmlns:a16="http://schemas.microsoft.com/office/drawing/2014/main" id="{166AAA65-0FE8-044F-AAB1-E8E040526F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28754" y="4390474"/>
              <a:ext cx="263850" cy="233202"/>
            </a:xfrm>
            <a:prstGeom prst="rect">
              <a:avLst/>
            </a:prstGeom>
          </p:spPr>
        </p:pic>
      </p:grpSp>
      <p:sp>
        <p:nvSpPr>
          <p:cNvPr id="101" name="Left Brace 100">
            <a:extLst>
              <a:ext uri="{FF2B5EF4-FFF2-40B4-BE49-F238E27FC236}">
                <a16:creationId xmlns:a16="http://schemas.microsoft.com/office/drawing/2014/main" id="{BB278C84-BB67-524E-93EE-6022A52935AF}"/>
              </a:ext>
            </a:extLst>
          </p:cNvPr>
          <p:cNvSpPr/>
          <p:nvPr/>
        </p:nvSpPr>
        <p:spPr>
          <a:xfrm rot="5400000">
            <a:off x="1662448" y="2957825"/>
            <a:ext cx="333545" cy="2357374"/>
          </a:xfrm>
          <a:prstGeom prst="leftBrace">
            <a:avLst>
              <a:gd name="adj1" fmla="val 72325"/>
              <a:gd name="adj2" fmla="val 50000"/>
            </a:avLst>
          </a:prstGeom>
          <a:noFill/>
          <a:ln w="12700" cap="flat" cmpd="sng" algn="ctr">
            <a:solidFill>
              <a:schemeClr val="accent5"/>
            </a:solidFill>
            <a:prstDash val="solid"/>
          </a:ln>
          <a:effectLst/>
        </p:spPr>
        <p:txBody>
          <a:bodyPr rtlCol="0" anchor="ctr"/>
          <a:lstStyle/>
          <a:p>
            <a:pPr algn="ctr" defTabSz="932418">
              <a:defRPr/>
            </a:pPr>
            <a:endParaRPr lang="en-US" sz="1836" kern="0">
              <a:solidFill>
                <a:prstClr val="black"/>
              </a:solidFill>
              <a:latin typeface="+mj-lt"/>
            </a:endParaRPr>
          </a:p>
        </p:txBody>
      </p:sp>
      <p:sp>
        <p:nvSpPr>
          <p:cNvPr id="83" name="TextBox 82">
            <a:extLst>
              <a:ext uri="{FF2B5EF4-FFF2-40B4-BE49-F238E27FC236}">
                <a16:creationId xmlns:a16="http://schemas.microsoft.com/office/drawing/2014/main" id="{6D36CCC6-5E5C-4346-92ED-87D683426F7D}"/>
              </a:ext>
            </a:extLst>
          </p:cNvPr>
          <p:cNvSpPr txBox="1"/>
          <p:nvPr/>
        </p:nvSpPr>
        <p:spPr>
          <a:xfrm>
            <a:off x="1036822" y="4268860"/>
            <a:ext cx="1564043" cy="292645"/>
          </a:xfrm>
          <a:prstGeom prst="rect">
            <a:avLst/>
          </a:prstGeom>
          <a:noFill/>
        </p:spPr>
        <p:txBody>
          <a:bodyPr wrap="square" rtlCol="0">
            <a:spAutoFit/>
          </a:bodyPr>
          <a:lstStyle/>
          <a:p>
            <a:pPr algn="ctr" defTabSz="932418">
              <a:defRPr/>
            </a:pPr>
            <a:r>
              <a:rPr lang="en-US" sz="1122" kern="0" err="1">
                <a:solidFill>
                  <a:prstClr val="black"/>
                </a:solidFill>
                <a:latin typeface="+mj-lt"/>
              </a:rPr>
              <a:t>ESXi</a:t>
            </a:r>
            <a:r>
              <a:rPr lang="en-US" sz="1122" kern="0">
                <a:solidFill>
                  <a:prstClr val="black"/>
                </a:solidFill>
                <a:latin typeface="+mj-lt"/>
              </a:rPr>
              <a:t> hosts</a:t>
            </a:r>
          </a:p>
        </p:txBody>
      </p:sp>
      <p:pic>
        <p:nvPicPr>
          <p:cNvPr id="81" name="Picture 4" descr="Image result for vmware icon transparent">
            <a:extLst>
              <a:ext uri="{FF2B5EF4-FFF2-40B4-BE49-F238E27FC236}">
                <a16:creationId xmlns:a16="http://schemas.microsoft.com/office/drawing/2014/main" id="{7B113B1E-6CC3-564D-8C0C-2C14B81A9C19}"/>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095230" y="6294262"/>
            <a:ext cx="1353343" cy="200567"/>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103">
            <a:extLst>
              <a:ext uri="{FF2B5EF4-FFF2-40B4-BE49-F238E27FC236}">
                <a16:creationId xmlns:a16="http://schemas.microsoft.com/office/drawing/2014/main" id="{EC4B2919-E7E8-3E4B-8304-88D80971997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304831" y="2220566"/>
            <a:ext cx="594360" cy="558010"/>
          </a:xfrm>
          <a:prstGeom prst="rect">
            <a:avLst/>
          </a:prstGeom>
        </p:spPr>
      </p:pic>
      <p:grpSp>
        <p:nvGrpSpPr>
          <p:cNvPr id="16" name="Group 15">
            <a:extLst>
              <a:ext uri="{FF2B5EF4-FFF2-40B4-BE49-F238E27FC236}">
                <a16:creationId xmlns:a16="http://schemas.microsoft.com/office/drawing/2014/main" id="{9819BDD2-63E2-964A-A284-0B198405ED13}"/>
              </a:ext>
            </a:extLst>
          </p:cNvPr>
          <p:cNvGrpSpPr/>
          <p:nvPr/>
        </p:nvGrpSpPr>
        <p:grpSpPr>
          <a:xfrm>
            <a:off x="5418629" y="2287099"/>
            <a:ext cx="639578" cy="589642"/>
            <a:chOff x="2561731" y="4829061"/>
            <a:chExt cx="639578" cy="589642"/>
          </a:xfrm>
        </p:grpSpPr>
        <p:sp>
          <p:nvSpPr>
            <p:cNvPr id="106" name="Freeform 5">
              <a:extLst>
                <a:ext uri="{FF2B5EF4-FFF2-40B4-BE49-F238E27FC236}">
                  <a16:creationId xmlns:a16="http://schemas.microsoft.com/office/drawing/2014/main" id="{F0ABAFE5-B26A-3042-99DF-B05F2CD04FB9}"/>
                </a:ext>
              </a:extLst>
            </p:cNvPr>
            <p:cNvSpPr>
              <a:spLocks/>
            </p:cNvSpPr>
            <p:nvPr/>
          </p:nvSpPr>
          <p:spPr bwMode="auto">
            <a:xfrm>
              <a:off x="2561731" y="4829061"/>
              <a:ext cx="639578" cy="58964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105" name="Picture 104">
              <a:extLst>
                <a:ext uri="{FF2B5EF4-FFF2-40B4-BE49-F238E27FC236}">
                  <a16:creationId xmlns:a16="http://schemas.microsoft.com/office/drawing/2014/main" id="{7867C624-F015-5741-83F2-E38197E7FAB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584340" y="4847847"/>
              <a:ext cx="594360" cy="428710"/>
            </a:xfrm>
            <a:prstGeom prst="rect">
              <a:avLst/>
            </a:prstGeom>
          </p:spPr>
        </p:pic>
      </p:grpSp>
      <p:sp>
        <p:nvSpPr>
          <p:cNvPr id="107" name="TextBox 106">
            <a:extLst>
              <a:ext uri="{FF2B5EF4-FFF2-40B4-BE49-F238E27FC236}">
                <a16:creationId xmlns:a16="http://schemas.microsoft.com/office/drawing/2014/main" id="{D05A7CCD-0D38-AC4A-BE0A-C5B119691632}"/>
              </a:ext>
            </a:extLst>
          </p:cNvPr>
          <p:cNvSpPr txBox="1"/>
          <p:nvPr/>
        </p:nvSpPr>
        <p:spPr>
          <a:xfrm>
            <a:off x="4867655" y="1788115"/>
            <a:ext cx="1741527" cy="437684"/>
          </a:xfrm>
          <a:prstGeom prst="rect">
            <a:avLst/>
          </a:prstGeom>
          <a:noFill/>
        </p:spPr>
        <p:txBody>
          <a:bodyPr wrap="square" rtlCol="0">
            <a:spAutoFit/>
          </a:bodyPr>
          <a:lstStyle/>
          <a:p>
            <a:pPr algn="ctr" defTabSz="932418">
              <a:defRPr/>
            </a:pPr>
            <a:r>
              <a:rPr lang="en-US" sz="1122" kern="0">
                <a:solidFill>
                  <a:prstClr val="black"/>
                </a:solidFill>
                <a:latin typeface="+mj-lt"/>
              </a:rPr>
              <a:t>Azure Migrate appliance for VMware</a:t>
            </a:r>
          </a:p>
        </p:txBody>
      </p:sp>
      <p:grpSp>
        <p:nvGrpSpPr>
          <p:cNvPr id="20" name="Group 19">
            <a:extLst>
              <a:ext uri="{FF2B5EF4-FFF2-40B4-BE49-F238E27FC236}">
                <a16:creationId xmlns:a16="http://schemas.microsoft.com/office/drawing/2014/main" id="{62B3BB74-1AA7-7148-B5F7-D3365867F59C}"/>
              </a:ext>
            </a:extLst>
          </p:cNvPr>
          <p:cNvGrpSpPr/>
          <p:nvPr/>
        </p:nvGrpSpPr>
        <p:grpSpPr>
          <a:xfrm>
            <a:off x="1968077" y="2496161"/>
            <a:ext cx="3309529" cy="106551"/>
            <a:chOff x="2277061" y="2644461"/>
            <a:chExt cx="1796694" cy="99353"/>
          </a:xfrm>
        </p:grpSpPr>
        <p:cxnSp>
          <p:nvCxnSpPr>
            <p:cNvPr id="110" name="Straight Arrow Connector 109">
              <a:extLst>
                <a:ext uri="{FF2B5EF4-FFF2-40B4-BE49-F238E27FC236}">
                  <a16:creationId xmlns:a16="http://schemas.microsoft.com/office/drawing/2014/main" id="{1FA145A7-3BA2-1F46-9E3F-E0F80BF8354A}"/>
                </a:ext>
              </a:extLst>
            </p:cNvPr>
            <p:cNvCxnSpPr>
              <a:cxnSpLocks/>
            </p:cNvCxnSpPr>
            <p:nvPr/>
          </p:nvCxnSpPr>
          <p:spPr>
            <a:xfrm>
              <a:off x="2277061" y="2743814"/>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11" name="Straight Arrow Connector 110">
              <a:extLst>
                <a:ext uri="{FF2B5EF4-FFF2-40B4-BE49-F238E27FC236}">
                  <a16:creationId xmlns:a16="http://schemas.microsoft.com/office/drawing/2014/main" id="{B4D257ED-379B-394F-B9A0-9EFE19798370}"/>
                </a:ext>
              </a:extLst>
            </p:cNvPr>
            <p:cNvCxnSpPr>
              <a:cxnSpLocks/>
            </p:cNvCxnSpPr>
            <p:nvPr/>
          </p:nvCxnSpPr>
          <p:spPr>
            <a:xfrm flipH="1">
              <a:off x="2277061" y="2644461"/>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sp>
        <p:nvSpPr>
          <p:cNvPr id="124" name="TextBox 123">
            <a:extLst>
              <a:ext uri="{FF2B5EF4-FFF2-40B4-BE49-F238E27FC236}">
                <a16:creationId xmlns:a16="http://schemas.microsoft.com/office/drawing/2014/main" id="{E9E246CC-6DAA-FA45-8180-F45EA85A7F76}"/>
              </a:ext>
            </a:extLst>
          </p:cNvPr>
          <p:cNvSpPr txBox="1"/>
          <p:nvPr/>
        </p:nvSpPr>
        <p:spPr>
          <a:xfrm>
            <a:off x="8740348" y="1366072"/>
            <a:ext cx="1741527" cy="265009"/>
          </a:xfrm>
          <a:prstGeom prst="rect">
            <a:avLst/>
          </a:prstGeom>
          <a:noFill/>
        </p:spPr>
        <p:txBody>
          <a:bodyPr wrap="square" rtlCol="0">
            <a:spAutoFit/>
          </a:bodyPr>
          <a:lstStyle/>
          <a:p>
            <a:pPr algn="ctr" defTabSz="932418">
              <a:defRPr/>
            </a:pPr>
            <a:r>
              <a:rPr lang="en-US" sz="1122" kern="0">
                <a:solidFill>
                  <a:prstClr val="black"/>
                </a:solidFill>
                <a:latin typeface="+mj-lt"/>
              </a:rPr>
              <a:t>Azure Migrate</a:t>
            </a:r>
          </a:p>
        </p:txBody>
      </p:sp>
      <p:cxnSp>
        <p:nvCxnSpPr>
          <p:cNvPr id="131" name="Straight Arrow Connector 130">
            <a:extLst>
              <a:ext uri="{FF2B5EF4-FFF2-40B4-BE49-F238E27FC236}">
                <a16:creationId xmlns:a16="http://schemas.microsoft.com/office/drawing/2014/main" id="{28105B07-3C8E-1544-A41C-284E730C45B7}"/>
              </a:ext>
            </a:extLst>
          </p:cNvPr>
          <p:cNvCxnSpPr>
            <a:cxnSpLocks/>
          </p:cNvCxnSpPr>
          <p:nvPr/>
        </p:nvCxnSpPr>
        <p:spPr>
          <a:xfrm>
            <a:off x="6207291" y="2551627"/>
            <a:ext cx="2533123"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34" name="TextBox 133">
            <a:extLst>
              <a:ext uri="{FF2B5EF4-FFF2-40B4-BE49-F238E27FC236}">
                <a16:creationId xmlns:a16="http://schemas.microsoft.com/office/drawing/2014/main" id="{DBE111A8-6E63-1146-B471-E570750A17FD}"/>
              </a:ext>
            </a:extLst>
          </p:cNvPr>
          <p:cNvSpPr txBox="1"/>
          <p:nvPr/>
        </p:nvSpPr>
        <p:spPr>
          <a:xfrm>
            <a:off x="5579281" y="2550721"/>
            <a:ext cx="3052368" cy="400110"/>
          </a:xfrm>
          <a:prstGeom prst="rect">
            <a:avLst/>
          </a:prstGeom>
          <a:noFill/>
        </p:spPr>
        <p:txBody>
          <a:bodyPr wrap="square" rtlCol="0">
            <a:spAutoFit/>
          </a:bodyPr>
          <a:lstStyle/>
          <a:p>
            <a:pPr algn="r" defTabSz="932418">
              <a:defRPr/>
            </a:pPr>
            <a:r>
              <a:rPr lang="en-US" sz="1000" i="1" dirty="0">
                <a:solidFill>
                  <a:schemeClr val="accent2"/>
                </a:solidFill>
              </a:rPr>
              <a:t>Replication orchestration and data upload</a:t>
            </a:r>
          </a:p>
          <a:p>
            <a:pPr algn="r" defTabSz="932418">
              <a:defRPr/>
            </a:pPr>
            <a:r>
              <a:rPr lang="en-US" sz="1000" i="1" dirty="0">
                <a:solidFill>
                  <a:schemeClr val="accent2"/>
                </a:solidFill>
              </a:rPr>
              <a:t>(HTTPS 443)</a:t>
            </a:r>
          </a:p>
        </p:txBody>
      </p:sp>
      <p:sp>
        <p:nvSpPr>
          <p:cNvPr id="138" name="Oval 137">
            <a:extLst>
              <a:ext uri="{FF2B5EF4-FFF2-40B4-BE49-F238E27FC236}">
                <a16:creationId xmlns:a16="http://schemas.microsoft.com/office/drawing/2014/main" id="{9E2E47E5-12FB-4549-BBA9-B8061A41283F}"/>
              </a:ext>
            </a:extLst>
          </p:cNvPr>
          <p:cNvSpPr/>
          <p:nvPr/>
        </p:nvSpPr>
        <p:spPr bwMode="auto">
          <a:xfrm>
            <a:off x="8648975" y="2550904"/>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3</a:t>
            </a:r>
          </a:p>
        </p:txBody>
      </p:sp>
      <p:sp>
        <p:nvSpPr>
          <p:cNvPr id="142" name="TextBox 141">
            <a:extLst>
              <a:ext uri="{FF2B5EF4-FFF2-40B4-BE49-F238E27FC236}">
                <a16:creationId xmlns:a16="http://schemas.microsoft.com/office/drawing/2014/main" id="{2C1B8E7B-E8DB-EE46-AF9F-3FADBA52382B}"/>
              </a:ext>
            </a:extLst>
          </p:cNvPr>
          <p:cNvSpPr txBox="1"/>
          <p:nvPr/>
        </p:nvSpPr>
        <p:spPr>
          <a:xfrm>
            <a:off x="733889" y="2836158"/>
            <a:ext cx="1736244" cy="292645"/>
          </a:xfrm>
          <a:prstGeom prst="rect">
            <a:avLst/>
          </a:prstGeom>
          <a:noFill/>
        </p:spPr>
        <p:txBody>
          <a:bodyPr wrap="square" rtlCol="0">
            <a:spAutoFit/>
          </a:bodyPr>
          <a:lstStyle/>
          <a:p>
            <a:pPr algn="ctr" defTabSz="932418">
              <a:defRPr/>
            </a:pPr>
            <a:r>
              <a:rPr lang="en-US" sz="1122" kern="0">
                <a:solidFill>
                  <a:prstClr val="black"/>
                </a:solidFill>
                <a:latin typeface="+mj-lt"/>
              </a:rPr>
              <a:t>vCenter Server</a:t>
            </a:r>
          </a:p>
        </p:txBody>
      </p:sp>
      <p:graphicFrame>
        <p:nvGraphicFramePr>
          <p:cNvPr id="55" name="Table 4">
            <a:extLst>
              <a:ext uri="{FF2B5EF4-FFF2-40B4-BE49-F238E27FC236}">
                <a16:creationId xmlns:a16="http://schemas.microsoft.com/office/drawing/2014/main" id="{DDD3117C-F09F-864A-BCB1-99DCCC41BD3D}"/>
              </a:ext>
            </a:extLst>
          </p:cNvPr>
          <p:cNvGraphicFramePr>
            <a:graphicFrameLocks noGrp="1"/>
          </p:cNvGraphicFramePr>
          <p:nvPr>
            <p:extLst>
              <p:ext uri="{D42A27DB-BD31-4B8C-83A1-F6EECF244321}">
                <p14:modId xmlns:p14="http://schemas.microsoft.com/office/powerpoint/2010/main" val="3967048289"/>
              </p:ext>
            </p:extLst>
          </p:nvPr>
        </p:nvGraphicFramePr>
        <p:xfrm>
          <a:off x="5323694" y="4783679"/>
          <a:ext cx="2904511" cy="1091887"/>
        </p:xfrm>
        <a:graphic>
          <a:graphicData uri="http://schemas.openxmlformats.org/drawingml/2006/table">
            <a:tbl>
              <a:tblPr firstRow="1" bandRow="1">
                <a:tableStyleId>{FABFCF23-3B69-468F-B69F-88F6DE6A72F2}</a:tableStyleId>
              </a:tblPr>
              <a:tblGrid>
                <a:gridCol w="2904511">
                  <a:extLst>
                    <a:ext uri="{9D8B030D-6E8A-4147-A177-3AD203B41FA5}">
                      <a16:colId xmlns:a16="http://schemas.microsoft.com/office/drawing/2014/main" val="2875081745"/>
                    </a:ext>
                  </a:extLst>
                </a:gridCol>
              </a:tblGrid>
              <a:tr h="340675">
                <a:tc>
                  <a:txBody>
                    <a:bodyPr/>
                    <a:lstStyle/>
                    <a:p>
                      <a:pPr marL="0" marR="0" algn="l" defTabSz="914400" rtl="0" eaLnBrk="1" fontAlgn="b" latinLnBrk="0" hangingPunct="1">
                        <a:lnSpc>
                          <a:spcPct val="107000"/>
                        </a:lnSpc>
                        <a:spcBef>
                          <a:spcPts val="0"/>
                        </a:spcBef>
                        <a:spcAft>
                          <a:spcPts val="0"/>
                        </a:spcAft>
                      </a:pPr>
                      <a:r>
                        <a:rPr kumimoji="0" lang="en-US" sz="1200" b="0" i="0" u="none" strike="noStrike" kern="0" cap="none" spc="0" normalizeH="0" baseline="0">
                          <a:ln>
                            <a:noFill/>
                          </a:ln>
                          <a:solidFill>
                            <a:schemeClr val="tx1"/>
                          </a:solidFill>
                          <a:effectLst/>
                          <a:uLnTx/>
                          <a:uFillTx/>
                          <a:latin typeface="+mj-lt"/>
                          <a:ea typeface="+mn-ea"/>
                          <a:cs typeface="Segoe UI" panose="020B0502040204020203" pitchFamily="34" charset="0"/>
                        </a:rPr>
                        <a:t>Technologies used:</a:t>
                      </a:r>
                    </a:p>
                  </a:txBody>
                  <a:tcPr marL="97146" marR="0" marT="0" marB="0" anchor="ctr">
                    <a:lnL w="12700" cmpd="sng">
                      <a:noFill/>
                    </a:lnL>
                    <a:lnR w="19050" cap="flat" cmpd="sng" algn="ctr">
                      <a:noFill/>
                      <a:prstDash val="solid"/>
                      <a:round/>
                      <a:headEnd type="none" w="med" len="med"/>
                      <a:tailEnd type="none" w="med" len="med"/>
                    </a:lnR>
                    <a:lnT w="12700" cmpd="sng">
                      <a:noFill/>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250404">
                <a:tc>
                  <a:txBody>
                    <a:bodyPr/>
                    <a:lstStyle/>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VMware Change Block Tracking (CBT)</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5577428"/>
                  </a:ext>
                </a:extLst>
              </a:tr>
              <a:tr h="250404">
                <a:tc>
                  <a:txBody>
                    <a:bodyPr/>
                    <a:lstStyle/>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VMware Snapshots</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250404">
                <a:tc>
                  <a:txBody>
                    <a:bodyPr/>
                    <a:lstStyle/>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1100" b="0" i="0" u="none" strike="noStrike" kern="0" cap="none" spc="0" normalizeH="0" baseline="0" dirty="0">
                          <a:ln>
                            <a:noFill/>
                          </a:ln>
                          <a:solidFill>
                            <a:prstClr val="black"/>
                          </a:solidFill>
                          <a:effectLst/>
                          <a:uLnTx/>
                          <a:uFillTx/>
                          <a:latin typeface="+mn-lt"/>
                          <a:ea typeface="+mn-ea"/>
                          <a:cs typeface="Segoe UI" panose="020B0502040204020203" pitchFamily="34" charset="0"/>
                        </a:rPr>
                        <a:t>VMware VDDK</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8280408"/>
                  </a:ext>
                </a:extLst>
              </a:tr>
            </a:tbl>
          </a:graphicData>
        </a:graphic>
      </p:graphicFrame>
      <p:grpSp>
        <p:nvGrpSpPr>
          <p:cNvPr id="72" name="Group 71">
            <a:extLst>
              <a:ext uri="{FF2B5EF4-FFF2-40B4-BE49-F238E27FC236}">
                <a16:creationId xmlns:a16="http://schemas.microsoft.com/office/drawing/2014/main" id="{7229BE93-716A-8742-9001-B22AC54D8D73}"/>
              </a:ext>
            </a:extLst>
          </p:cNvPr>
          <p:cNvGrpSpPr/>
          <p:nvPr/>
        </p:nvGrpSpPr>
        <p:grpSpPr>
          <a:xfrm rot="19470619">
            <a:off x="2902603" y="3716169"/>
            <a:ext cx="2796805" cy="95707"/>
            <a:chOff x="2277061" y="2866157"/>
            <a:chExt cx="1796694" cy="64572"/>
          </a:xfrm>
        </p:grpSpPr>
        <p:cxnSp>
          <p:nvCxnSpPr>
            <p:cNvPr id="73" name="Straight Arrow Connector 72">
              <a:extLst>
                <a:ext uri="{FF2B5EF4-FFF2-40B4-BE49-F238E27FC236}">
                  <a16:creationId xmlns:a16="http://schemas.microsoft.com/office/drawing/2014/main" id="{9661F7CA-B1AB-0343-80D0-434320F9878F}"/>
                </a:ext>
              </a:extLst>
            </p:cNvPr>
            <p:cNvCxnSpPr>
              <a:cxnSpLocks/>
            </p:cNvCxnSpPr>
            <p:nvPr/>
          </p:nvCxnSpPr>
          <p:spPr>
            <a:xfrm>
              <a:off x="2277061" y="2930729"/>
              <a:ext cx="1796694" cy="0"/>
            </a:xfrm>
            <a:prstGeom prst="straightConnector1">
              <a:avLst/>
            </a:prstGeom>
            <a:noFill/>
            <a:ln w="19050" cap="flat" cmpd="sng" algn="ctr">
              <a:solidFill>
                <a:schemeClr val="accent5">
                  <a:alpha val="50000"/>
                </a:schemeClr>
              </a:solidFill>
              <a:prstDash val="solid"/>
              <a:headEnd type="none"/>
              <a:tailEnd type="triangle"/>
            </a:ln>
            <a:effectLst/>
          </p:spPr>
        </p:cxnSp>
        <p:cxnSp>
          <p:nvCxnSpPr>
            <p:cNvPr id="75" name="Straight Arrow Connector 74">
              <a:extLst>
                <a:ext uri="{FF2B5EF4-FFF2-40B4-BE49-F238E27FC236}">
                  <a16:creationId xmlns:a16="http://schemas.microsoft.com/office/drawing/2014/main" id="{95721292-F31E-4A45-8E53-D69EBBE12CD8}"/>
                </a:ext>
              </a:extLst>
            </p:cNvPr>
            <p:cNvCxnSpPr>
              <a:cxnSpLocks/>
            </p:cNvCxnSpPr>
            <p:nvPr/>
          </p:nvCxnSpPr>
          <p:spPr>
            <a:xfrm flipH="1">
              <a:off x="2277061" y="2866157"/>
              <a:ext cx="1796694" cy="0"/>
            </a:xfrm>
            <a:prstGeom prst="straightConnector1">
              <a:avLst/>
            </a:prstGeom>
            <a:noFill/>
            <a:ln w="19050" cap="flat" cmpd="sng" algn="ctr">
              <a:solidFill>
                <a:schemeClr val="accent5">
                  <a:alpha val="50000"/>
                </a:schemeClr>
              </a:solidFill>
              <a:prstDash val="solid"/>
              <a:headEnd type="none"/>
              <a:tailEnd type="triangle"/>
            </a:ln>
            <a:effectLst/>
          </p:spPr>
        </p:cxnSp>
      </p:grpSp>
      <p:sp>
        <p:nvSpPr>
          <p:cNvPr id="11" name="Rectangle 10">
            <a:extLst>
              <a:ext uri="{FF2B5EF4-FFF2-40B4-BE49-F238E27FC236}">
                <a16:creationId xmlns:a16="http://schemas.microsoft.com/office/drawing/2014/main" id="{E642876A-0542-8343-972F-0FF9F056D5E5}"/>
              </a:ext>
            </a:extLst>
          </p:cNvPr>
          <p:cNvSpPr/>
          <p:nvPr/>
        </p:nvSpPr>
        <p:spPr>
          <a:xfrm rot="19457583">
            <a:off x="3841303" y="3189521"/>
            <a:ext cx="1561190" cy="265009"/>
          </a:xfrm>
          <a:prstGeom prst="rect">
            <a:avLst/>
          </a:prstGeom>
          <a:noFill/>
        </p:spPr>
        <p:txBody>
          <a:bodyPr wrap="square" rtlCol="0">
            <a:spAutoFit/>
          </a:bodyPr>
          <a:lstStyle/>
          <a:p>
            <a:pPr algn="r" defTabSz="932418"/>
            <a:r>
              <a:rPr lang="en-US" sz="1122" i="1" kern="0">
                <a:solidFill>
                  <a:schemeClr val="accent4"/>
                </a:solidFill>
              </a:rPr>
              <a:t>Replication data</a:t>
            </a:r>
          </a:p>
        </p:txBody>
      </p:sp>
      <p:sp>
        <p:nvSpPr>
          <p:cNvPr id="78" name="TextBox 77">
            <a:extLst>
              <a:ext uri="{FF2B5EF4-FFF2-40B4-BE49-F238E27FC236}">
                <a16:creationId xmlns:a16="http://schemas.microsoft.com/office/drawing/2014/main" id="{26A7D111-7143-954F-8ADA-7BCD98717953}"/>
              </a:ext>
            </a:extLst>
          </p:cNvPr>
          <p:cNvSpPr txBox="1"/>
          <p:nvPr/>
        </p:nvSpPr>
        <p:spPr>
          <a:xfrm>
            <a:off x="3066328" y="5609401"/>
            <a:ext cx="1955929" cy="265009"/>
          </a:xfrm>
          <a:prstGeom prst="rect">
            <a:avLst/>
          </a:prstGeom>
          <a:noFill/>
        </p:spPr>
        <p:txBody>
          <a:bodyPr wrap="square" rtlCol="0">
            <a:spAutoFit/>
          </a:bodyPr>
          <a:lstStyle/>
          <a:p>
            <a:pPr algn="ctr" defTabSz="932418">
              <a:defRPr/>
            </a:pPr>
            <a:r>
              <a:rPr lang="en-US" sz="1122" kern="0">
                <a:solidFill>
                  <a:prstClr val="black"/>
                </a:solidFill>
                <a:latin typeface="+mj-lt"/>
              </a:rPr>
              <a:t>Datastore</a:t>
            </a:r>
          </a:p>
        </p:txBody>
      </p:sp>
      <p:grpSp>
        <p:nvGrpSpPr>
          <p:cNvPr id="79" name="Group 78">
            <a:extLst>
              <a:ext uri="{FF2B5EF4-FFF2-40B4-BE49-F238E27FC236}">
                <a16:creationId xmlns:a16="http://schemas.microsoft.com/office/drawing/2014/main" id="{183BBCE7-40A2-7A44-B954-F09B8130B86E}"/>
              </a:ext>
            </a:extLst>
          </p:cNvPr>
          <p:cNvGrpSpPr/>
          <p:nvPr/>
        </p:nvGrpSpPr>
        <p:grpSpPr>
          <a:xfrm>
            <a:off x="3750551" y="4970646"/>
            <a:ext cx="587482" cy="558010"/>
            <a:chOff x="6199486" y="4329361"/>
            <a:chExt cx="589482" cy="559910"/>
          </a:xfrm>
        </p:grpSpPr>
        <p:sp>
          <p:nvSpPr>
            <p:cNvPr id="80" name="Oval 79">
              <a:extLst>
                <a:ext uri="{FF2B5EF4-FFF2-40B4-BE49-F238E27FC236}">
                  <a16:creationId xmlns:a16="http://schemas.microsoft.com/office/drawing/2014/main" id="{4E1143DC-2C0B-144D-A11E-58056474A443}"/>
                </a:ext>
              </a:extLst>
            </p:cNvPr>
            <p:cNvSpPr/>
            <p:nvPr/>
          </p:nvSpPr>
          <p:spPr bwMode="auto">
            <a:xfrm>
              <a:off x="6199487" y="4329361"/>
              <a:ext cx="589481" cy="1706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2" name="Stored Data 81">
              <a:extLst>
                <a:ext uri="{FF2B5EF4-FFF2-40B4-BE49-F238E27FC236}">
                  <a16:creationId xmlns:a16="http://schemas.microsoft.com/office/drawing/2014/main" id="{B791BDFF-FC27-BD45-B558-26FFFB88018A}"/>
                </a:ext>
              </a:extLst>
            </p:cNvPr>
            <p:cNvSpPr/>
            <p:nvPr/>
          </p:nvSpPr>
          <p:spPr bwMode="auto">
            <a:xfrm rot="16200000">
              <a:off x="6282761" y="4383064"/>
              <a:ext cx="422932" cy="589482"/>
            </a:xfrm>
            <a:prstGeom prst="flowChartOnlineStorag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9" name="Straight Arrow Connector 8">
            <a:extLst>
              <a:ext uri="{FF2B5EF4-FFF2-40B4-BE49-F238E27FC236}">
                <a16:creationId xmlns:a16="http://schemas.microsoft.com/office/drawing/2014/main" id="{5E060189-47DC-3944-9A24-FFB953683BA9}"/>
              </a:ext>
            </a:extLst>
          </p:cNvPr>
          <p:cNvCxnSpPr/>
          <p:nvPr/>
        </p:nvCxnSpPr>
        <p:spPr>
          <a:xfrm flipH="1">
            <a:off x="3190180" y="5342379"/>
            <a:ext cx="428091"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89" name="TextBox 88">
            <a:extLst>
              <a:ext uri="{FF2B5EF4-FFF2-40B4-BE49-F238E27FC236}">
                <a16:creationId xmlns:a16="http://schemas.microsoft.com/office/drawing/2014/main" id="{E5D4FE7C-F7AB-BA4F-AE6F-03004F544B70}"/>
              </a:ext>
            </a:extLst>
          </p:cNvPr>
          <p:cNvSpPr txBox="1"/>
          <p:nvPr/>
        </p:nvSpPr>
        <p:spPr>
          <a:xfrm>
            <a:off x="2249092" y="2170494"/>
            <a:ext cx="2343790" cy="246221"/>
          </a:xfrm>
          <a:prstGeom prst="rect">
            <a:avLst/>
          </a:prstGeom>
          <a:noFill/>
        </p:spPr>
        <p:txBody>
          <a:bodyPr wrap="square" rtlCol="0">
            <a:spAutoFit/>
          </a:bodyPr>
          <a:lstStyle/>
          <a:p>
            <a:pPr defTabSz="932418">
              <a:defRPr/>
            </a:pPr>
            <a:r>
              <a:rPr lang="en-US" sz="1000" i="1">
                <a:solidFill>
                  <a:schemeClr val="accent2"/>
                </a:solidFill>
              </a:rPr>
              <a:t>Snapshot and CBT requests (TCP 443)</a:t>
            </a:r>
          </a:p>
        </p:txBody>
      </p:sp>
      <p:sp>
        <p:nvSpPr>
          <p:cNvPr id="90" name="Oval 89">
            <a:extLst>
              <a:ext uri="{FF2B5EF4-FFF2-40B4-BE49-F238E27FC236}">
                <a16:creationId xmlns:a16="http://schemas.microsoft.com/office/drawing/2014/main" id="{6599810E-284F-8043-88D6-EDED398268D4}"/>
              </a:ext>
            </a:extLst>
          </p:cNvPr>
          <p:cNvSpPr/>
          <p:nvPr/>
        </p:nvSpPr>
        <p:spPr bwMode="auto">
          <a:xfrm>
            <a:off x="2071241" y="2202618"/>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1</a:t>
            </a:r>
          </a:p>
        </p:txBody>
      </p:sp>
      <p:sp>
        <p:nvSpPr>
          <p:cNvPr id="102" name="TextBox 101">
            <a:extLst>
              <a:ext uri="{FF2B5EF4-FFF2-40B4-BE49-F238E27FC236}">
                <a16:creationId xmlns:a16="http://schemas.microsoft.com/office/drawing/2014/main" id="{CE1A99E0-5D35-F046-81EF-F308C38FDAF0}"/>
              </a:ext>
            </a:extLst>
          </p:cNvPr>
          <p:cNvSpPr txBox="1"/>
          <p:nvPr/>
        </p:nvSpPr>
        <p:spPr>
          <a:xfrm>
            <a:off x="2249092" y="2650526"/>
            <a:ext cx="829719" cy="246221"/>
          </a:xfrm>
          <a:prstGeom prst="rect">
            <a:avLst/>
          </a:prstGeom>
          <a:noFill/>
        </p:spPr>
        <p:txBody>
          <a:bodyPr wrap="square" rtlCol="0">
            <a:spAutoFit/>
          </a:bodyPr>
          <a:lstStyle/>
          <a:p>
            <a:pPr defTabSz="932418">
              <a:defRPr/>
            </a:pPr>
            <a:r>
              <a:rPr lang="en-US" sz="1000" i="1">
                <a:solidFill>
                  <a:schemeClr val="accent2"/>
                </a:solidFill>
              </a:rPr>
              <a:t>TCP 902</a:t>
            </a:r>
          </a:p>
        </p:txBody>
      </p:sp>
      <p:sp>
        <p:nvSpPr>
          <p:cNvPr id="109" name="Oval 108">
            <a:extLst>
              <a:ext uri="{FF2B5EF4-FFF2-40B4-BE49-F238E27FC236}">
                <a16:creationId xmlns:a16="http://schemas.microsoft.com/office/drawing/2014/main" id="{F017E398-44D0-A14F-9546-B11B85E4D1EC}"/>
              </a:ext>
            </a:extLst>
          </p:cNvPr>
          <p:cNvSpPr/>
          <p:nvPr/>
        </p:nvSpPr>
        <p:spPr bwMode="auto">
          <a:xfrm>
            <a:off x="2071241" y="2655757"/>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2</a:t>
            </a:r>
          </a:p>
        </p:txBody>
      </p:sp>
      <p:pic>
        <p:nvPicPr>
          <p:cNvPr id="114" name="Picture 113">
            <a:extLst>
              <a:ext uri="{FF2B5EF4-FFF2-40B4-BE49-F238E27FC236}">
                <a16:creationId xmlns:a16="http://schemas.microsoft.com/office/drawing/2014/main" id="{4CC2CC07-9C98-B74E-A7F0-2C9867766182}"/>
              </a:ext>
            </a:extLst>
          </p:cNvPr>
          <p:cNvPicPr>
            <a:picLocks noChangeAspect="1"/>
          </p:cNvPicPr>
          <p:nvPr/>
        </p:nvPicPr>
        <p:blipFill>
          <a:blip r:embed="rId4"/>
          <a:stretch>
            <a:fillRect/>
          </a:stretch>
        </p:blipFill>
        <p:spPr>
          <a:xfrm>
            <a:off x="11510493" y="1112812"/>
            <a:ext cx="439464" cy="427260"/>
          </a:xfrm>
          <a:prstGeom prst="rect">
            <a:avLst/>
          </a:prstGeom>
        </p:spPr>
      </p:pic>
      <p:pic>
        <p:nvPicPr>
          <p:cNvPr id="117" name="Graphic 116">
            <a:extLst>
              <a:ext uri="{FF2B5EF4-FFF2-40B4-BE49-F238E27FC236}">
                <a16:creationId xmlns:a16="http://schemas.microsoft.com/office/drawing/2014/main" id="{2224F254-04AF-4F49-B68E-FF2EC8F61B3B}"/>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1207996" y="1199350"/>
            <a:ext cx="439464" cy="439464"/>
          </a:xfrm>
          <a:prstGeom prst="rect">
            <a:avLst/>
          </a:prstGeom>
        </p:spPr>
      </p:pic>
      <p:pic>
        <p:nvPicPr>
          <p:cNvPr id="125" name="Graphic 124">
            <a:extLst>
              <a:ext uri="{FF2B5EF4-FFF2-40B4-BE49-F238E27FC236}">
                <a16:creationId xmlns:a16="http://schemas.microsoft.com/office/drawing/2014/main" id="{23BC73D3-31EE-654A-AF7A-392F0AEFDBDE}"/>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488712" y="2501069"/>
            <a:ext cx="450427" cy="450427"/>
          </a:xfrm>
          <a:prstGeom prst="rect">
            <a:avLst/>
          </a:prstGeom>
        </p:spPr>
      </p:pic>
      <p:pic>
        <p:nvPicPr>
          <p:cNvPr id="126" name="Graphic 125">
            <a:extLst>
              <a:ext uri="{FF2B5EF4-FFF2-40B4-BE49-F238E27FC236}">
                <a16:creationId xmlns:a16="http://schemas.microsoft.com/office/drawing/2014/main" id="{86DA7D55-15F5-D040-979C-0B47FCCF99EA}"/>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494193" y="3317845"/>
            <a:ext cx="439465" cy="439465"/>
          </a:xfrm>
          <a:prstGeom prst="rect">
            <a:avLst/>
          </a:prstGeom>
        </p:spPr>
      </p:pic>
      <p:pic>
        <p:nvPicPr>
          <p:cNvPr id="127" name="Graphic 126">
            <a:extLst>
              <a:ext uri="{FF2B5EF4-FFF2-40B4-BE49-F238E27FC236}">
                <a16:creationId xmlns:a16="http://schemas.microsoft.com/office/drawing/2014/main" id="{D4D518FF-45FC-314F-9257-4097286C5A80}"/>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9494193" y="4106729"/>
            <a:ext cx="439465" cy="439465"/>
          </a:xfrm>
          <a:prstGeom prst="rect">
            <a:avLst/>
          </a:prstGeom>
        </p:spPr>
      </p:pic>
      <p:pic>
        <p:nvPicPr>
          <p:cNvPr id="128" name="Graphic 127">
            <a:extLst>
              <a:ext uri="{FF2B5EF4-FFF2-40B4-BE49-F238E27FC236}">
                <a16:creationId xmlns:a16="http://schemas.microsoft.com/office/drawing/2014/main" id="{BCC18563-2D95-134F-9F90-58A72D0A1B05}"/>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1207996" y="2288839"/>
            <a:ext cx="439464" cy="439464"/>
          </a:xfrm>
          <a:prstGeom prst="rect">
            <a:avLst/>
          </a:prstGeom>
        </p:spPr>
      </p:pic>
      <p:cxnSp>
        <p:nvCxnSpPr>
          <p:cNvPr id="136" name="Straight Arrow Connector 135">
            <a:extLst>
              <a:ext uri="{FF2B5EF4-FFF2-40B4-BE49-F238E27FC236}">
                <a16:creationId xmlns:a16="http://schemas.microsoft.com/office/drawing/2014/main" id="{C779337B-33F4-514D-96CE-3C058D7A24D5}"/>
              </a:ext>
            </a:extLst>
          </p:cNvPr>
          <p:cNvCxnSpPr>
            <a:cxnSpLocks/>
            <a:stCxn id="124" idx="3"/>
            <a:endCxn id="129" idx="0"/>
          </p:cNvCxnSpPr>
          <p:nvPr/>
        </p:nvCxnSpPr>
        <p:spPr>
          <a:xfrm flipH="1">
            <a:off x="9713925" y="1498577"/>
            <a:ext cx="767950" cy="835722"/>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45" name="TextBox 144">
            <a:extLst>
              <a:ext uri="{FF2B5EF4-FFF2-40B4-BE49-F238E27FC236}">
                <a16:creationId xmlns:a16="http://schemas.microsoft.com/office/drawing/2014/main" id="{1A5386EC-E877-614C-8E3E-C29C0ED54984}"/>
              </a:ext>
            </a:extLst>
          </p:cNvPr>
          <p:cNvSpPr txBox="1"/>
          <p:nvPr/>
        </p:nvSpPr>
        <p:spPr>
          <a:xfrm>
            <a:off x="9005755" y="2880863"/>
            <a:ext cx="1416341" cy="270285"/>
          </a:xfrm>
          <a:prstGeom prst="rect">
            <a:avLst/>
          </a:prstGeom>
          <a:noFill/>
        </p:spPr>
        <p:txBody>
          <a:bodyPr wrap="square" rtlCol="0">
            <a:spAutoFit/>
          </a:bodyPr>
          <a:lstStyle/>
          <a:p>
            <a:pPr algn="ctr" defTabSz="932418">
              <a:defRPr/>
            </a:pPr>
            <a:r>
              <a:rPr lang="en-US" sz="1122" kern="0">
                <a:solidFill>
                  <a:prstClr val="black"/>
                </a:solidFill>
                <a:latin typeface="Segoe UI Semilight"/>
              </a:rPr>
              <a:t>Storage Account</a:t>
            </a:r>
          </a:p>
        </p:txBody>
      </p:sp>
      <p:sp>
        <p:nvSpPr>
          <p:cNvPr id="146" name="TextBox 145">
            <a:extLst>
              <a:ext uri="{FF2B5EF4-FFF2-40B4-BE49-F238E27FC236}">
                <a16:creationId xmlns:a16="http://schemas.microsoft.com/office/drawing/2014/main" id="{6134072F-DABB-EA45-B611-563F8E4665F6}"/>
              </a:ext>
            </a:extLst>
          </p:cNvPr>
          <p:cNvSpPr txBox="1"/>
          <p:nvPr/>
        </p:nvSpPr>
        <p:spPr>
          <a:xfrm>
            <a:off x="9005755" y="3714106"/>
            <a:ext cx="1416341" cy="270285"/>
          </a:xfrm>
          <a:prstGeom prst="rect">
            <a:avLst/>
          </a:prstGeom>
          <a:noFill/>
        </p:spPr>
        <p:txBody>
          <a:bodyPr wrap="square" rtlCol="0">
            <a:spAutoFit/>
          </a:bodyPr>
          <a:lstStyle/>
          <a:p>
            <a:pPr algn="ctr" defTabSz="932418">
              <a:defRPr/>
            </a:pPr>
            <a:r>
              <a:rPr lang="en-US" sz="1122" kern="0">
                <a:solidFill>
                  <a:prstClr val="black"/>
                </a:solidFill>
                <a:latin typeface="Segoe UI Semilight"/>
              </a:rPr>
              <a:t>Service Bus</a:t>
            </a:r>
          </a:p>
        </p:txBody>
      </p:sp>
      <p:sp>
        <p:nvSpPr>
          <p:cNvPr id="147" name="TextBox 146">
            <a:extLst>
              <a:ext uri="{FF2B5EF4-FFF2-40B4-BE49-F238E27FC236}">
                <a16:creationId xmlns:a16="http://schemas.microsoft.com/office/drawing/2014/main" id="{9BD8DF66-5593-6D43-AB6F-14EE70A894F3}"/>
              </a:ext>
            </a:extLst>
          </p:cNvPr>
          <p:cNvSpPr txBox="1"/>
          <p:nvPr/>
        </p:nvSpPr>
        <p:spPr>
          <a:xfrm>
            <a:off x="9005755" y="4545456"/>
            <a:ext cx="1416341" cy="270285"/>
          </a:xfrm>
          <a:prstGeom prst="rect">
            <a:avLst/>
          </a:prstGeom>
          <a:noFill/>
        </p:spPr>
        <p:txBody>
          <a:bodyPr wrap="square" rtlCol="0">
            <a:spAutoFit/>
          </a:bodyPr>
          <a:lstStyle/>
          <a:p>
            <a:pPr algn="ctr" defTabSz="932418">
              <a:defRPr/>
            </a:pPr>
            <a:r>
              <a:rPr lang="en-US" sz="1122" kern="0">
                <a:solidFill>
                  <a:prstClr val="black"/>
                </a:solidFill>
                <a:latin typeface="Segoe UI Semilight"/>
              </a:rPr>
              <a:t>Key Vault</a:t>
            </a:r>
          </a:p>
        </p:txBody>
      </p:sp>
      <p:sp>
        <p:nvSpPr>
          <p:cNvPr id="148" name="TextBox 147">
            <a:extLst>
              <a:ext uri="{FF2B5EF4-FFF2-40B4-BE49-F238E27FC236}">
                <a16:creationId xmlns:a16="http://schemas.microsoft.com/office/drawing/2014/main" id="{3EF57970-9EA9-E44C-BAC0-057312EBFB48}"/>
              </a:ext>
            </a:extLst>
          </p:cNvPr>
          <p:cNvSpPr txBox="1"/>
          <p:nvPr/>
        </p:nvSpPr>
        <p:spPr>
          <a:xfrm>
            <a:off x="10615483" y="2742612"/>
            <a:ext cx="1342657" cy="553998"/>
          </a:xfrm>
          <a:prstGeom prst="rect">
            <a:avLst/>
          </a:prstGeom>
          <a:noFill/>
        </p:spPr>
        <p:txBody>
          <a:bodyPr wrap="square" rtlCol="0">
            <a:spAutoFit/>
          </a:bodyPr>
          <a:lstStyle>
            <a:defPPr>
              <a:defRPr lang="en-US"/>
            </a:defPPr>
            <a:lvl1pPr defTabSz="932418">
              <a:defRPr sz="1000" i="1">
                <a:solidFill>
                  <a:schemeClr val="accent2"/>
                </a:solidFill>
              </a:defRPr>
            </a:lvl1pPr>
          </a:lstStyle>
          <a:p>
            <a:r>
              <a:rPr lang="en-US"/>
              <a:t>Data transfer to managed disks</a:t>
            </a:r>
          </a:p>
          <a:p>
            <a:endParaRPr lang="en-US"/>
          </a:p>
        </p:txBody>
      </p:sp>
      <p:pic>
        <p:nvPicPr>
          <p:cNvPr id="149" name="Graphic 148">
            <a:extLst>
              <a:ext uri="{FF2B5EF4-FFF2-40B4-BE49-F238E27FC236}">
                <a16:creationId xmlns:a16="http://schemas.microsoft.com/office/drawing/2014/main" id="{BF4BA7F7-1D26-2943-AD21-9F6165FB82FA}"/>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9494193" y="4963937"/>
            <a:ext cx="439465" cy="439465"/>
          </a:xfrm>
          <a:prstGeom prst="rect">
            <a:avLst/>
          </a:prstGeom>
        </p:spPr>
      </p:pic>
      <p:sp>
        <p:nvSpPr>
          <p:cNvPr id="150" name="TextBox 149">
            <a:extLst>
              <a:ext uri="{FF2B5EF4-FFF2-40B4-BE49-F238E27FC236}">
                <a16:creationId xmlns:a16="http://schemas.microsoft.com/office/drawing/2014/main" id="{44BB3B21-10C8-324A-A28C-2F56321F402C}"/>
              </a:ext>
            </a:extLst>
          </p:cNvPr>
          <p:cNvSpPr txBox="1"/>
          <p:nvPr/>
        </p:nvSpPr>
        <p:spPr>
          <a:xfrm>
            <a:off x="9097708" y="5345752"/>
            <a:ext cx="1232434" cy="446397"/>
          </a:xfrm>
          <a:prstGeom prst="rect">
            <a:avLst/>
          </a:prstGeom>
          <a:noFill/>
        </p:spPr>
        <p:txBody>
          <a:bodyPr wrap="square" rtlCol="0">
            <a:spAutoFit/>
          </a:bodyPr>
          <a:lstStyle/>
          <a:p>
            <a:pPr algn="ctr" defTabSz="932418">
              <a:defRPr/>
            </a:pPr>
            <a:r>
              <a:rPr lang="en-US" sz="1122" kern="0">
                <a:solidFill>
                  <a:prstClr val="black"/>
                </a:solidFill>
                <a:latin typeface="Segoe UI Semilight"/>
              </a:rPr>
              <a:t>Recovery Services Vault</a:t>
            </a:r>
          </a:p>
        </p:txBody>
      </p:sp>
      <p:sp>
        <p:nvSpPr>
          <p:cNvPr id="151" name="TextBox 150">
            <a:extLst>
              <a:ext uri="{FF2B5EF4-FFF2-40B4-BE49-F238E27FC236}">
                <a16:creationId xmlns:a16="http://schemas.microsoft.com/office/drawing/2014/main" id="{4DAF0070-AFE0-9144-9E1B-C4D7CD6C6FF7}"/>
              </a:ext>
            </a:extLst>
          </p:cNvPr>
          <p:cNvSpPr txBox="1"/>
          <p:nvPr/>
        </p:nvSpPr>
        <p:spPr>
          <a:xfrm>
            <a:off x="8700170" y="1734841"/>
            <a:ext cx="1230648" cy="553998"/>
          </a:xfrm>
          <a:prstGeom prst="rect">
            <a:avLst/>
          </a:prstGeom>
          <a:noFill/>
        </p:spPr>
        <p:txBody>
          <a:bodyPr wrap="square" rtlCol="0">
            <a:spAutoFit/>
          </a:bodyPr>
          <a:lstStyle>
            <a:defPPr>
              <a:defRPr lang="en-US"/>
            </a:defPPr>
            <a:lvl1pPr algn="r" defTabSz="932418">
              <a:defRPr sz="1000" i="1">
                <a:solidFill>
                  <a:schemeClr val="accent2"/>
                </a:solidFill>
              </a:defRPr>
            </a:lvl1pPr>
          </a:lstStyle>
          <a:p>
            <a:r>
              <a:rPr lang="en-US"/>
              <a:t>Replication orchestration</a:t>
            </a:r>
          </a:p>
          <a:p>
            <a:endParaRPr lang="en-US"/>
          </a:p>
        </p:txBody>
      </p:sp>
      <p:sp>
        <p:nvSpPr>
          <p:cNvPr id="152" name="TextBox 151">
            <a:extLst>
              <a:ext uri="{FF2B5EF4-FFF2-40B4-BE49-F238E27FC236}">
                <a16:creationId xmlns:a16="http://schemas.microsoft.com/office/drawing/2014/main" id="{91D8DE29-0F72-A645-83AA-31D3993FE252}"/>
              </a:ext>
            </a:extLst>
          </p:cNvPr>
          <p:cNvSpPr txBox="1"/>
          <p:nvPr/>
        </p:nvSpPr>
        <p:spPr>
          <a:xfrm>
            <a:off x="11067460" y="1660187"/>
            <a:ext cx="1187812" cy="553998"/>
          </a:xfrm>
          <a:prstGeom prst="rect">
            <a:avLst/>
          </a:prstGeom>
          <a:noFill/>
        </p:spPr>
        <p:txBody>
          <a:bodyPr wrap="square" rtlCol="0">
            <a:spAutoFit/>
          </a:bodyPr>
          <a:lstStyle>
            <a:defPPr>
              <a:defRPr lang="en-US"/>
            </a:defPPr>
            <a:lvl1pPr algn="r" defTabSz="932418">
              <a:defRPr sz="1000" i="1">
                <a:solidFill>
                  <a:schemeClr val="accent2"/>
                </a:solidFill>
              </a:defRPr>
            </a:lvl1pPr>
          </a:lstStyle>
          <a:p>
            <a:pPr algn="l"/>
            <a:r>
              <a:rPr lang="en-US"/>
              <a:t>Replication orchestration</a:t>
            </a:r>
          </a:p>
          <a:p>
            <a:pPr algn="l"/>
            <a:endParaRPr lang="en-US"/>
          </a:p>
        </p:txBody>
      </p:sp>
      <p:cxnSp>
        <p:nvCxnSpPr>
          <p:cNvPr id="154" name="Straight Arrow Connector 153">
            <a:extLst>
              <a:ext uri="{FF2B5EF4-FFF2-40B4-BE49-F238E27FC236}">
                <a16:creationId xmlns:a16="http://schemas.microsoft.com/office/drawing/2014/main" id="{7E0C9E69-50DA-E94C-8C37-69B5E169ACF6}"/>
              </a:ext>
            </a:extLst>
          </p:cNvPr>
          <p:cNvCxnSpPr>
            <a:cxnSpLocks/>
          </p:cNvCxnSpPr>
          <p:nvPr/>
        </p:nvCxnSpPr>
        <p:spPr>
          <a:xfrm>
            <a:off x="10529959" y="1498577"/>
            <a:ext cx="767950" cy="835723"/>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nvGrpSpPr>
          <p:cNvPr id="74" name="Group 14">
            <a:extLst>
              <a:ext uri="{FF2B5EF4-FFF2-40B4-BE49-F238E27FC236}">
                <a16:creationId xmlns:a16="http://schemas.microsoft.com/office/drawing/2014/main" id="{9EEF0949-1DBB-D94B-A856-05305A0E9461}"/>
              </a:ext>
            </a:extLst>
          </p:cNvPr>
          <p:cNvGrpSpPr/>
          <p:nvPr/>
        </p:nvGrpSpPr>
        <p:grpSpPr>
          <a:xfrm>
            <a:off x="9754625" y="712646"/>
            <a:ext cx="1266171" cy="1008968"/>
            <a:chOff x="6820486" y="2149436"/>
            <a:chExt cx="1228086" cy="1076484"/>
          </a:xfrm>
        </p:grpSpPr>
        <p:sp>
          <p:nvSpPr>
            <p:cNvPr id="77" name="Freeform 119">
              <a:extLst>
                <a:ext uri="{FF2B5EF4-FFF2-40B4-BE49-F238E27FC236}">
                  <a16:creationId xmlns:a16="http://schemas.microsoft.com/office/drawing/2014/main" id="{265025C2-2AA5-1E49-97EF-92C69727B6B3}"/>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pic>
          <p:nvPicPr>
            <p:cNvPr id="76" name="Graphic 6">
              <a:extLst>
                <a:ext uri="{FF2B5EF4-FFF2-40B4-BE49-F238E27FC236}">
                  <a16:creationId xmlns:a16="http://schemas.microsoft.com/office/drawing/2014/main" id="{3B2FF15F-5E23-D942-AE4C-A5237A3B1291}"/>
                </a:ext>
              </a:extLst>
            </p:cNvPr>
            <p:cNvPicPr>
              <a:picLocks noChangeAspect="1"/>
            </p:cNvPicPr>
            <p:nvPr/>
          </p:nvPicPr>
          <p:blipFill>
            <a:blip r:embed="rId18" cstate="print">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7159863" y="2337211"/>
              <a:ext cx="888709" cy="888709"/>
            </a:xfrm>
            <a:prstGeom prst="rect">
              <a:avLst/>
            </a:prstGeom>
          </p:spPr>
        </p:pic>
      </p:grpSp>
      <p:cxnSp>
        <p:nvCxnSpPr>
          <p:cNvPr id="155" name="Straight Arrow Connector 154">
            <a:extLst>
              <a:ext uri="{FF2B5EF4-FFF2-40B4-BE49-F238E27FC236}">
                <a16:creationId xmlns:a16="http://schemas.microsoft.com/office/drawing/2014/main" id="{41CF700E-A1E7-4C47-BE48-EF619120EB80}"/>
              </a:ext>
            </a:extLst>
          </p:cNvPr>
          <p:cNvCxnSpPr>
            <a:cxnSpLocks/>
          </p:cNvCxnSpPr>
          <p:nvPr/>
        </p:nvCxnSpPr>
        <p:spPr>
          <a:xfrm>
            <a:off x="10510788" y="2483608"/>
            <a:ext cx="653010"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56" name="Oval 155">
            <a:extLst>
              <a:ext uri="{FF2B5EF4-FFF2-40B4-BE49-F238E27FC236}">
                <a16:creationId xmlns:a16="http://schemas.microsoft.com/office/drawing/2014/main" id="{44FCEEF3-F2AF-2746-9CE2-A2003EA31461}"/>
              </a:ext>
            </a:extLst>
          </p:cNvPr>
          <p:cNvSpPr/>
          <p:nvPr/>
        </p:nvSpPr>
        <p:spPr bwMode="auto">
          <a:xfrm>
            <a:off x="10703963" y="2560331"/>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4</a:t>
            </a:r>
          </a:p>
        </p:txBody>
      </p:sp>
      <p:sp>
        <p:nvSpPr>
          <p:cNvPr id="4" name="Title 1">
            <a:extLst>
              <a:ext uri="{FF2B5EF4-FFF2-40B4-BE49-F238E27FC236}">
                <a16:creationId xmlns:a16="http://schemas.microsoft.com/office/drawing/2014/main" id="{3F052065-F415-4F54-BACC-12CDD75E91D2}"/>
              </a:ext>
            </a:extLst>
          </p:cNvPr>
          <p:cNvSpPr txBox="1">
            <a:spLocks/>
          </p:cNvSpPr>
          <p:nvPr/>
        </p:nvSpPr>
        <p:spPr>
          <a:xfrm>
            <a:off x="601652" y="45092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r>
              <a:rPr lang="en-US" spc="-51" dirty="0">
                <a:latin typeface="Segoe UI Semibold (Headings)"/>
              </a:rPr>
              <a:t>Agentless VMware: Architecture</a:t>
            </a:r>
          </a:p>
        </p:txBody>
      </p:sp>
    </p:spTree>
    <p:extLst>
      <p:ext uri="{BB962C8B-B14F-4D97-AF65-F5344CB8AC3E}">
        <p14:creationId xmlns:p14="http://schemas.microsoft.com/office/powerpoint/2010/main" val="1416387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C517B5-909C-2049-8FCB-CD142CDB012E}"/>
              </a:ext>
            </a:extLst>
          </p:cNvPr>
          <p:cNvSpPr>
            <a:spLocks noGrp="1"/>
          </p:cNvSpPr>
          <p:nvPr>
            <p:ph type="title"/>
          </p:nvPr>
        </p:nvSpPr>
        <p:spPr>
          <a:xfrm>
            <a:off x="465138" y="441332"/>
            <a:ext cx="11530584" cy="830020"/>
          </a:xfrm>
        </p:spPr>
        <p:txBody>
          <a:bodyPr/>
          <a:lstStyle/>
          <a:p>
            <a:r>
              <a:rPr lang="en-US"/>
              <a:t>Agentless VMware: Azure artifacts created</a:t>
            </a:r>
          </a:p>
        </p:txBody>
      </p:sp>
      <p:graphicFrame>
        <p:nvGraphicFramePr>
          <p:cNvPr id="5" name="Table 4">
            <a:extLst>
              <a:ext uri="{FF2B5EF4-FFF2-40B4-BE49-F238E27FC236}">
                <a16:creationId xmlns:a16="http://schemas.microsoft.com/office/drawing/2014/main" id="{7B68A26B-D519-B74C-94D0-5AAF4C25BA5D}"/>
              </a:ext>
            </a:extLst>
          </p:cNvPr>
          <p:cNvGraphicFramePr>
            <a:graphicFrameLocks noGrp="1"/>
          </p:cNvGraphicFramePr>
          <p:nvPr>
            <p:extLst>
              <p:ext uri="{D42A27DB-BD31-4B8C-83A1-F6EECF244321}">
                <p14:modId xmlns:p14="http://schemas.microsoft.com/office/powerpoint/2010/main" val="225577204"/>
              </p:ext>
            </p:extLst>
          </p:nvPr>
        </p:nvGraphicFramePr>
        <p:xfrm>
          <a:off x="465138" y="1502880"/>
          <a:ext cx="11422062" cy="4555020"/>
        </p:xfrm>
        <a:graphic>
          <a:graphicData uri="http://schemas.openxmlformats.org/drawingml/2006/table">
            <a:tbl>
              <a:tblPr firstRow="1" bandRow="1">
                <a:tableStyleId>{FABFCF23-3B69-468F-B69F-88F6DE6A72F2}</a:tableStyleId>
              </a:tblPr>
              <a:tblGrid>
                <a:gridCol w="1897062">
                  <a:extLst>
                    <a:ext uri="{9D8B030D-6E8A-4147-A177-3AD203B41FA5}">
                      <a16:colId xmlns:a16="http://schemas.microsoft.com/office/drawing/2014/main" val="2875081745"/>
                    </a:ext>
                  </a:extLst>
                </a:gridCol>
                <a:gridCol w="2565400">
                  <a:extLst>
                    <a:ext uri="{9D8B030D-6E8A-4147-A177-3AD203B41FA5}">
                      <a16:colId xmlns:a16="http://schemas.microsoft.com/office/drawing/2014/main" val="1574648769"/>
                    </a:ext>
                  </a:extLst>
                </a:gridCol>
                <a:gridCol w="6959600">
                  <a:extLst>
                    <a:ext uri="{9D8B030D-6E8A-4147-A177-3AD203B41FA5}">
                      <a16:colId xmlns:a16="http://schemas.microsoft.com/office/drawing/2014/main" val="3694781822"/>
                    </a:ext>
                  </a:extLst>
                </a:gridCol>
              </a:tblGrid>
              <a:tr h="676361">
                <a:tc>
                  <a:txBody>
                    <a:bodyPr/>
                    <a:lstStyle/>
                    <a:p>
                      <a:pPr marL="0" marR="0" lvl="0" indent="0" algn="l" defTabSz="914400" rtl="0" eaLnBrk="1" fontAlgn="b" latinLnBrk="0" hangingPunct="1">
                        <a:lnSpc>
                          <a:spcPct val="107000"/>
                        </a:lnSpc>
                        <a:spcBef>
                          <a:spcPts val="0"/>
                        </a:spcBef>
                        <a:spcAft>
                          <a:spcPts val="0"/>
                        </a:spcAft>
                        <a:buClrTx/>
                        <a:buSzTx/>
                        <a:buFontTx/>
                        <a:buNone/>
                        <a:tabLst/>
                        <a:defRPr/>
                      </a:pPr>
                      <a:r>
                        <a:rPr lang="en-US" sz="1600" b="1" kern="1200">
                          <a:solidFill>
                            <a:schemeClr val="tx1"/>
                          </a:solidFill>
                          <a:effectLst/>
                          <a:latin typeface="+mn-lt"/>
                          <a:ea typeface="+mn-ea"/>
                          <a:cs typeface="+mn-cs"/>
                        </a:rPr>
                        <a:t>Operation</a:t>
                      </a:r>
                    </a:p>
                  </a:txBody>
                  <a:tcPr marL="97146" marR="0" marT="0" marB="0" anchor="ctr">
                    <a:lnL w="12700" cmpd="sng">
                      <a:noFill/>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Azure Migrate: Server migration</a:t>
                      </a:r>
                    </a:p>
                  </a:txBody>
                  <a:tcPr marL="93260" marR="93260" marT="46630" marB="4663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Azure Site Recovery</a:t>
                      </a:r>
                    </a:p>
                  </a:txBody>
                  <a:tcPr marL="93260" marR="93260" marT="46630" marB="46630" anchor="ctr">
                    <a:lnL w="19050" cap="flat" cmpd="sng" algn="ctr">
                      <a:noFill/>
                      <a:prstDash val="solid"/>
                      <a:round/>
                      <a:headEnd type="none" w="med" len="med"/>
                      <a:tailEnd type="none" w="med" len="med"/>
                    </a:lnL>
                    <a:lnR w="12700" cmpd="sng">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2060408">
                <a:tc>
                  <a:txBody>
                    <a:bodyPr/>
                    <a:lstStyle/>
                    <a:p>
                      <a:pPr marL="0" marR="0" algn="l" defTabSz="896354" rtl="0" eaLnBrk="1" fontAlgn="b" latinLnBrk="0" hangingPunct="1">
                        <a:lnSpc>
                          <a:spcPct val="107000"/>
                        </a:lnSpc>
                        <a:spcBef>
                          <a:spcPts val="0"/>
                        </a:spcBef>
                        <a:spcAft>
                          <a:spcPts val="0"/>
                        </a:spcAft>
                      </a:pPr>
                      <a:r>
                        <a:rPr lang="en-US" sz="1600" kern="1200" dirty="0">
                          <a:solidFill>
                            <a:schemeClr val="tx2"/>
                          </a:solidFill>
                          <a:latin typeface="Segoe UI Semibold (Headings)"/>
                          <a:ea typeface="+mn-ea"/>
                          <a:cs typeface="Segoe UI Semilight" panose="020B0402040204020203" pitchFamily="34" charset="0"/>
                        </a:rPr>
                        <a:t>Register appliance with Azure Migrate</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n-lt"/>
                          <a:ea typeface="+mn-ea"/>
                          <a:cs typeface="Segoe UI Semilight" panose="020B0402040204020203" pitchFamily="34" charset="0"/>
                        </a:rPr>
                        <a:t>1 AAD apps</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n-lt"/>
                          <a:ea typeface="+mn-ea"/>
                          <a:cs typeface="Segoe UI Semilight" panose="020B0402040204020203" pitchFamily="34" charset="0"/>
                        </a:rPr>
                        <a:t>1 Key Vault</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n-lt"/>
                          <a:ea typeface="+mn-ea"/>
                          <a:cs typeface="Segoe UI Semilight" panose="020B0402040204020203" pitchFamily="34" charset="0"/>
                        </a:rPr>
                        <a:t>1 Recovery Services Vault</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b="0" i="0" kern="1200">
                          <a:solidFill>
                            <a:srgbClr val="0078D4"/>
                          </a:solidFill>
                          <a:latin typeface="Segoe UI Semibold (Headings)"/>
                          <a:ea typeface="+mn-ea"/>
                          <a:cs typeface="Segoe UI Semilight" panose="020B0402040204020203" pitchFamily="34" charset="0"/>
                        </a:rPr>
                        <a:t>AAD App </a:t>
                      </a:r>
                      <a:r>
                        <a:rPr lang="en-US" sz="1400" b="1" i="1" kern="1200">
                          <a:solidFill>
                            <a:srgbClr val="0078D4"/>
                          </a:solidFill>
                          <a:latin typeface="+mn-lt"/>
                          <a:ea typeface="+mn-ea"/>
                          <a:cs typeface="Segoe UI Semilight" panose="020B0402040204020203" pitchFamily="34" charset="0"/>
                        </a:rPr>
                        <a:t>–</a:t>
                      </a:r>
                      <a:r>
                        <a:rPr lang="en-US" sz="1400" b="1" i="1" kern="1200">
                          <a:gradFill>
                            <a:gsLst>
                              <a:gs pos="2917">
                                <a:srgbClr val="1A1A1A"/>
                              </a:gs>
                              <a:gs pos="30000">
                                <a:srgbClr val="1A1A1A"/>
                              </a:gs>
                            </a:gsLst>
                            <a:lin ang="5400000" scaled="0"/>
                          </a:gradFill>
                          <a:latin typeface="+mn-lt"/>
                          <a:ea typeface="+mn-ea"/>
                          <a:cs typeface="Segoe UI Semilight" panose="020B0402040204020203" pitchFamily="34" charset="0"/>
                        </a:rPr>
                        <a:t> </a:t>
                      </a:r>
                      <a:r>
                        <a:rPr lang="en-US" sz="1400" b="0" i="0" kern="1200">
                          <a:gradFill>
                            <a:gsLst>
                              <a:gs pos="2917">
                                <a:srgbClr val="1A1A1A"/>
                              </a:gs>
                              <a:gs pos="30000">
                                <a:srgbClr val="1A1A1A"/>
                              </a:gs>
                            </a:gsLst>
                            <a:lin ang="5400000" scaled="0"/>
                          </a:gradFill>
                          <a:latin typeface="+mn-lt"/>
                          <a:ea typeface="+mn-ea"/>
                          <a:cs typeface="Segoe UI Semilight" panose="020B0402040204020203" pitchFamily="34" charset="0"/>
                        </a:rPr>
                        <a:t>Acts as the unique identity of the Azure Migrate appliance in communications between agents on the appliance and the  Azure Migrate Service and </a:t>
                      </a: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 to access Key Vault during migration</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b="0" i="0" kern="1200">
                          <a:solidFill>
                            <a:srgbClr val="0078D4"/>
                          </a:solidFill>
                          <a:latin typeface="Segoe UI Semibold (Headings)"/>
                          <a:ea typeface="+mn-ea"/>
                          <a:cs typeface="Segoe UI Semilight" panose="020B0402040204020203" pitchFamily="34" charset="0"/>
                        </a:rPr>
                        <a:t>Key Vault – </a:t>
                      </a: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Used for management of certificate downloaded on the appliance during configuration</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b="0" i="0" kern="1200">
                          <a:solidFill>
                            <a:srgbClr val="0078D4"/>
                          </a:solidFill>
                          <a:latin typeface="Segoe UI Semibold (Headings)"/>
                          <a:ea typeface="+mn-ea"/>
                          <a:cs typeface="Segoe UI Semilight" panose="020B0402040204020203" pitchFamily="34" charset="0"/>
                        </a:rPr>
                        <a:t>Recovery Services Vault  - </a:t>
                      </a: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Used for Server Migration to orchestrate data replication</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1818251">
                <a:tc>
                  <a:txBody>
                    <a:bodyPr/>
                    <a:lstStyle/>
                    <a:p>
                      <a:pPr marL="0" marR="0" algn="l" defTabSz="896354" rtl="0" eaLnBrk="1" fontAlgn="b" latinLnBrk="0" hangingPunct="1">
                        <a:lnSpc>
                          <a:spcPct val="107000"/>
                        </a:lnSpc>
                        <a:spcBef>
                          <a:spcPts val="0"/>
                        </a:spcBef>
                        <a:spcAft>
                          <a:spcPts val="0"/>
                        </a:spcAft>
                      </a:pPr>
                      <a:r>
                        <a:rPr lang="en-US" sz="1600" kern="1200">
                          <a:solidFill>
                            <a:schemeClr val="tx2"/>
                          </a:solidFill>
                          <a:latin typeface="Segoe UI Semibold (Headings)"/>
                          <a:ea typeface="+mn-ea"/>
                          <a:cs typeface="Segoe UI Semilight" panose="020B0402040204020203" pitchFamily="34" charset="0"/>
                        </a:rPr>
                        <a:t>Start first </a:t>
                      </a:r>
                      <a:br>
                        <a:rPr lang="en-US" sz="1600" kern="1200">
                          <a:solidFill>
                            <a:schemeClr val="tx2"/>
                          </a:solidFill>
                          <a:latin typeface="Segoe UI Semibold (Headings)"/>
                          <a:ea typeface="+mn-ea"/>
                          <a:cs typeface="Segoe UI Semilight" panose="020B0402040204020203" pitchFamily="34" charset="0"/>
                        </a:rPr>
                      </a:br>
                      <a:r>
                        <a:rPr lang="en-US" sz="1600" kern="1200">
                          <a:solidFill>
                            <a:schemeClr val="tx2"/>
                          </a:solidFill>
                          <a:latin typeface="Segoe UI Semibold (Headings)"/>
                          <a:ea typeface="+mn-ea"/>
                          <a:cs typeface="Segoe UI Semilight" panose="020B0402040204020203" pitchFamily="34" charset="0"/>
                        </a:rPr>
                        <a:t>replication</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n-lt"/>
                          <a:ea typeface="+mn-ea"/>
                          <a:cs typeface="Segoe UI Semilight" panose="020B0402040204020203" pitchFamily="34" charset="0"/>
                        </a:rPr>
                        <a:t>1 Key Vault</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n-lt"/>
                          <a:ea typeface="+mn-ea"/>
                          <a:cs typeface="Segoe UI Semilight" panose="020B0402040204020203" pitchFamily="34" charset="0"/>
                        </a:rPr>
                        <a:t>2 Storage Accounts</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n-lt"/>
                          <a:ea typeface="+mn-ea"/>
                          <a:cs typeface="Segoe UI Semilight" panose="020B0402040204020203" pitchFamily="34" charset="0"/>
                        </a:rPr>
                        <a:t>1 Service Bus</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0000"/>
                        </a:lnSpc>
                        <a:spcBef>
                          <a:spcPts val="0"/>
                        </a:spcBef>
                        <a:spcAft>
                          <a:spcPts val="600"/>
                        </a:spcAft>
                        <a:buFont typeface="Arial" panose="020B0604020202020204" pitchFamily="34" charset="0"/>
                        <a:buNone/>
                      </a:pPr>
                      <a:r>
                        <a:rPr lang="en-US" sz="1400" b="0" i="0" kern="1200" dirty="0">
                          <a:solidFill>
                            <a:srgbClr val="0078D4"/>
                          </a:solidFill>
                          <a:latin typeface="Segoe UI Semibold (Headings)"/>
                          <a:ea typeface="+mn-ea"/>
                          <a:cs typeface="Segoe UI Semilight" panose="020B0402040204020203" pitchFamily="34" charset="0"/>
                        </a:rPr>
                        <a:t>Key Vault – </a:t>
                      </a:r>
                      <a:r>
                        <a:rPr lang="en-US" sz="1400" kern="1200" dirty="0">
                          <a:gradFill>
                            <a:gsLst>
                              <a:gs pos="2917">
                                <a:srgbClr val="1A1A1A"/>
                              </a:gs>
                              <a:gs pos="30000">
                                <a:srgbClr val="1A1A1A"/>
                              </a:gs>
                            </a:gsLst>
                            <a:lin ang="5400000" scaled="0"/>
                          </a:gradFill>
                          <a:latin typeface="+mn-lt"/>
                          <a:ea typeface="+mn-ea"/>
                          <a:cs typeface="Segoe UI Semilight" panose="020B0402040204020203" pitchFamily="34" charset="0"/>
                        </a:rPr>
                        <a:t>Used for managing access keys to storage accounts used during replication</a:t>
                      </a:r>
                    </a:p>
                    <a:p>
                      <a:pPr marL="0" marR="0" indent="0" algn="l" defTabSz="896354" rtl="0" eaLnBrk="1" latinLnBrk="0" hangingPunct="1">
                        <a:lnSpc>
                          <a:spcPct val="100000"/>
                        </a:lnSpc>
                        <a:spcBef>
                          <a:spcPts val="0"/>
                        </a:spcBef>
                        <a:spcAft>
                          <a:spcPts val="600"/>
                        </a:spcAft>
                        <a:buFont typeface="Arial" panose="020B0604020202020204" pitchFamily="34" charset="0"/>
                        <a:buNone/>
                      </a:pPr>
                      <a:r>
                        <a:rPr lang="en-US" sz="1400" b="0" i="0" kern="1200" dirty="0">
                          <a:solidFill>
                            <a:srgbClr val="0078D4"/>
                          </a:solidFill>
                          <a:latin typeface="Segoe UI Semibold (Headings)"/>
                          <a:ea typeface="+mn-ea"/>
                          <a:cs typeface="Segoe UI Semilight" panose="020B0402040204020203" pitchFamily="34" charset="0"/>
                        </a:rPr>
                        <a:t>Service Bus – </a:t>
                      </a:r>
                      <a:r>
                        <a:rPr lang="en-US" sz="1400" kern="1200" dirty="0">
                          <a:gradFill>
                            <a:gsLst>
                              <a:gs pos="2917">
                                <a:srgbClr val="1A1A1A"/>
                              </a:gs>
                              <a:gs pos="30000">
                                <a:srgbClr val="1A1A1A"/>
                              </a:gs>
                            </a:gsLst>
                            <a:lin ang="5400000" scaled="0"/>
                          </a:gradFill>
                          <a:latin typeface="+mn-lt"/>
                          <a:ea typeface="+mn-ea"/>
                          <a:cs typeface="Segoe UI Semilight" panose="020B0402040204020203" pitchFamily="34" charset="0"/>
                        </a:rPr>
                        <a:t>Used by Azure Migrate Gateway agent on the appliance to communicate with Azure Migrate service for replication orchestration</a:t>
                      </a:r>
                    </a:p>
                    <a:p>
                      <a:pPr marL="0" marR="0" indent="0" algn="l" defTabSz="896354" rtl="0" eaLnBrk="1" latinLnBrk="0" hangingPunct="1">
                        <a:lnSpc>
                          <a:spcPct val="100000"/>
                        </a:lnSpc>
                        <a:spcBef>
                          <a:spcPts val="0"/>
                        </a:spcBef>
                        <a:spcAft>
                          <a:spcPts val="600"/>
                        </a:spcAft>
                        <a:buFont typeface="Arial" panose="020B0604020202020204" pitchFamily="34" charset="0"/>
                        <a:buNone/>
                      </a:pPr>
                      <a:r>
                        <a:rPr lang="en-US" sz="1400" b="0" i="0" kern="1200" dirty="0">
                          <a:solidFill>
                            <a:srgbClr val="0078D4"/>
                          </a:solidFill>
                          <a:latin typeface="Segoe UI Semibold (Headings)"/>
                          <a:ea typeface="+mn-ea"/>
                          <a:cs typeface="Segoe UI Semilight" panose="020B0402040204020203" pitchFamily="34" charset="0"/>
                        </a:rPr>
                        <a:t>Storage Account 1 – </a:t>
                      </a:r>
                      <a:r>
                        <a:rPr lang="en-US" sz="1400" kern="1200" dirty="0">
                          <a:gradFill>
                            <a:gsLst>
                              <a:gs pos="2917">
                                <a:srgbClr val="1A1A1A"/>
                              </a:gs>
                              <a:gs pos="30000">
                                <a:srgbClr val="1A1A1A"/>
                              </a:gs>
                            </a:gsLst>
                            <a:lin ang="5400000" scaled="0"/>
                          </a:gradFill>
                          <a:latin typeface="+mn-lt"/>
                          <a:ea typeface="+mn-ea"/>
                          <a:cs typeface="Segoe UI Semilight" panose="020B0402040204020203" pitchFamily="34" charset="0"/>
                        </a:rPr>
                        <a:t>Used by appliance to upload replicated data</a:t>
                      </a:r>
                    </a:p>
                    <a:p>
                      <a:pPr marL="0" marR="0" indent="0" algn="l" defTabSz="896354" rtl="0" eaLnBrk="1" latinLnBrk="0" hangingPunct="1">
                        <a:lnSpc>
                          <a:spcPct val="100000"/>
                        </a:lnSpc>
                        <a:spcBef>
                          <a:spcPts val="0"/>
                        </a:spcBef>
                        <a:spcAft>
                          <a:spcPts val="600"/>
                        </a:spcAft>
                        <a:buFont typeface="Arial" panose="020B0604020202020204" pitchFamily="34" charset="0"/>
                        <a:buNone/>
                      </a:pPr>
                      <a:r>
                        <a:rPr lang="en-US" sz="1400" b="0" i="0" kern="1200" dirty="0">
                          <a:solidFill>
                            <a:srgbClr val="0078D4"/>
                          </a:solidFill>
                          <a:latin typeface="Segoe UI Semibold (Headings)"/>
                          <a:ea typeface="+mn-ea"/>
                          <a:cs typeface="Segoe UI Semilight" panose="020B0402040204020203" pitchFamily="34" charset="0"/>
                        </a:rPr>
                        <a:t>Storage Account 2 – </a:t>
                      </a:r>
                      <a:r>
                        <a:rPr lang="en-US" sz="1400" kern="1200" dirty="0">
                          <a:gradFill>
                            <a:gsLst>
                              <a:gs pos="2917">
                                <a:srgbClr val="1A1A1A"/>
                              </a:gs>
                              <a:gs pos="30000">
                                <a:srgbClr val="1A1A1A"/>
                              </a:gs>
                            </a:gsLst>
                            <a:lin ang="5400000" scaled="0"/>
                          </a:gradFill>
                          <a:latin typeface="+mn-lt"/>
                          <a:ea typeface="+mn-ea"/>
                          <a:cs typeface="Segoe UI Semilight" panose="020B0402040204020203" pitchFamily="34" charset="0"/>
                        </a:rPr>
                        <a:t>Used by appliance to upload replication logs</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065900"/>
                  </a:ext>
                </a:extLst>
              </a:tr>
            </a:tbl>
          </a:graphicData>
        </a:graphic>
      </p:graphicFrame>
    </p:spTree>
    <p:extLst>
      <p:ext uri="{BB962C8B-B14F-4D97-AF65-F5344CB8AC3E}">
        <p14:creationId xmlns:p14="http://schemas.microsoft.com/office/powerpoint/2010/main" val="2702171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644933-C5C8-42EB-80A5-0CC0565AAD2F}"/>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z="1800" i="1" spc="-51">
              <a:solidFill>
                <a:prstClr val="black"/>
              </a:solidFill>
              <a:latin typeface="Segoe UI"/>
            </a:endParaRPr>
          </a:p>
        </p:txBody>
      </p:sp>
      <p:sp>
        <p:nvSpPr>
          <p:cNvPr id="7" name="Rectangle 6">
            <a:extLst>
              <a:ext uri="{FF2B5EF4-FFF2-40B4-BE49-F238E27FC236}">
                <a16:creationId xmlns:a16="http://schemas.microsoft.com/office/drawing/2014/main" id="{4CFFBF66-12F0-7945-8AE6-9344B7B37BF3}"/>
              </a:ext>
            </a:extLst>
          </p:cNvPr>
          <p:cNvSpPr/>
          <p:nvPr/>
        </p:nvSpPr>
        <p:spPr>
          <a:xfrm>
            <a:off x="544352" y="2522350"/>
            <a:ext cx="4332448" cy="400110"/>
          </a:xfrm>
          <a:prstGeom prst="rect">
            <a:avLst/>
          </a:prstGeom>
        </p:spPr>
        <p:txBody>
          <a:bodyPr wrap="square">
            <a:spAutoFit/>
          </a:bodyPr>
          <a:lstStyle/>
          <a:p>
            <a:pPr defTabSz="914191">
              <a:defRPr/>
            </a:pPr>
            <a:r>
              <a:rPr lang="en-US" sz="2000">
                <a:solidFill>
                  <a:srgbClr val="0078D4"/>
                </a:solidFill>
                <a:latin typeface="Segoe UI Semibold (Headings)"/>
                <a:cs typeface="Segoe UI Semilight" panose="020B0402040204020203" pitchFamily="34" charset="0"/>
              </a:rPr>
              <a:t>Scheduling per VM</a:t>
            </a:r>
          </a:p>
        </p:txBody>
      </p:sp>
      <p:sp>
        <p:nvSpPr>
          <p:cNvPr id="2" name="Title 1">
            <a:extLst>
              <a:ext uri="{FF2B5EF4-FFF2-40B4-BE49-F238E27FC236}">
                <a16:creationId xmlns:a16="http://schemas.microsoft.com/office/drawing/2014/main" id="{2069C9CC-633D-E94E-8677-5A0379C2E400}"/>
              </a:ext>
            </a:extLst>
          </p:cNvPr>
          <p:cNvSpPr>
            <a:spLocks noGrp="1"/>
          </p:cNvSpPr>
          <p:nvPr>
            <p:ph type="title"/>
          </p:nvPr>
        </p:nvSpPr>
        <p:spPr>
          <a:xfrm>
            <a:off x="465138" y="441332"/>
            <a:ext cx="11530584" cy="830020"/>
          </a:xfrm>
        </p:spPr>
        <p:txBody>
          <a:bodyPr/>
          <a:lstStyle/>
          <a:p>
            <a:r>
              <a:rPr lang="en-US" dirty="0"/>
              <a:t>Agentless VMware: Replication cycle scheduling</a:t>
            </a:r>
          </a:p>
        </p:txBody>
      </p:sp>
      <p:sp>
        <p:nvSpPr>
          <p:cNvPr id="11" name="Rectangle 10">
            <a:extLst>
              <a:ext uri="{FF2B5EF4-FFF2-40B4-BE49-F238E27FC236}">
                <a16:creationId xmlns:a16="http://schemas.microsoft.com/office/drawing/2014/main" id="{C0DE856D-93DC-D840-8388-4A1313DAB23A}"/>
              </a:ext>
            </a:extLst>
          </p:cNvPr>
          <p:cNvSpPr/>
          <p:nvPr/>
        </p:nvSpPr>
        <p:spPr>
          <a:xfrm>
            <a:off x="522332" y="3019060"/>
            <a:ext cx="5002168" cy="2861040"/>
          </a:xfrm>
          <a:prstGeom prst="rect">
            <a:avLst/>
          </a:prstGeom>
        </p:spPr>
        <p:txBody>
          <a:bodyPr wrap="square">
            <a:spAutoFit/>
          </a:bodyPr>
          <a:lstStyle/>
          <a:p>
            <a:pPr marL="0" lvl="1" defTabSz="914191">
              <a:spcAft>
                <a:spcPts val="600"/>
              </a:spcAft>
              <a:defRPr/>
            </a:pPr>
            <a:r>
              <a:rPr lang="en-US" sz="1599" b="1">
                <a:gradFill>
                  <a:gsLst>
                    <a:gs pos="2917">
                      <a:srgbClr val="1A1A1A"/>
                    </a:gs>
                    <a:gs pos="30000">
                      <a:srgbClr val="1A1A1A"/>
                    </a:gs>
                  </a:gsLst>
                  <a:lin ang="5400000" scaled="0"/>
                </a:gradFill>
                <a:cs typeface="Segoe UI Semilight" panose="020B0402040204020203" pitchFamily="34" charset="0"/>
              </a:rPr>
              <a:t>Initial replication is scheduled when replication is configured for a VM</a:t>
            </a:r>
          </a:p>
          <a:p>
            <a:pPr marL="0" lvl="1" defTabSz="914191">
              <a:spcAft>
                <a:spcPts val="600"/>
              </a:spcAft>
              <a:defRPr/>
            </a:pPr>
            <a:r>
              <a:rPr lang="en-US" sz="1599">
                <a:gradFill>
                  <a:gsLst>
                    <a:gs pos="2917">
                      <a:srgbClr val="1A1A1A"/>
                    </a:gs>
                    <a:gs pos="30000">
                      <a:srgbClr val="1A1A1A"/>
                    </a:gs>
                  </a:gsLst>
                  <a:lin ang="5400000" scaled="0"/>
                </a:gradFill>
                <a:cs typeface="Segoe UI Semilight" panose="020B0402040204020203" pitchFamily="34" charset="0"/>
              </a:rPr>
              <a:t>Delta replication scheduling: </a:t>
            </a:r>
          </a:p>
          <a:p>
            <a:pPr marL="285750" lvl="1" indent="-285750" defTabSz="914191">
              <a:spcAft>
                <a:spcPts val="600"/>
              </a:spcAft>
              <a:buFont typeface="Arial" panose="020B0604020202020204" pitchFamily="34" charset="0"/>
              <a:buChar char="•"/>
              <a:defRPr/>
            </a:pPr>
            <a:r>
              <a:rPr lang="en-US" sz="1599">
                <a:gradFill>
                  <a:gsLst>
                    <a:gs pos="2917">
                      <a:srgbClr val="1A1A1A"/>
                    </a:gs>
                    <a:gs pos="30000">
                      <a:srgbClr val="1A1A1A"/>
                    </a:gs>
                  </a:gsLst>
                  <a:lin ang="5400000" scaled="0"/>
                </a:gradFill>
                <a:cs typeface="Segoe UI Semilight" panose="020B0402040204020203" pitchFamily="34" charset="0"/>
              </a:rPr>
              <a:t>First delta cycle is scheduled immediately after Initial Replication cycle completes </a:t>
            </a:r>
          </a:p>
          <a:p>
            <a:pPr marL="285750" lvl="1" indent="-285750" defTabSz="914191">
              <a:spcAft>
                <a:spcPts val="600"/>
              </a:spcAft>
              <a:buFont typeface="Arial" panose="020B0604020202020204" pitchFamily="34" charset="0"/>
              <a:buChar char="•"/>
              <a:defRPr/>
            </a:pPr>
            <a:r>
              <a:rPr lang="en-US" sz="1599">
                <a:gradFill>
                  <a:gsLst>
                    <a:gs pos="2917">
                      <a:srgbClr val="1A1A1A"/>
                    </a:gs>
                    <a:gs pos="30000">
                      <a:srgbClr val="1A1A1A"/>
                    </a:gs>
                  </a:gsLst>
                  <a:lin ang="5400000" scaled="0"/>
                </a:gradFill>
                <a:cs typeface="Segoe UI Semilight" panose="020B0402040204020203" pitchFamily="34" charset="0"/>
              </a:rPr>
              <a:t>Next delta replication cycle = max [(Previous cycle time/2), 1 hour]</a:t>
            </a:r>
          </a:p>
          <a:p>
            <a:pPr marL="0" lvl="1" defTabSz="914191">
              <a:spcAft>
                <a:spcPts val="600"/>
              </a:spcAft>
              <a:defRPr/>
            </a:pPr>
            <a:r>
              <a:rPr lang="en-US" sz="1599">
                <a:gradFill>
                  <a:gsLst>
                    <a:gs pos="2917">
                      <a:srgbClr val="1A1A1A"/>
                    </a:gs>
                    <a:gs pos="30000">
                      <a:srgbClr val="1A1A1A"/>
                    </a:gs>
                  </a:gsLst>
                  <a:lin ang="5400000" scaled="0"/>
                </a:gradFill>
                <a:cs typeface="Segoe UI Semilight" panose="020B0402040204020203" pitchFamily="34" charset="0"/>
              </a:rPr>
              <a:t>On triggering migration, an on-demand delta replication cycle is performed for the VM prior to the migration</a:t>
            </a:r>
          </a:p>
        </p:txBody>
      </p:sp>
      <p:sp>
        <p:nvSpPr>
          <p:cNvPr id="12" name="Rectangle 11">
            <a:extLst>
              <a:ext uri="{FF2B5EF4-FFF2-40B4-BE49-F238E27FC236}">
                <a16:creationId xmlns:a16="http://schemas.microsoft.com/office/drawing/2014/main" id="{32CFEBE2-B980-B54B-9C9A-8999AEB436A5}"/>
              </a:ext>
            </a:extLst>
          </p:cNvPr>
          <p:cNvSpPr/>
          <p:nvPr/>
        </p:nvSpPr>
        <p:spPr>
          <a:xfrm>
            <a:off x="6399052" y="2522350"/>
            <a:ext cx="5323048" cy="400110"/>
          </a:xfrm>
          <a:prstGeom prst="rect">
            <a:avLst/>
          </a:prstGeom>
        </p:spPr>
        <p:txBody>
          <a:bodyPr wrap="square">
            <a:spAutoFit/>
          </a:bodyPr>
          <a:lstStyle/>
          <a:p>
            <a:pPr defTabSz="914191">
              <a:defRPr/>
            </a:pPr>
            <a:r>
              <a:rPr lang="en-US" sz="2000">
                <a:solidFill>
                  <a:srgbClr val="0078D4"/>
                </a:solidFill>
                <a:latin typeface="Segoe UI Semibold (Headings)"/>
                <a:cs typeface="Segoe UI Semilight" panose="020B0402040204020203" pitchFamily="34" charset="0"/>
              </a:rPr>
              <a:t>Prioritization across concurrent replications</a:t>
            </a:r>
          </a:p>
        </p:txBody>
      </p:sp>
      <p:sp>
        <p:nvSpPr>
          <p:cNvPr id="13" name="Rectangle 12">
            <a:extLst>
              <a:ext uri="{FF2B5EF4-FFF2-40B4-BE49-F238E27FC236}">
                <a16:creationId xmlns:a16="http://schemas.microsoft.com/office/drawing/2014/main" id="{6C8F96A0-902C-ED48-AAAE-59AAEB33CA8A}"/>
              </a:ext>
            </a:extLst>
          </p:cNvPr>
          <p:cNvSpPr/>
          <p:nvPr/>
        </p:nvSpPr>
        <p:spPr>
          <a:xfrm>
            <a:off x="6377032" y="3019060"/>
            <a:ext cx="4646568" cy="1476686"/>
          </a:xfrm>
          <a:prstGeom prst="rect">
            <a:avLst/>
          </a:prstGeom>
        </p:spPr>
        <p:txBody>
          <a:bodyPr wrap="square">
            <a:spAutoFit/>
          </a:bodyPr>
          <a:lstStyle/>
          <a:p>
            <a:pPr marL="0" lvl="1" defTabSz="914191">
              <a:spcAft>
                <a:spcPts val="600"/>
              </a:spcAft>
              <a:defRPr/>
            </a:pPr>
            <a:r>
              <a:rPr lang="en-US" sz="1599" b="1">
                <a:gradFill>
                  <a:gsLst>
                    <a:gs pos="2917">
                      <a:srgbClr val="1A1A1A"/>
                    </a:gs>
                    <a:gs pos="30000">
                      <a:srgbClr val="1A1A1A"/>
                    </a:gs>
                  </a:gsLst>
                  <a:lin ang="5400000" scaled="0"/>
                </a:gradFill>
                <a:cs typeface="Segoe UI Semilight" panose="020B0402040204020203" pitchFamily="34" charset="0"/>
              </a:rPr>
              <a:t>For VMs on the same ESXi host:</a:t>
            </a:r>
          </a:p>
          <a:p>
            <a:pPr marL="285750" lvl="1" indent="-285750" defTabSz="914191">
              <a:spcAft>
                <a:spcPts val="600"/>
              </a:spcAft>
              <a:buFont typeface="Arial" panose="020B0604020202020204" pitchFamily="34" charset="0"/>
              <a:buChar char="•"/>
              <a:defRPr/>
            </a:pPr>
            <a:r>
              <a:rPr lang="en-US" sz="1599">
                <a:gradFill>
                  <a:gsLst>
                    <a:gs pos="2917">
                      <a:srgbClr val="1A1A1A"/>
                    </a:gs>
                    <a:gs pos="30000">
                      <a:srgbClr val="1A1A1A"/>
                    </a:gs>
                  </a:gsLst>
                  <a:lin ang="5400000" scaled="0"/>
                </a:gradFill>
                <a:cs typeface="Segoe UI Semilight" panose="020B0402040204020203" pitchFamily="34" charset="0"/>
              </a:rPr>
              <a:t>Ongoing VM replications are prioritized over scheduled replications (new replications)</a:t>
            </a:r>
          </a:p>
          <a:p>
            <a:pPr marL="285750" lvl="1" indent="-285750" defTabSz="914191">
              <a:spcAft>
                <a:spcPts val="600"/>
              </a:spcAft>
              <a:buFont typeface="Arial" panose="020B0604020202020204" pitchFamily="34" charset="0"/>
              <a:buChar char="•"/>
              <a:defRPr/>
            </a:pPr>
            <a:r>
              <a:rPr lang="en-US" sz="1599">
                <a:gradFill>
                  <a:gsLst>
                    <a:gs pos="2917">
                      <a:srgbClr val="1A1A1A"/>
                    </a:gs>
                    <a:gs pos="30000">
                      <a:srgbClr val="1A1A1A"/>
                    </a:gs>
                  </a:gsLst>
                  <a:lin ang="5400000" scaled="0"/>
                </a:gradFill>
                <a:cs typeface="Segoe UI Semilight" panose="020B0402040204020203" pitchFamily="34" charset="0"/>
              </a:rPr>
              <a:t>Pre-Failover (delta replication) &gt; initial replication cycle &gt; delta replication cycle</a:t>
            </a:r>
          </a:p>
        </p:txBody>
      </p:sp>
      <p:cxnSp>
        <p:nvCxnSpPr>
          <p:cNvPr id="15" name="Straight Connector 14">
            <a:extLst>
              <a:ext uri="{FF2B5EF4-FFF2-40B4-BE49-F238E27FC236}">
                <a16:creationId xmlns:a16="http://schemas.microsoft.com/office/drawing/2014/main" id="{EDF33CC6-5A85-6345-998D-906F09CC48E7}"/>
              </a:ext>
            </a:extLst>
          </p:cNvPr>
          <p:cNvCxnSpPr>
            <a:cxnSpLocks/>
          </p:cNvCxnSpPr>
          <p:nvPr/>
        </p:nvCxnSpPr>
        <p:spPr>
          <a:xfrm>
            <a:off x="5926137" y="1973262"/>
            <a:ext cx="0" cy="3906838"/>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C4FB6146-5904-C24A-B21A-3ABCAEDBF166}"/>
              </a:ext>
            </a:extLst>
          </p:cNvPr>
          <p:cNvPicPr>
            <a:picLocks noChangeAspect="1"/>
          </p:cNvPicPr>
          <p:nvPr/>
        </p:nvPicPr>
        <p:blipFill>
          <a:blip r:embed="rId3"/>
          <a:stretch>
            <a:fillRect/>
          </a:stretch>
        </p:blipFill>
        <p:spPr>
          <a:xfrm>
            <a:off x="601652" y="1688081"/>
            <a:ext cx="594360" cy="594360"/>
          </a:xfrm>
          <a:prstGeom prst="rect">
            <a:avLst/>
          </a:prstGeom>
        </p:spPr>
      </p:pic>
      <p:pic>
        <p:nvPicPr>
          <p:cNvPr id="19" name="Picture 18">
            <a:extLst>
              <a:ext uri="{FF2B5EF4-FFF2-40B4-BE49-F238E27FC236}">
                <a16:creationId xmlns:a16="http://schemas.microsoft.com/office/drawing/2014/main" id="{7031146D-BBF7-C34A-BFBC-E18F7CE3DB05}"/>
              </a:ext>
            </a:extLst>
          </p:cNvPr>
          <p:cNvPicPr>
            <a:picLocks noChangeAspect="1"/>
          </p:cNvPicPr>
          <p:nvPr/>
        </p:nvPicPr>
        <p:blipFill>
          <a:blip r:embed="rId4"/>
          <a:stretch>
            <a:fillRect/>
          </a:stretch>
        </p:blipFill>
        <p:spPr>
          <a:xfrm>
            <a:off x="6482070" y="1688081"/>
            <a:ext cx="554526" cy="594360"/>
          </a:xfrm>
          <a:prstGeom prst="rect">
            <a:avLst/>
          </a:prstGeom>
        </p:spPr>
      </p:pic>
    </p:spTree>
    <p:extLst>
      <p:ext uri="{BB962C8B-B14F-4D97-AF65-F5344CB8AC3E}">
        <p14:creationId xmlns:p14="http://schemas.microsoft.com/office/powerpoint/2010/main" val="1786102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F6D1C55-1630-644D-9315-E476D84D8443}"/>
              </a:ext>
            </a:extLst>
          </p:cNvPr>
          <p:cNvGrpSpPr/>
          <p:nvPr/>
        </p:nvGrpSpPr>
        <p:grpSpPr>
          <a:xfrm>
            <a:off x="749818" y="2993353"/>
            <a:ext cx="9914819" cy="0"/>
            <a:chOff x="749818" y="2993353"/>
            <a:chExt cx="9914819" cy="0"/>
          </a:xfrm>
        </p:grpSpPr>
        <p:cxnSp>
          <p:nvCxnSpPr>
            <p:cNvPr id="22" name="Straight Arrow Connector 21">
              <a:extLst>
                <a:ext uri="{FF2B5EF4-FFF2-40B4-BE49-F238E27FC236}">
                  <a16:creationId xmlns:a16="http://schemas.microsoft.com/office/drawing/2014/main" id="{08E59166-D739-E848-A6FD-C06A32025915}"/>
                </a:ext>
              </a:extLst>
            </p:cNvPr>
            <p:cNvCxnSpPr>
              <a:cxnSpLocks/>
            </p:cNvCxnSpPr>
            <p:nvPr/>
          </p:nvCxnSpPr>
          <p:spPr>
            <a:xfrm>
              <a:off x="749818" y="2993353"/>
              <a:ext cx="2679182" cy="0"/>
            </a:xfrm>
            <a:prstGeom prst="straightConnector1">
              <a:avLst/>
            </a:prstGeom>
            <a:ln w="12700">
              <a:solidFill>
                <a:schemeClr val="accent5"/>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4FDDF2D-7965-A440-ABE0-A0A8F8ACFA73}"/>
                </a:ext>
              </a:extLst>
            </p:cNvPr>
            <p:cNvCxnSpPr>
              <a:cxnSpLocks/>
            </p:cNvCxnSpPr>
            <p:nvPr/>
          </p:nvCxnSpPr>
          <p:spPr>
            <a:xfrm>
              <a:off x="3564985" y="2993353"/>
              <a:ext cx="2679182" cy="0"/>
            </a:xfrm>
            <a:prstGeom prst="straightConnector1">
              <a:avLst/>
            </a:prstGeom>
            <a:ln w="12700">
              <a:solidFill>
                <a:schemeClr val="accent5"/>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56B1938-F940-A94C-9A4F-921FE24B4684}"/>
                </a:ext>
              </a:extLst>
            </p:cNvPr>
            <p:cNvCxnSpPr>
              <a:cxnSpLocks/>
            </p:cNvCxnSpPr>
            <p:nvPr/>
          </p:nvCxnSpPr>
          <p:spPr>
            <a:xfrm>
              <a:off x="6380152" y="2993353"/>
              <a:ext cx="2679182" cy="0"/>
            </a:xfrm>
            <a:prstGeom prst="straightConnector1">
              <a:avLst/>
            </a:prstGeom>
            <a:ln w="12700">
              <a:solidFill>
                <a:schemeClr val="accent5"/>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761AC35-6B88-044A-8BCA-7370600F9994}"/>
                </a:ext>
              </a:extLst>
            </p:cNvPr>
            <p:cNvCxnSpPr>
              <a:cxnSpLocks/>
            </p:cNvCxnSpPr>
            <p:nvPr/>
          </p:nvCxnSpPr>
          <p:spPr>
            <a:xfrm>
              <a:off x="9195318" y="2993353"/>
              <a:ext cx="1469319" cy="0"/>
            </a:xfrm>
            <a:prstGeom prst="straightConnector1">
              <a:avLst/>
            </a:prstGeom>
            <a:ln w="12700">
              <a:solidFill>
                <a:schemeClr val="accent5"/>
              </a:solidFill>
              <a:headEnd type="oval"/>
              <a:tailEnd type="triangle"/>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46644933-C5C8-42EB-80A5-0CC0565AAD2F}"/>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pc="-51">
              <a:latin typeface="Segoe UI Semibold (Headings)"/>
            </a:endParaRPr>
          </a:p>
        </p:txBody>
      </p:sp>
      <p:sp>
        <p:nvSpPr>
          <p:cNvPr id="25" name="TextBox 24">
            <a:extLst>
              <a:ext uri="{FF2B5EF4-FFF2-40B4-BE49-F238E27FC236}">
                <a16:creationId xmlns:a16="http://schemas.microsoft.com/office/drawing/2014/main" id="{025EE439-AB20-45F2-BE88-7DC3D7A2A3BC}"/>
              </a:ext>
            </a:extLst>
          </p:cNvPr>
          <p:cNvSpPr txBox="1"/>
          <p:nvPr/>
        </p:nvSpPr>
        <p:spPr>
          <a:xfrm>
            <a:off x="9658069" y="5059677"/>
            <a:ext cx="1639855" cy="606488"/>
          </a:xfrm>
          <a:prstGeom prst="rect">
            <a:avLst/>
          </a:prstGeom>
          <a:solidFill>
            <a:schemeClr val="bg1"/>
          </a:solidFill>
          <a:ln>
            <a:noFill/>
            <a:prstDash val="dash"/>
          </a:ln>
        </p:spPr>
        <p:txBody>
          <a:bodyPr wrap="square" rtlCol="0" anchor="ctr">
            <a:spAutoFit/>
          </a:bodyPr>
          <a:lstStyle>
            <a:defPPr>
              <a:defRPr lang="en-US"/>
            </a:defPPr>
            <a:lvl1pPr algn="ctr" defTabSz="914191">
              <a:defRPr sz="1600">
                <a:solidFill>
                  <a:srgbClr val="0078D4"/>
                </a:solidFill>
                <a:latin typeface="+mj-lt"/>
                <a:cs typeface="Segoe UI Semilight" panose="020B0402040204020203" pitchFamily="34" charset="0"/>
              </a:defRPr>
            </a:lvl1pPr>
          </a:lstStyle>
          <a:p>
            <a:r>
              <a:rPr lang="en-US">
                <a:solidFill>
                  <a:schemeClr val="tx1"/>
                </a:solidFill>
              </a:rPr>
              <a:t>Use agent-based option</a:t>
            </a:r>
          </a:p>
        </p:txBody>
      </p:sp>
      <p:sp>
        <p:nvSpPr>
          <p:cNvPr id="5" name="TextBox 4">
            <a:extLst>
              <a:ext uri="{FF2B5EF4-FFF2-40B4-BE49-F238E27FC236}">
                <a16:creationId xmlns:a16="http://schemas.microsoft.com/office/drawing/2014/main" id="{C0B13A79-3562-4F2F-817D-29B9239D29E1}"/>
              </a:ext>
            </a:extLst>
          </p:cNvPr>
          <p:cNvSpPr txBox="1"/>
          <p:nvPr/>
        </p:nvSpPr>
        <p:spPr>
          <a:xfrm>
            <a:off x="1145781" y="2436089"/>
            <a:ext cx="1731214" cy="1118805"/>
          </a:xfrm>
          <a:prstGeom prst="rect">
            <a:avLst/>
          </a:prstGeom>
          <a:solidFill>
            <a:schemeClr val="bg1"/>
          </a:solidFill>
          <a:ln>
            <a:noFill/>
            <a:prstDash val="dash"/>
          </a:ln>
        </p:spPr>
        <p:txBody>
          <a:bodyPr wrap="square" rtlCol="0" anchor="ctr">
            <a:spAutoFit/>
          </a:bodyPr>
          <a:lstStyle>
            <a:defPPr>
              <a:defRPr lang="en-US"/>
            </a:defPPr>
            <a:lvl1pPr algn="ctr" defTabSz="914191">
              <a:defRPr sz="1600">
                <a:solidFill>
                  <a:srgbClr val="0078D4"/>
                </a:solidFill>
                <a:latin typeface="+mj-lt"/>
                <a:cs typeface="Segoe UI Semilight" panose="020B0402040204020203" pitchFamily="34" charset="0"/>
              </a:defRPr>
            </a:lvl1pPr>
          </a:lstStyle>
          <a:p>
            <a:endParaRPr lang="en-US"/>
          </a:p>
          <a:p>
            <a:r>
              <a:rPr lang="en-US"/>
              <a:t>Have access to vCenter server? </a:t>
            </a:r>
          </a:p>
          <a:p>
            <a:endParaRPr lang="en-US"/>
          </a:p>
        </p:txBody>
      </p:sp>
      <p:sp>
        <p:nvSpPr>
          <p:cNvPr id="8" name="TextBox 7">
            <a:extLst>
              <a:ext uri="{FF2B5EF4-FFF2-40B4-BE49-F238E27FC236}">
                <a16:creationId xmlns:a16="http://schemas.microsoft.com/office/drawing/2014/main" id="{96382D00-DD5E-4315-BD43-97FF0C9B013C}"/>
              </a:ext>
            </a:extLst>
          </p:cNvPr>
          <p:cNvSpPr txBox="1"/>
          <p:nvPr/>
        </p:nvSpPr>
        <p:spPr>
          <a:xfrm>
            <a:off x="4011511" y="2436089"/>
            <a:ext cx="1731214" cy="1118805"/>
          </a:xfrm>
          <a:prstGeom prst="rect">
            <a:avLst/>
          </a:prstGeom>
          <a:solidFill>
            <a:schemeClr val="bg1"/>
          </a:solidFill>
          <a:ln>
            <a:noFill/>
            <a:prstDash val="dash"/>
          </a:ln>
        </p:spPr>
        <p:txBody>
          <a:bodyPr wrap="square" rtlCol="0" anchor="ctr">
            <a:spAutoFit/>
          </a:bodyPr>
          <a:lstStyle>
            <a:defPPr>
              <a:defRPr lang="en-US"/>
            </a:defPPr>
            <a:lvl1pPr algn="ctr" defTabSz="914191">
              <a:defRPr sz="1600">
                <a:solidFill>
                  <a:srgbClr val="0078D4"/>
                </a:solidFill>
                <a:latin typeface="+mj-lt"/>
                <a:cs typeface="Segoe UI Semilight" panose="020B0402040204020203" pitchFamily="34" charset="0"/>
              </a:defRPr>
            </a:lvl1pPr>
          </a:lstStyle>
          <a:p>
            <a:r>
              <a:rPr lang="en-US"/>
              <a:t>VMs support snapshots</a:t>
            </a:r>
          </a:p>
          <a:p>
            <a:r>
              <a:rPr lang="en-US"/>
              <a:t>(no independent disks etc.)</a:t>
            </a:r>
          </a:p>
        </p:txBody>
      </p:sp>
      <p:sp>
        <p:nvSpPr>
          <p:cNvPr id="11" name="TextBox 10">
            <a:extLst>
              <a:ext uri="{FF2B5EF4-FFF2-40B4-BE49-F238E27FC236}">
                <a16:creationId xmlns:a16="http://schemas.microsoft.com/office/drawing/2014/main" id="{18B55E04-F7C9-4F19-B590-A5CE8F55CF5B}"/>
              </a:ext>
            </a:extLst>
          </p:cNvPr>
          <p:cNvSpPr txBox="1"/>
          <p:nvPr/>
        </p:nvSpPr>
        <p:spPr>
          <a:xfrm>
            <a:off x="6877241" y="2456882"/>
            <a:ext cx="1639856" cy="1077218"/>
          </a:xfrm>
          <a:prstGeom prst="rect">
            <a:avLst/>
          </a:prstGeom>
          <a:solidFill>
            <a:schemeClr val="bg1"/>
          </a:solidFill>
          <a:ln>
            <a:noFill/>
            <a:prstDash val="dash"/>
          </a:ln>
        </p:spPr>
        <p:txBody>
          <a:bodyPr wrap="square" rtlCol="0" anchor="ctr">
            <a:spAutoFit/>
          </a:bodyPr>
          <a:lstStyle>
            <a:defPPr>
              <a:defRPr lang="en-US"/>
            </a:defPPr>
            <a:lvl1pPr algn="ctr" defTabSz="914191">
              <a:defRPr sz="1600">
                <a:solidFill>
                  <a:srgbClr val="0078D4"/>
                </a:solidFill>
                <a:latin typeface="+mj-lt"/>
                <a:cs typeface="Segoe UI Semilight" panose="020B0402040204020203" pitchFamily="34" charset="0"/>
              </a:defRPr>
            </a:lvl1pPr>
          </a:lstStyle>
          <a:p>
            <a:r>
              <a:rPr lang="en-US"/>
              <a:t>Datastore has capacity to hold VM snapshots</a:t>
            </a:r>
          </a:p>
        </p:txBody>
      </p:sp>
      <p:sp>
        <p:nvSpPr>
          <p:cNvPr id="23" name="TextBox 22">
            <a:extLst>
              <a:ext uri="{FF2B5EF4-FFF2-40B4-BE49-F238E27FC236}">
                <a16:creationId xmlns:a16="http://schemas.microsoft.com/office/drawing/2014/main" id="{72061A33-102E-40BF-84A7-86B926C35472}"/>
              </a:ext>
            </a:extLst>
          </p:cNvPr>
          <p:cNvSpPr txBox="1"/>
          <p:nvPr/>
        </p:nvSpPr>
        <p:spPr>
          <a:xfrm>
            <a:off x="9651614" y="2436089"/>
            <a:ext cx="1612908" cy="1118805"/>
          </a:xfrm>
          <a:prstGeom prst="rect">
            <a:avLst/>
          </a:prstGeom>
          <a:solidFill>
            <a:schemeClr val="bg1"/>
          </a:solidFill>
          <a:ln>
            <a:noFill/>
            <a:prstDash val="dash"/>
          </a:ln>
        </p:spPr>
        <p:txBody>
          <a:bodyPr wrap="square" rtlCol="0" anchor="ctr">
            <a:spAutoFit/>
          </a:bodyPr>
          <a:lstStyle>
            <a:defPPr>
              <a:defRPr lang="en-US"/>
            </a:defPPr>
            <a:lvl1pPr algn="ctr" defTabSz="914191">
              <a:defRPr sz="1600">
                <a:solidFill>
                  <a:srgbClr val="0078D4"/>
                </a:solidFill>
                <a:latin typeface="+mj-lt"/>
                <a:cs typeface="Segoe UI Semilight" panose="020B0402040204020203" pitchFamily="34" charset="0"/>
              </a:defRPr>
            </a:lvl1pPr>
          </a:lstStyle>
          <a:p>
            <a:endParaRPr lang="en-US"/>
          </a:p>
          <a:p>
            <a:r>
              <a:rPr lang="en-US"/>
              <a:t>Use agentless option</a:t>
            </a:r>
          </a:p>
          <a:p>
            <a:endParaRPr lang="en-US"/>
          </a:p>
        </p:txBody>
      </p:sp>
      <p:sp>
        <p:nvSpPr>
          <p:cNvPr id="9" name="TextBox 8">
            <a:extLst>
              <a:ext uri="{FF2B5EF4-FFF2-40B4-BE49-F238E27FC236}">
                <a16:creationId xmlns:a16="http://schemas.microsoft.com/office/drawing/2014/main" id="{518B4055-0AB0-4C44-8AE2-183AE6E1B70A}"/>
              </a:ext>
            </a:extLst>
          </p:cNvPr>
          <p:cNvSpPr txBox="1"/>
          <p:nvPr/>
        </p:nvSpPr>
        <p:spPr>
          <a:xfrm>
            <a:off x="3159854" y="2524743"/>
            <a:ext cx="614271" cy="489365"/>
          </a:xfrm>
          <a:prstGeom prst="rect">
            <a:avLst/>
          </a:prstGeom>
          <a:noFill/>
        </p:spPr>
        <p:txBody>
          <a:bodyPr wrap="none" lIns="182880" tIns="146304" rIns="182880" bIns="146304" rtlCol="0">
            <a:spAutoFit/>
          </a:bodyPr>
          <a:lstStyle/>
          <a:p>
            <a:pPr>
              <a:lnSpc>
                <a:spcPct val="90000"/>
              </a:lnSpc>
              <a:spcAft>
                <a:spcPts val="600"/>
              </a:spcAft>
            </a:pPr>
            <a:r>
              <a:rPr lang="en-US" sz="1400" i="1">
                <a:solidFill>
                  <a:schemeClr val="tx2"/>
                </a:solidFill>
              </a:rPr>
              <a:t>Yes</a:t>
            </a:r>
          </a:p>
        </p:txBody>
      </p:sp>
      <p:sp>
        <p:nvSpPr>
          <p:cNvPr id="40" name="TextBox 39">
            <a:extLst>
              <a:ext uri="{FF2B5EF4-FFF2-40B4-BE49-F238E27FC236}">
                <a16:creationId xmlns:a16="http://schemas.microsoft.com/office/drawing/2014/main" id="{A47E52F7-A56F-F043-BEBE-D1341D881ADF}"/>
              </a:ext>
            </a:extLst>
          </p:cNvPr>
          <p:cNvSpPr txBox="1"/>
          <p:nvPr/>
        </p:nvSpPr>
        <p:spPr>
          <a:xfrm>
            <a:off x="5966554" y="2524743"/>
            <a:ext cx="614271" cy="489365"/>
          </a:xfrm>
          <a:prstGeom prst="rect">
            <a:avLst/>
          </a:prstGeom>
          <a:noFill/>
        </p:spPr>
        <p:txBody>
          <a:bodyPr wrap="none" lIns="182880" tIns="146304" rIns="182880" bIns="146304" rtlCol="0">
            <a:spAutoFit/>
          </a:bodyPr>
          <a:lstStyle/>
          <a:p>
            <a:pPr>
              <a:lnSpc>
                <a:spcPct val="90000"/>
              </a:lnSpc>
              <a:spcAft>
                <a:spcPts val="600"/>
              </a:spcAft>
            </a:pPr>
            <a:r>
              <a:rPr lang="en-US" sz="1400" i="1">
                <a:solidFill>
                  <a:schemeClr val="tx2"/>
                </a:solidFill>
              </a:rPr>
              <a:t>Yes</a:t>
            </a:r>
          </a:p>
        </p:txBody>
      </p:sp>
      <p:sp>
        <p:nvSpPr>
          <p:cNvPr id="41" name="TextBox 40">
            <a:extLst>
              <a:ext uri="{FF2B5EF4-FFF2-40B4-BE49-F238E27FC236}">
                <a16:creationId xmlns:a16="http://schemas.microsoft.com/office/drawing/2014/main" id="{2D3D34CC-772A-B14C-9F61-E42ACA1736AC}"/>
              </a:ext>
            </a:extLst>
          </p:cNvPr>
          <p:cNvSpPr txBox="1"/>
          <p:nvPr/>
        </p:nvSpPr>
        <p:spPr>
          <a:xfrm>
            <a:off x="8798654" y="2524743"/>
            <a:ext cx="614271" cy="489365"/>
          </a:xfrm>
          <a:prstGeom prst="rect">
            <a:avLst/>
          </a:prstGeom>
          <a:noFill/>
        </p:spPr>
        <p:txBody>
          <a:bodyPr wrap="none" lIns="182880" tIns="146304" rIns="182880" bIns="146304" rtlCol="0">
            <a:spAutoFit/>
          </a:bodyPr>
          <a:lstStyle/>
          <a:p>
            <a:pPr>
              <a:lnSpc>
                <a:spcPct val="90000"/>
              </a:lnSpc>
              <a:spcAft>
                <a:spcPts val="600"/>
              </a:spcAft>
            </a:pPr>
            <a:r>
              <a:rPr lang="en-US" sz="1400" i="1">
                <a:solidFill>
                  <a:schemeClr val="tx2"/>
                </a:solidFill>
              </a:rPr>
              <a:t>Yes</a:t>
            </a:r>
          </a:p>
        </p:txBody>
      </p:sp>
      <p:grpSp>
        <p:nvGrpSpPr>
          <p:cNvPr id="20" name="Group 19">
            <a:extLst>
              <a:ext uri="{FF2B5EF4-FFF2-40B4-BE49-F238E27FC236}">
                <a16:creationId xmlns:a16="http://schemas.microsoft.com/office/drawing/2014/main" id="{F41CFAEE-D0E2-544D-AE88-A1E00BB8FEB2}"/>
              </a:ext>
            </a:extLst>
          </p:cNvPr>
          <p:cNvGrpSpPr/>
          <p:nvPr/>
        </p:nvGrpSpPr>
        <p:grpSpPr>
          <a:xfrm>
            <a:off x="2011388" y="3340102"/>
            <a:ext cx="8458518" cy="1676399"/>
            <a:chOff x="2011388" y="3340100"/>
            <a:chExt cx="8458518" cy="2234928"/>
          </a:xfrm>
        </p:grpSpPr>
        <p:cxnSp>
          <p:nvCxnSpPr>
            <p:cNvPr id="15" name="Straight Connector 14">
              <a:extLst>
                <a:ext uri="{FF2B5EF4-FFF2-40B4-BE49-F238E27FC236}">
                  <a16:creationId xmlns:a16="http://schemas.microsoft.com/office/drawing/2014/main" id="{82DF8E1D-4617-C743-A59C-28EF6D430099}"/>
                </a:ext>
              </a:extLst>
            </p:cNvPr>
            <p:cNvCxnSpPr/>
            <p:nvPr/>
          </p:nvCxnSpPr>
          <p:spPr>
            <a:xfrm>
              <a:off x="2011388" y="3340100"/>
              <a:ext cx="0" cy="1491561"/>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9B15777-BDF2-3840-B15F-8AE73191CF79}"/>
                </a:ext>
              </a:extLst>
            </p:cNvPr>
            <p:cNvCxnSpPr>
              <a:cxnSpLocks/>
            </p:cNvCxnSpPr>
            <p:nvPr/>
          </p:nvCxnSpPr>
          <p:spPr>
            <a:xfrm>
              <a:off x="4843806" y="3683000"/>
              <a:ext cx="0" cy="1148661"/>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392690D-2B56-C644-AA3B-6E2E85A09AEF}"/>
                </a:ext>
              </a:extLst>
            </p:cNvPr>
            <p:cNvCxnSpPr>
              <a:cxnSpLocks/>
            </p:cNvCxnSpPr>
            <p:nvPr/>
          </p:nvCxnSpPr>
          <p:spPr>
            <a:xfrm>
              <a:off x="7714006" y="3683000"/>
              <a:ext cx="0" cy="1148661"/>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89A513F-6B6A-7549-B045-58054C4927B8}"/>
                </a:ext>
              </a:extLst>
            </p:cNvPr>
            <p:cNvCxnSpPr>
              <a:cxnSpLocks/>
            </p:cNvCxnSpPr>
            <p:nvPr/>
          </p:nvCxnSpPr>
          <p:spPr>
            <a:xfrm>
              <a:off x="10469906" y="3340100"/>
              <a:ext cx="0" cy="2234928"/>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8" name="Straight Connector 47">
            <a:extLst>
              <a:ext uri="{FF2B5EF4-FFF2-40B4-BE49-F238E27FC236}">
                <a16:creationId xmlns:a16="http://schemas.microsoft.com/office/drawing/2014/main" id="{DD0E4F06-0329-5447-8CCA-4A5263087BFC}"/>
              </a:ext>
            </a:extLst>
          </p:cNvPr>
          <p:cNvCxnSpPr/>
          <p:nvPr/>
        </p:nvCxnSpPr>
        <p:spPr>
          <a:xfrm>
            <a:off x="2011388" y="4458907"/>
            <a:ext cx="845851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682951B5-5D68-974C-9A27-7A8B055768DA}"/>
              </a:ext>
            </a:extLst>
          </p:cNvPr>
          <p:cNvSpPr txBox="1"/>
          <p:nvPr/>
        </p:nvSpPr>
        <p:spPr>
          <a:xfrm>
            <a:off x="1803639" y="3828015"/>
            <a:ext cx="415498" cy="378565"/>
          </a:xfrm>
          <a:prstGeom prst="rect">
            <a:avLst/>
          </a:prstGeom>
          <a:solidFill>
            <a:schemeClr val="bg1"/>
          </a:solidFill>
        </p:spPr>
        <p:txBody>
          <a:bodyPr wrap="none" lIns="91440" tIns="91440" rIns="91440" bIns="91440" rtlCol="0">
            <a:spAutoFit/>
          </a:bodyPr>
          <a:lstStyle/>
          <a:p>
            <a:pPr>
              <a:lnSpc>
                <a:spcPct val="90000"/>
              </a:lnSpc>
              <a:spcAft>
                <a:spcPts val="600"/>
              </a:spcAft>
            </a:pPr>
            <a:r>
              <a:rPr lang="en-US" sz="1400" i="1"/>
              <a:t>No</a:t>
            </a:r>
          </a:p>
        </p:txBody>
      </p:sp>
      <p:sp>
        <p:nvSpPr>
          <p:cNvPr id="52" name="TextBox 51">
            <a:extLst>
              <a:ext uri="{FF2B5EF4-FFF2-40B4-BE49-F238E27FC236}">
                <a16:creationId xmlns:a16="http://schemas.microsoft.com/office/drawing/2014/main" id="{58C11006-56B9-7649-913C-25F5E90487CD}"/>
              </a:ext>
            </a:extLst>
          </p:cNvPr>
          <p:cNvSpPr txBox="1"/>
          <p:nvPr/>
        </p:nvSpPr>
        <p:spPr>
          <a:xfrm>
            <a:off x="4635739" y="3828015"/>
            <a:ext cx="415498" cy="378565"/>
          </a:xfrm>
          <a:prstGeom prst="rect">
            <a:avLst/>
          </a:prstGeom>
          <a:solidFill>
            <a:schemeClr val="bg1"/>
          </a:solidFill>
        </p:spPr>
        <p:txBody>
          <a:bodyPr wrap="none" lIns="91440" tIns="91440" rIns="91440" bIns="91440" rtlCol="0">
            <a:spAutoFit/>
          </a:bodyPr>
          <a:lstStyle/>
          <a:p>
            <a:pPr>
              <a:lnSpc>
                <a:spcPct val="90000"/>
              </a:lnSpc>
              <a:spcAft>
                <a:spcPts val="600"/>
              </a:spcAft>
            </a:pPr>
            <a:r>
              <a:rPr lang="en-US" sz="1400" i="1"/>
              <a:t>No</a:t>
            </a:r>
          </a:p>
        </p:txBody>
      </p:sp>
      <p:sp>
        <p:nvSpPr>
          <p:cNvPr id="53" name="TextBox 52">
            <a:extLst>
              <a:ext uri="{FF2B5EF4-FFF2-40B4-BE49-F238E27FC236}">
                <a16:creationId xmlns:a16="http://schemas.microsoft.com/office/drawing/2014/main" id="{991999B1-B508-2D49-A7AA-B991127EAA35}"/>
              </a:ext>
            </a:extLst>
          </p:cNvPr>
          <p:cNvSpPr txBox="1"/>
          <p:nvPr/>
        </p:nvSpPr>
        <p:spPr>
          <a:xfrm>
            <a:off x="7493239" y="3828015"/>
            <a:ext cx="415498" cy="378565"/>
          </a:xfrm>
          <a:prstGeom prst="rect">
            <a:avLst/>
          </a:prstGeom>
          <a:solidFill>
            <a:schemeClr val="bg1"/>
          </a:solidFill>
        </p:spPr>
        <p:txBody>
          <a:bodyPr wrap="none" lIns="91440" tIns="91440" rIns="91440" bIns="91440" rtlCol="0">
            <a:spAutoFit/>
          </a:bodyPr>
          <a:lstStyle/>
          <a:p>
            <a:pPr>
              <a:lnSpc>
                <a:spcPct val="90000"/>
              </a:lnSpc>
              <a:spcAft>
                <a:spcPts val="600"/>
              </a:spcAft>
            </a:pPr>
            <a:r>
              <a:rPr lang="en-US" sz="1400" i="1"/>
              <a:t>No</a:t>
            </a:r>
          </a:p>
        </p:txBody>
      </p:sp>
      <p:sp>
        <p:nvSpPr>
          <p:cNvPr id="54" name="TextBox 53">
            <a:extLst>
              <a:ext uri="{FF2B5EF4-FFF2-40B4-BE49-F238E27FC236}">
                <a16:creationId xmlns:a16="http://schemas.microsoft.com/office/drawing/2014/main" id="{6DFED884-0CC3-5449-A702-D6FB5F9DB0B7}"/>
              </a:ext>
            </a:extLst>
          </p:cNvPr>
          <p:cNvSpPr txBox="1"/>
          <p:nvPr/>
        </p:nvSpPr>
        <p:spPr>
          <a:xfrm>
            <a:off x="10249139" y="3828015"/>
            <a:ext cx="415498" cy="378565"/>
          </a:xfrm>
          <a:prstGeom prst="rect">
            <a:avLst/>
          </a:prstGeom>
          <a:solidFill>
            <a:schemeClr val="bg1"/>
          </a:solidFill>
        </p:spPr>
        <p:txBody>
          <a:bodyPr wrap="none" lIns="91440" tIns="91440" rIns="91440" bIns="91440" rtlCol="0">
            <a:spAutoFit/>
          </a:bodyPr>
          <a:lstStyle/>
          <a:p>
            <a:pPr>
              <a:lnSpc>
                <a:spcPct val="90000"/>
              </a:lnSpc>
              <a:spcAft>
                <a:spcPts val="600"/>
              </a:spcAft>
            </a:pPr>
            <a:r>
              <a:rPr lang="en-US" sz="1400" i="1"/>
              <a:t>No</a:t>
            </a:r>
          </a:p>
        </p:txBody>
      </p:sp>
      <p:sp>
        <p:nvSpPr>
          <p:cNvPr id="57" name="TextBox 56">
            <a:extLst>
              <a:ext uri="{FF2B5EF4-FFF2-40B4-BE49-F238E27FC236}">
                <a16:creationId xmlns:a16="http://schemas.microsoft.com/office/drawing/2014/main" id="{749BFE61-1DCD-4C4A-920A-75B27A493E94}"/>
              </a:ext>
            </a:extLst>
          </p:cNvPr>
          <p:cNvSpPr txBox="1"/>
          <p:nvPr/>
        </p:nvSpPr>
        <p:spPr>
          <a:xfrm>
            <a:off x="9701392" y="2230867"/>
            <a:ext cx="1510991" cy="489365"/>
          </a:xfrm>
          <a:prstGeom prst="rect">
            <a:avLst/>
          </a:prstGeom>
          <a:noFill/>
        </p:spPr>
        <p:txBody>
          <a:bodyPr wrap="none" lIns="182880" tIns="146304" rIns="182880" bIns="146304" rtlCol="0">
            <a:spAutoFit/>
          </a:bodyPr>
          <a:lstStyle>
            <a:defPPr>
              <a:defRPr lang="en-US"/>
            </a:defPPr>
            <a:lvl1pPr>
              <a:lnSpc>
                <a:spcPct val="90000"/>
              </a:lnSpc>
              <a:spcAft>
                <a:spcPts val="600"/>
              </a:spcAft>
              <a:defRPr sz="1400" i="1">
                <a:solidFill>
                  <a:schemeClr val="tx2"/>
                </a:solidFill>
              </a:defRPr>
            </a:lvl1pPr>
          </a:lstStyle>
          <a:p>
            <a:pPr algn="ctr"/>
            <a:r>
              <a:rPr lang="en-US"/>
              <a:t>Recommended</a:t>
            </a:r>
          </a:p>
        </p:txBody>
      </p:sp>
      <p:sp>
        <p:nvSpPr>
          <p:cNvPr id="56" name="Title 55">
            <a:extLst>
              <a:ext uri="{FF2B5EF4-FFF2-40B4-BE49-F238E27FC236}">
                <a16:creationId xmlns:a16="http://schemas.microsoft.com/office/drawing/2014/main" id="{89DDD5B1-399B-BC4A-9273-74FD8D7CF4E9}"/>
              </a:ext>
            </a:extLst>
          </p:cNvPr>
          <p:cNvSpPr>
            <a:spLocks noGrp="1"/>
          </p:cNvSpPr>
          <p:nvPr>
            <p:ph type="title"/>
          </p:nvPr>
        </p:nvSpPr>
        <p:spPr/>
        <p:txBody>
          <a:bodyPr/>
          <a:lstStyle/>
          <a:p>
            <a:r>
              <a:rPr lang="en-US" spc="-51" dirty="0">
                <a:latin typeface="Segoe UI Semibold (Headings)"/>
              </a:rPr>
              <a:t>VMware VMs: Agentless or agent-based</a:t>
            </a:r>
            <a:endParaRPr lang="en-US" dirty="0"/>
          </a:p>
        </p:txBody>
      </p:sp>
    </p:spTree>
    <p:extLst>
      <p:ext uri="{BB962C8B-B14F-4D97-AF65-F5344CB8AC3E}">
        <p14:creationId xmlns:p14="http://schemas.microsoft.com/office/powerpoint/2010/main" val="305016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1AA77D91-89FA-4BBE-9914-51B92D2CA618}"/>
              </a:ext>
            </a:extLst>
          </p:cNvPr>
          <p:cNvSpPr/>
          <p:nvPr/>
        </p:nvSpPr>
        <p:spPr bwMode="auto">
          <a:xfrm>
            <a:off x="6451037" y="-28995"/>
            <a:ext cx="5985438" cy="69945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431264D5-5BED-4428-AFE5-682B453B1775}"/>
              </a:ext>
            </a:extLst>
          </p:cNvPr>
          <p:cNvGrpSpPr/>
          <p:nvPr/>
        </p:nvGrpSpPr>
        <p:grpSpPr>
          <a:xfrm>
            <a:off x="2215249" y="1850317"/>
            <a:ext cx="2112630" cy="2111010"/>
            <a:chOff x="1622425" y="1333500"/>
            <a:chExt cx="2071688" cy="2070100"/>
          </a:xfrm>
          <a:effectLst>
            <a:outerShdw blurRad="381000" sx="81000" sy="81000" algn="ctr" rotWithShape="0">
              <a:prstClr val="black">
                <a:alpha val="16000"/>
              </a:prstClr>
            </a:outerShdw>
          </a:effectLst>
        </p:grpSpPr>
        <p:grpSp>
          <p:nvGrpSpPr>
            <p:cNvPr id="15" name="Group 14">
              <a:extLst>
                <a:ext uri="{FF2B5EF4-FFF2-40B4-BE49-F238E27FC236}">
                  <a16:creationId xmlns:a16="http://schemas.microsoft.com/office/drawing/2014/main" id="{0BF1F10B-6802-4187-AEBB-00BB0D2A2DA9}"/>
                </a:ext>
              </a:extLst>
            </p:cNvPr>
            <p:cNvGrpSpPr/>
            <p:nvPr/>
          </p:nvGrpSpPr>
          <p:grpSpPr>
            <a:xfrm>
              <a:off x="1622425" y="1333500"/>
              <a:ext cx="2071688" cy="2070100"/>
              <a:chOff x="1622425" y="1333500"/>
              <a:chExt cx="2071688" cy="2070100"/>
            </a:xfrm>
          </p:grpSpPr>
          <p:sp>
            <p:nvSpPr>
              <p:cNvPr id="17" name="AutoShape 6">
                <a:extLst>
                  <a:ext uri="{FF2B5EF4-FFF2-40B4-BE49-F238E27FC236}">
                    <a16:creationId xmlns:a16="http://schemas.microsoft.com/office/drawing/2014/main" id="{ED0AA760-CA8B-4741-B5BC-93C1A756DC09}"/>
                  </a:ext>
                </a:extLst>
              </p:cNvPr>
              <p:cNvSpPr>
                <a:spLocks noChangeAspect="1" noChangeArrowheads="1" noTextEdit="1"/>
              </p:cNvSpPr>
              <p:nvPr/>
            </p:nvSpPr>
            <p:spPr bwMode="auto">
              <a:xfrm>
                <a:off x="1622425" y="1333500"/>
                <a:ext cx="2068513"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18" name="Freeform 8">
                <a:extLst>
                  <a:ext uri="{FF2B5EF4-FFF2-40B4-BE49-F238E27FC236}">
                    <a16:creationId xmlns:a16="http://schemas.microsoft.com/office/drawing/2014/main" id="{261D00AC-DD83-4A37-B91F-0796ECA4A4F8}"/>
                  </a:ext>
                </a:extLst>
              </p:cNvPr>
              <p:cNvSpPr>
                <a:spLocks/>
              </p:cNvSpPr>
              <p:nvPr/>
            </p:nvSpPr>
            <p:spPr bwMode="auto">
              <a:xfrm>
                <a:off x="1687513" y="1528763"/>
                <a:ext cx="2006600" cy="1255713"/>
              </a:xfrm>
              <a:custGeom>
                <a:avLst/>
                <a:gdLst>
                  <a:gd name="T0" fmla="*/ 100 w 400"/>
                  <a:gd name="T1" fmla="*/ 50 h 250"/>
                  <a:gd name="T2" fmla="*/ 100 w 400"/>
                  <a:gd name="T3" fmla="*/ 50 h 250"/>
                  <a:gd name="T4" fmla="*/ 61 w 400"/>
                  <a:gd name="T5" fmla="*/ 58 h 250"/>
                  <a:gd name="T6" fmla="*/ 29 w 400"/>
                  <a:gd name="T7" fmla="*/ 79 h 250"/>
                  <a:gd name="T8" fmla="*/ 8 w 400"/>
                  <a:gd name="T9" fmla="*/ 111 h 250"/>
                  <a:gd name="T10" fmla="*/ 0 w 400"/>
                  <a:gd name="T11" fmla="*/ 150 h 250"/>
                  <a:gd name="T12" fmla="*/ 8 w 400"/>
                  <a:gd name="T13" fmla="*/ 189 h 250"/>
                  <a:gd name="T14" fmla="*/ 29 w 400"/>
                  <a:gd name="T15" fmla="*/ 221 h 250"/>
                  <a:gd name="T16" fmla="*/ 61 w 400"/>
                  <a:gd name="T17" fmla="*/ 242 h 250"/>
                  <a:gd name="T18" fmla="*/ 100 w 400"/>
                  <a:gd name="T19" fmla="*/ 250 h 250"/>
                  <a:gd name="T20" fmla="*/ 106 w 400"/>
                  <a:gd name="T21" fmla="*/ 250 h 250"/>
                  <a:gd name="T22" fmla="*/ 200 w 400"/>
                  <a:gd name="T23" fmla="*/ 156 h 250"/>
                  <a:gd name="T24" fmla="*/ 294 w 400"/>
                  <a:gd name="T25" fmla="*/ 250 h 250"/>
                  <a:gd name="T26" fmla="*/ 325 w 400"/>
                  <a:gd name="T27" fmla="*/ 250 h 250"/>
                  <a:gd name="T28" fmla="*/ 354 w 400"/>
                  <a:gd name="T29" fmla="*/ 244 h 250"/>
                  <a:gd name="T30" fmla="*/ 378 w 400"/>
                  <a:gd name="T31" fmla="*/ 228 h 250"/>
                  <a:gd name="T32" fmla="*/ 394 w 400"/>
                  <a:gd name="T33" fmla="*/ 204 h 250"/>
                  <a:gd name="T34" fmla="*/ 400 w 400"/>
                  <a:gd name="T35" fmla="*/ 175 h 250"/>
                  <a:gd name="T36" fmla="*/ 394 w 400"/>
                  <a:gd name="T37" fmla="*/ 146 h 250"/>
                  <a:gd name="T38" fmla="*/ 378 w 400"/>
                  <a:gd name="T39" fmla="*/ 122 h 250"/>
                  <a:gd name="T40" fmla="*/ 354 w 400"/>
                  <a:gd name="T41" fmla="*/ 106 h 250"/>
                  <a:gd name="T42" fmla="*/ 324 w 400"/>
                  <a:gd name="T43" fmla="*/ 100 h 250"/>
                  <a:gd name="T44" fmla="*/ 312 w 400"/>
                  <a:gd name="T45" fmla="*/ 60 h 250"/>
                  <a:gd name="T46" fmla="*/ 287 w 400"/>
                  <a:gd name="T47" fmla="*/ 29 h 250"/>
                  <a:gd name="T48" fmla="*/ 253 w 400"/>
                  <a:gd name="T49" fmla="*/ 8 h 250"/>
                  <a:gd name="T50" fmla="*/ 212 w 400"/>
                  <a:gd name="T51" fmla="*/ 0 h 250"/>
                  <a:gd name="T52" fmla="*/ 184 w 400"/>
                  <a:gd name="T53" fmla="*/ 4 h 250"/>
                  <a:gd name="T54" fmla="*/ 158 w 400"/>
                  <a:gd name="T55" fmla="*/ 14 h 250"/>
                  <a:gd name="T56" fmla="*/ 136 w 400"/>
                  <a:gd name="T57" fmla="*/ 30 h 250"/>
                  <a:gd name="T58" fmla="*/ 118 w 400"/>
                  <a:gd name="T59" fmla="*/ 52 h 250"/>
                  <a:gd name="T60" fmla="*/ 100 w 400"/>
                  <a:gd name="T61" fmla="*/ 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250">
                    <a:moveTo>
                      <a:pt x="100" y="50"/>
                    </a:moveTo>
                    <a:lnTo>
                      <a:pt x="100" y="50"/>
                    </a:lnTo>
                    <a:cubicBezTo>
                      <a:pt x="86" y="50"/>
                      <a:pt x="73" y="53"/>
                      <a:pt x="61" y="58"/>
                    </a:cubicBezTo>
                    <a:cubicBezTo>
                      <a:pt x="49" y="63"/>
                      <a:pt x="38" y="70"/>
                      <a:pt x="29" y="79"/>
                    </a:cubicBezTo>
                    <a:cubicBezTo>
                      <a:pt x="20" y="88"/>
                      <a:pt x="13" y="99"/>
                      <a:pt x="8" y="111"/>
                    </a:cubicBezTo>
                    <a:cubicBezTo>
                      <a:pt x="2" y="123"/>
                      <a:pt x="0" y="136"/>
                      <a:pt x="0" y="150"/>
                    </a:cubicBezTo>
                    <a:cubicBezTo>
                      <a:pt x="0" y="164"/>
                      <a:pt x="2" y="177"/>
                      <a:pt x="8" y="189"/>
                    </a:cubicBezTo>
                    <a:cubicBezTo>
                      <a:pt x="13" y="201"/>
                      <a:pt x="20" y="212"/>
                      <a:pt x="29" y="221"/>
                    </a:cubicBezTo>
                    <a:cubicBezTo>
                      <a:pt x="38" y="230"/>
                      <a:pt x="49" y="237"/>
                      <a:pt x="61" y="242"/>
                    </a:cubicBezTo>
                    <a:cubicBezTo>
                      <a:pt x="73" y="247"/>
                      <a:pt x="86" y="250"/>
                      <a:pt x="100" y="250"/>
                    </a:cubicBezTo>
                    <a:lnTo>
                      <a:pt x="106" y="250"/>
                    </a:lnTo>
                    <a:lnTo>
                      <a:pt x="200" y="156"/>
                    </a:lnTo>
                    <a:lnTo>
                      <a:pt x="294" y="250"/>
                    </a:lnTo>
                    <a:lnTo>
                      <a:pt x="325" y="250"/>
                    </a:lnTo>
                    <a:cubicBezTo>
                      <a:pt x="335" y="250"/>
                      <a:pt x="345" y="248"/>
                      <a:pt x="354" y="244"/>
                    </a:cubicBezTo>
                    <a:cubicBezTo>
                      <a:pt x="363" y="240"/>
                      <a:pt x="371" y="235"/>
                      <a:pt x="378" y="228"/>
                    </a:cubicBezTo>
                    <a:cubicBezTo>
                      <a:pt x="385" y="221"/>
                      <a:pt x="390" y="213"/>
                      <a:pt x="394" y="204"/>
                    </a:cubicBezTo>
                    <a:cubicBezTo>
                      <a:pt x="398" y="195"/>
                      <a:pt x="400" y="185"/>
                      <a:pt x="400" y="175"/>
                    </a:cubicBezTo>
                    <a:cubicBezTo>
                      <a:pt x="400" y="164"/>
                      <a:pt x="398" y="155"/>
                      <a:pt x="394" y="146"/>
                    </a:cubicBezTo>
                    <a:cubicBezTo>
                      <a:pt x="390" y="136"/>
                      <a:pt x="384" y="129"/>
                      <a:pt x="378" y="122"/>
                    </a:cubicBezTo>
                    <a:cubicBezTo>
                      <a:pt x="371" y="115"/>
                      <a:pt x="363" y="110"/>
                      <a:pt x="354" y="106"/>
                    </a:cubicBezTo>
                    <a:cubicBezTo>
                      <a:pt x="344" y="102"/>
                      <a:pt x="335" y="100"/>
                      <a:pt x="324" y="100"/>
                    </a:cubicBezTo>
                    <a:cubicBezTo>
                      <a:pt x="322" y="86"/>
                      <a:pt x="318" y="73"/>
                      <a:pt x="312" y="60"/>
                    </a:cubicBezTo>
                    <a:cubicBezTo>
                      <a:pt x="305" y="48"/>
                      <a:pt x="297" y="38"/>
                      <a:pt x="287" y="29"/>
                    </a:cubicBezTo>
                    <a:cubicBezTo>
                      <a:pt x="277" y="20"/>
                      <a:pt x="266" y="13"/>
                      <a:pt x="253" y="8"/>
                    </a:cubicBezTo>
                    <a:cubicBezTo>
                      <a:pt x="240" y="3"/>
                      <a:pt x="227" y="0"/>
                      <a:pt x="212" y="0"/>
                    </a:cubicBezTo>
                    <a:cubicBezTo>
                      <a:pt x="203" y="0"/>
                      <a:pt x="193" y="1"/>
                      <a:pt x="184" y="4"/>
                    </a:cubicBezTo>
                    <a:cubicBezTo>
                      <a:pt x="175" y="6"/>
                      <a:pt x="166" y="9"/>
                      <a:pt x="158" y="14"/>
                    </a:cubicBezTo>
                    <a:cubicBezTo>
                      <a:pt x="150" y="18"/>
                      <a:pt x="143" y="24"/>
                      <a:pt x="136" y="30"/>
                    </a:cubicBezTo>
                    <a:cubicBezTo>
                      <a:pt x="129" y="36"/>
                      <a:pt x="123" y="44"/>
                      <a:pt x="118" y="52"/>
                    </a:cubicBezTo>
                    <a:cubicBezTo>
                      <a:pt x="112" y="51"/>
                      <a:pt x="106" y="50"/>
                      <a:pt x="100" y="50"/>
                    </a:cubicBezTo>
                    <a:close/>
                  </a:path>
                </a:pathLst>
              </a:custGeom>
              <a:solidFill>
                <a:srgbClr val="0078D4"/>
              </a:solidFill>
              <a:ln w="0">
                <a:solidFill>
                  <a:srgbClr val="0078D4"/>
                </a:solid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sp>
          <p:nvSpPr>
            <p:cNvPr id="16" name="Freeform 9">
              <a:extLst>
                <a:ext uri="{FF2B5EF4-FFF2-40B4-BE49-F238E27FC236}">
                  <a16:creationId xmlns:a16="http://schemas.microsoft.com/office/drawing/2014/main" id="{3A78FC47-FC6B-4B65-98BA-2D0F9081F62E}"/>
                </a:ext>
              </a:extLst>
            </p:cNvPr>
            <p:cNvSpPr>
              <a:spLocks/>
            </p:cNvSpPr>
            <p:nvPr/>
          </p:nvSpPr>
          <p:spPr bwMode="auto">
            <a:xfrm>
              <a:off x="2374900" y="2533650"/>
              <a:ext cx="631825" cy="692150"/>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tx1"/>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19" name="Group 12">
            <a:extLst>
              <a:ext uri="{FF2B5EF4-FFF2-40B4-BE49-F238E27FC236}">
                <a16:creationId xmlns:a16="http://schemas.microsoft.com/office/drawing/2014/main" id="{DFDB7EE7-4FB7-4CCE-BC92-AE053B2E966B}"/>
              </a:ext>
            </a:extLst>
          </p:cNvPr>
          <p:cNvGrpSpPr>
            <a:grpSpLocks noChangeAspect="1"/>
          </p:cNvGrpSpPr>
          <p:nvPr/>
        </p:nvGrpSpPr>
        <p:grpSpPr bwMode="auto">
          <a:xfrm>
            <a:off x="2552854" y="4183690"/>
            <a:ext cx="660445" cy="657316"/>
            <a:chOff x="1297" y="2230"/>
            <a:chExt cx="633" cy="630"/>
          </a:xfrm>
        </p:grpSpPr>
        <p:sp>
          <p:nvSpPr>
            <p:cNvPr id="21" name="Freeform 13">
              <a:extLst>
                <a:ext uri="{FF2B5EF4-FFF2-40B4-BE49-F238E27FC236}">
                  <a16:creationId xmlns:a16="http://schemas.microsoft.com/office/drawing/2014/main" id="{5639C982-94A8-4AB8-AB22-31847A8EA8E1}"/>
                </a:ext>
              </a:extLst>
            </p:cNvPr>
            <p:cNvSpPr>
              <a:spLocks/>
            </p:cNvSpPr>
            <p:nvPr/>
          </p:nvSpPr>
          <p:spPr bwMode="auto">
            <a:xfrm>
              <a:off x="1297" y="2230"/>
              <a:ext cx="633" cy="474"/>
            </a:xfrm>
            <a:custGeom>
              <a:avLst/>
              <a:gdLst>
                <a:gd name="T0" fmla="*/ 416 w 426"/>
                <a:gd name="T1" fmla="*/ 8 h 319"/>
                <a:gd name="T2" fmla="*/ 416 w 426"/>
                <a:gd name="T3" fmla="*/ 8 h 319"/>
                <a:gd name="T4" fmla="*/ 406 w 426"/>
                <a:gd name="T5" fmla="*/ 2 h 319"/>
                <a:gd name="T6" fmla="*/ 393 w 426"/>
                <a:gd name="T7" fmla="*/ 0 h 319"/>
                <a:gd name="T8" fmla="*/ 33 w 426"/>
                <a:gd name="T9" fmla="*/ 0 h 319"/>
                <a:gd name="T10" fmla="*/ 20 w 426"/>
                <a:gd name="T11" fmla="*/ 2 h 319"/>
                <a:gd name="T12" fmla="*/ 9 w 426"/>
                <a:gd name="T13" fmla="*/ 8 h 319"/>
                <a:gd name="T14" fmla="*/ 2 w 426"/>
                <a:gd name="T15" fmla="*/ 19 h 319"/>
                <a:gd name="T16" fmla="*/ 0 w 426"/>
                <a:gd name="T17" fmla="*/ 32 h 319"/>
                <a:gd name="T18" fmla="*/ 0 w 426"/>
                <a:gd name="T19" fmla="*/ 285 h 319"/>
                <a:gd name="T20" fmla="*/ 2 w 426"/>
                <a:gd name="T21" fmla="*/ 298 h 319"/>
                <a:gd name="T22" fmla="*/ 9 w 426"/>
                <a:gd name="T23" fmla="*/ 309 h 319"/>
                <a:gd name="T24" fmla="*/ 20 w 426"/>
                <a:gd name="T25" fmla="*/ 316 h 319"/>
                <a:gd name="T26" fmla="*/ 33 w 426"/>
                <a:gd name="T27" fmla="*/ 319 h 319"/>
                <a:gd name="T28" fmla="*/ 193 w 426"/>
                <a:gd name="T29" fmla="*/ 319 h 319"/>
                <a:gd name="T30" fmla="*/ 196 w 426"/>
                <a:gd name="T31" fmla="*/ 317 h 319"/>
                <a:gd name="T32" fmla="*/ 180 w 426"/>
                <a:gd name="T33" fmla="*/ 307 h 319"/>
                <a:gd name="T34" fmla="*/ 186 w 426"/>
                <a:gd name="T35" fmla="*/ 292 h 319"/>
                <a:gd name="T36" fmla="*/ 33 w 426"/>
                <a:gd name="T37" fmla="*/ 292 h 319"/>
                <a:gd name="T38" fmla="*/ 28 w 426"/>
                <a:gd name="T39" fmla="*/ 290 h 319"/>
                <a:gd name="T40" fmla="*/ 26 w 426"/>
                <a:gd name="T41" fmla="*/ 285 h 319"/>
                <a:gd name="T42" fmla="*/ 26 w 426"/>
                <a:gd name="T43" fmla="*/ 32 h 319"/>
                <a:gd name="T44" fmla="*/ 28 w 426"/>
                <a:gd name="T45" fmla="*/ 27 h 319"/>
                <a:gd name="T46" fmla="*/ 33 w 426"/>
                <a:gd name="T47" fmla="*/ 25 h 319"/>
                <a:gd name="T48" fmla="*/ 393 w 426"/>
                <a:gd name="T49" fmla="*/ 25 h 319"/>
                <a:gd name="T50" fmla="*/ 398 w 426"/>
                <a:gd name="T51" fmla="*/ 27 h 319"/>
                <a:gd name="T52" fmla="*/ 399 w 426"/>
                <a:gd name="T53" fmla="*/ 32 h 319"/>
                <a:gd name="T54" fmla="*/ 399 w 426"/>
                <a:gd name="T55" fmla="*/ 206 h 319"/>
                <a:gd name="T56" fmla="*/ 411 w 426"/>
                <a:gd name="T57" fmla="*/ 211 h 319"/>
                <a:gd name="T58" fmla="*/ 407 w 426"/>
                <a:gd name="T59" fmla="*/ 230 h 319"/>
                <a:gd name="T60" fmla="*/ 425 w 426"/>
                <a:gd name="T61" fmla="*/ 225 h 319"/>
                <a:gd name="T62" fmla="*/ 426 w 426"/>
                <a:gd name="T63" fmla="*/ 227 h 319"/>
                <a:gd name="T64" fmla="*/ 426 w 426"/>
                <a:gd name="T65" fmla="*/ 32 h 319"/>
                <a:gd name="T66" fmla="*/ 424 w 426"/>
                <a:gd name="T67" fmla="*/ 19 h 319"/>
                <a:gd name="T68" fmla="*/ 416 w 426"/>
                <a:gd name="T69" fmla="*/ 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6" h="319">
                  <a:moveTo>
                    <a:pt x="416" y="8"/>
                  </a:moveTo>
                  <a:lnTo>
                    <a:pt x="416" y="8"/>
                  </a:lnTo>
                  <a:cubicBezTo>
                    <a:pt x="413" y="5"/>
                    <a:pt x="410" y="3"/>
                    <a:pt x="406" y="2"/>
                  </a:cubicBezTo>
                  <a:cubicBezTo>
                    <a:pt x="402" y="0"/>
                    <a:pt x="397" y="0"/>
                    <a:pt x="393" y="0"/>
                  </a:cubicBezTo>
                  <a:lnTo>
                    <a:pt x="33" y="0"/>
                  </a:lnTo>
                  <a:cubicBezTo>
                    <a:pt x="28" y="0"/>
                    <a:pt x="24" y="0"/>
                    <a:pt x="20" y="2"/>
                  </a:cubicBezTo>
                  <a:cubicBezTo>
                    <a:pt x="16" y="3"/>
                    <a:pt x="12" y="5"/>
                    <a:pt x="9" y="8"/>
                  </a:cubicBezTo>
                  <a:cubicBezTo>
                    <a:pt x="6" y="11"/>
                    <a:pt x="4" y="15"/>
                    <a:pt x="2" y="19"/>
                  </a:cubicBezTo>
                  <a:cubicBezTo>
                    <a:pt x="0" y="23"/>
                    <a:pt x="0" y="27"/>
                    <a:pt x="0" y="32"/>
                  </a:cubicBezTo>
                  <a:lnTo>
                    <a:pt x="0" y="285"/>
                  </a:lnTo>
                  <a:cubicBezTo>
                    <a:pt x="0" y="290"/>
                    <a:pt x="0" y="294"/>
                    <a:pt x="2" y="298"/>
                  </a:cubicBezTo>
                  <a:cubicBezTo>
                    <a:pt x="4" y="302"/>
                    <a:pt x="6" y="306"/>
                    <a:pt x="9" y="309"/>
                  </a:cubicBezTo>
                  <a:cubicBezTo>
                    <a:pt x="12" y="312"/>
                    <a:pt x="16" y="314"/>
                    <a:pt x="20" y="316"/>
                  </a:cubicBezTo>
                  <a:cubicBezTo>
                    <a:pt x="24" y="318"/>
                    <a:pt x="28" y="319"/>
                    <a:pt x="33" y="319"/>
                  </a:cubicBezTo>
                  <a:lnTo>
                    <a:pt x="193" y="319"/>
                  </a:lnTo>
                  <a:lnTo>
                    <a:pt x="196" y="317"/>
                  </a:lnTo>
                  <a:lnTo>
                    <a:pt x="180" y="307"/>
                  </a:lnTo>
                  <a:lnTo>
                    <a:pt x="186" y="292"/>
                  </a:lnTo>
                  <a:lnTo>
                    <a:pt x="33" y="292"/>
                  </a:lnTo>
                  <a:cubicBezTo>
                    <a:pt x="31" y="292"/>
                    <a:pt x="29" y="291"/>
                    <a:pt x="28" y="290"/>
                  </a:cubicBezTo>
                  <a:cubicBezTo>
                    <a:pt x="27" y="289"/>
                    <a:pt x="26" y="287"/>
                    <a:pt x="26" y="285"/>
                  </a:cubicBezTo>
                  <a:lnTo>
                    <a:pt x="26" y="32"/>
                  </a:lnTo>
                  <a:cubicBezTo>
                    <a:pt x="26" y="30"/>
                    <a:pt x="27" y="28"/>
                    <a:pt x="28" y="27"/>
                  </a:cubicBezTo>
                  <a:cubicBezTo>
                    <a:pt x="29" y="26"/>
                    <a:pt x="31" y="25"/>
                    <a:pt x="33" y="25"/>
                  </a:cubicBezTo>
                  <a:lnTo>
                    <a:pt x="393" y="25"/>
                  </a:lnTo>
                  <a:cubicBezTo>
                    <a:pt x="395" y="25"/>
                    <a:pt x="396" y="26"/>
                    <a:pt x="398" y="27"/>
                  </a:cubicBezTo>
                  <a:cubicBezTo>
                    <a:pt x="399" y="28"/>
                    <a:pt x="399" y="30"/>
                    <a:pt x="399" y="32"/>
                  </a:cubicBezTo>
                  <a:lnTo>
                    <a:pt x="399" y="206"/>
                  </a:lnTo>
                  <a:lnTo>
                    <a:pt x="411" y="211"/>
                  </a:lnTo>
                  <a:lnTo>
                    <a:pt x="407" y="230"/>
                  </a:lnTo>
                  <a:lnTo>
                    <a:pt x="425" y="225"/>
                  </a:lnTo>
                  <a:lnTo>
                    <a:pt x="426" y="227"/>
                  </a:lnTo>
                  <a:lnTo>
                    <a:pt x="426" y="32"/>
                  </a:lnTo>
                  <a:cubicBezTo>
                    <a:pt x="426" y="27"/>
                    <a:pt x="425" y="23"/>
                    <a:pt x="424" y="19"/>
                  </a:cubicBezTo>
                  <a:cubicBezTo>
                    <a:pt x="422" y="15"/>
                    <a:pt x="419" y="11"/>
                    <a:pt x="416" y="8"/>
                  </a:cubicBez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2" name="Freeform 14">
              <a:extLst>
                <a:ext uri="{FF2B5EF4-FFF2-40B4-BE49-F238E27FC236}">
                  <a16:creationId xmlns:a16="http://schemas.microsoft.com/office/drawing/2014/main" id="{30E57CD9-5BC7-464F-B29E-10855B5560AA}"/>
                </a:ext>
              </a:extLst>
            </p:cNvPr>
            <p:cNvSpPr>
              <a:spLocks/>
            </p:cNvSpPr>
            <p:nvPr/>
          </p:nvSpPr>
          <p:spPr bwMode="auto">
            <a:xfrm>
              <a:off x="1533" y="2585"/>
              <a:ext cx="73" cy="38"/>
            </a:xfrm>
            <a:custGeom>
              <a:avLst/>
              <a:gdLst>
                <a:gd name="T0" fmla="*/ 0 w 49"/>
                <a:gd name="T1" fmla="*/ 0 h 26"/>
                <a:gd name="T2" fmla="*/ 0 w 49"/>
                <a:gd name="T3" fmla="*/ 0 h 26"/>
                <a:gd name="T4" fmla="*/ 0 w 49"/>
                <a:gd name="T5" fmla="*/ 26 h 26"/>
                <a:gd name="T6" fmla="*/ 27 w 49"/>
                <a:gd name="T7" fmla="*/ 26 h 26"/>
                <a:gd name="T8" fmla="*/ 38 w 49"/>
                <a:gd name="T9" fmla="*/ 26 h 26"/>
                <a:gd name="T10" fmla="*/ 49 w 49"/>
                <a:gd name="T11" fmla="*/ 0 h 26"/>
                <a:gd name="T12" fmla="*/ 27 w 49"/>
                <a:gd name="T13" fmla="*/ 0 h 26"/>
                <a:gd name="T14" fmla="*/ 0 w 49"/>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6">
                  <a:moveTo>
                    <a:pt x="0" y="0"/>
                  </a:moveTo>
                  <a:lnTo>
                    <a:pt x="0" y="0"/>
                  </a:lnTo>
                  <a:lnTo>
                    <a:pt x="0" y="26"/>
                  </a:lnTo>
                  <a:lnTo>
                    <a:pt x="27" y="26"/>
                  </a:lnTo>
                  <a:lnTo>
                    <a:pt x="38" y="26"/>
                  </a:lnTo>
                  <a:lnTo>
                    <a:pt x="49" y="0"/>
                  </a:lnTo>
                  <a:lnTo>
                    <a:pt x="27" y="0"/>
                  </a:lnTo>
                  <a:lnTo>
                    <a:pt x="0" y="0"/>
                  </a:ln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3" name="Freeform 15">
              <a:extLst>
                <a:ext uri="{FF2B5EF4-FFF2-40B4-BE49-F238E27FC236}">
                  <a16:creationId xmlns:a16="http://schemas.microsoft.com/office/drawing/2014/main" id="{621A59A3-5D0F-4FA0-B01F-EF15D282FE84}"/>
                </a:ext>
              </a:extLst>
            </p:cNvPr>
            <p:cNvSpPr>
              <a:spLocks/>
            </p:cNvSpPr>
            <p:nvPr/>
          </p:nvSpPr>
          <p:spPr bwMode="auto">
            <a:xfrm>
              <a:off x="1927" y="2667"/>
              <a:ext cx="3" cy="6"/>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solidFill>
              <a:srgbClr val="C1C1C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4" name="Freeform 16">
              <a:extLst>
                <a:ext uri="{FF2B5EF4-FFF2-40B4-BE49-F238E27FC236}">
                  <a16:creationId xmlns:a16="http://schemas.microsoft.com/office/drawing/2014/main" id="{5E1756DF-95A7-462F-B897-F04ABB87BCDD}"/>
                </a:ext>
              </a:extLst>
            </p:cNvPr>
            <p:cNvSpPr>
              <a:spLocks noEditPoints="1"/>
            </p:cNvSpPr>
            <p:nvPr/>
          </p:nvSpPr>
          <p:spPr bwMode="auto">
            <a:xfrm>
              <a:off x="1614" y="2543"/>
              <a:ext cx="316" cy="317"/>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tx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5" name="Freeform 17">
              <a:extLst>
                <a:ext uri="{FF2B5EF4-FFF2-40B4-BE49-F238E27FC236}">
                  <a16:creationId xmlns:a16="http://schemas.microsoft.com/office/drawing/2014/main" id="{EDB27DE5-9079-42B5-9A46-56DA2B837A40}"/>
                </a:ext>
              </a:extLst>
            </p:cNvPr>
            <p:cNvSpPr>
              <a:spLocks/>
            </p:cNvSpPr>
            <p:nvPr/>
          </p:nvSpPr>
          <p:spPr bwMode="auto">
            <a:xfrm>
              <a:off x="1753" y="2681"/>
              <a:ext cx="38" cy="39"/>
            </a:xfrm>
            <a:custGeom>
              <a:avLst/>
              <a:gdLst>
                <a:gd name="T0" fmla="*/ 21 w 25"/>
                <a:gd name="T1" fmla="*/ 4 h 26"/>
                <a:gd name="T2" fmla="*/ 21 w 25"/>
                <a:gd name="T3" fmla="*/ 4 h 26"/>
                <a:gd name="T4" fmla="*/ 17 w 25"/>
                <a:gd name="T5" fmla="*/ 1 h 26"/>
                <a:gd name="T6" fmla="*/ 12 w 25"/>
                <a:gd name="T7" fmla="*/ 0 h 26"/>
                <a:gd name="T8" fmla="*/ 8 w 25"/>
                <a:gd name="T9" fmla="*/ 1 h 26"/>
                <a:gd name="T10" fmla="*/ 3 w 25"/>
                <a:gd name="T11" fmla="*/ 4 h 26"/>
                <a:gd name="T12" fmla="*/ 1 w 25"/>
                <a:gd name="T13" fmla="*/ 8 h 26"/>
                <a:gd name="T14" fmla="*/ 0 w 25"/>
                <a:gd name="T15" fmla="*/ 13 h 26"/>
                <a:gd name="T16" fmla="*/ 0 w 25"/>
                <a:gd name="T17" fmla="*/ 15 h 26"/>
                <a:gd name="T18" fmla="*/ 1 w 25"/>
                <a:gd name="T19" fmla="*/ 18 h 26"/>
                <a:gd name="T20" fmla="*/ 3 w 25"/>
                <a:gd name="T21" fmla="*/ 22 h 26"/>
                <a:gd name="T22" fmla="*/ 8 w 25"/>
                <a:gd name="T23" fmla="*/ 25 h 26"/>
                <a:gd name="T24" fmla="*/ 12 w 25"/>
                <a:gd name="T25" fmla="*/ 26 h 26"/>
                <a:gd name="T26" fmla="*/ 17 w 25"/>
                <a:gd name="T27" fmla="*/ 25 h 26"/>
                <a:gd name="T28" fmla="*/ 21 w 25"/>
                <a:gd name="T29" fmla="*/ 22 h 26"/>
                <a:gd name="T30" fmla="*/ 24 w 25"/>
                <a:gd name="T31" fmla="*/ 18 h 26"/>
                <a:gd name="T32" fmla="*/ 25 w 25"/>
                <a:gd name="T33" fmla="*/ 15 h 26"/>
                <a:gd name="T34" fmla="*/ 25 w 25"/>
                <a:gd name="T35" fmla="*/ 13 h 26"/>
                <a:gd name="T36" fmla="*/ 24 w 25"/>
                <a:gd name="T37" fmla="*/ 8 h 26"/>
                <a:gd name="T38" fmla="*/ 21 w 25"/>
                <a:gd name="T3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6">
                  <a:moveTo>
                    <a:pt x="21" y="4"/>
                  </a:moveTo>
                  <a:lnTo>
                    <a:pt x="21" y="4"/>
                  </a:lnTo>
                  <a:cubicBezTo>
                    <a:pt x="20" y="3"/>
                    <a:pt x="19" y="2"/>
                    <a:pt x="17" y="1"/>
                  </a:cubicBezTo>
                  <a:cubicBezTo>
                    <a:pt x="16" y="1"/>
                    <a:pt x="14" y="0"/>
                    <a:pt x="12" y="0"/>
                  </a:cubicBezTo>
                  <a:cubicBezTo>
                    <a:pt x="11" y="0"/>
                    <a:pt x="9" y="1"/>
                    <a:pt x="8" y="1"/>
                  </a:cubicBezTo>
                  <a:cubicBezTo>
                    <a:pt x="6" y="2"/>
                    <a:pt x="5" y="3"/>
                    <a:pt x="3" y="4"/>
                  </a:cubicBezTo>
                  <a:cubicBezTo>
                    <a:pt x="2" y="5"/>
                    <a:pt x="1" y="7"/>
                    <a:pt x="1" y="8"/>
                  </a:cubicBezTo>
                  <a:cubicBezTo>
                    <a:pt x="0" y="10"/>
                    <a:pt x="0" y="11"/>
                    <a:pt x="0" y="13"/>
                  </a:cubicBezTo>
                  <a:cubicBezTo>
                    <a:pt x="0" y="14"/>
                    <a:pt x="0" y="14"/>
                    <a:pt x="0" y="15"/>
                  </a:cubicBezTo>
                  <a:cubicBezTo>
                    <a:pt x="0" y="16"/>
                    <a:pt x="0" y="17"/>
                    <a:pt x="1" y="18"/>
                  </a:cubicBezTo>
                  <a:cubicBezTo>
                    <a:pt x="1" y="20"/>
                    <a:pt x="2" y="21"/>
                    <a:pt x="3" y="22"/>
                  </a:cubicBezTo>
                  <a:cubicBezTo>
                    <a:pt x="5" y="23"/>
                    <a:pt x="6" y="24"/>
                    <a:pt x="8" y="25"/>
                  </a:cubicBezTo>
                  <a:cubicBezTo>
                    <a:pt x="9" y="26"/>
                    <a:pt x="11" y="26"/>
                    <a:pt x="12" y="26"/>
                  </a:cubicBezTo>
                  <a:cubicBezTo>
                    <a:pt x="14" y="26"/>
                    <a:pt x="16" y="26"/>
                    <a:pt x="17" y="25"/>
                  </a:cubicBezTo>
                  <a:cubicBezTo>
                    <a:pt x="19" y="24"/>
                    <a:pt x="20" y="23"/>
                    <a:pt x="21" y="22"/>
                  </a:cubicBezTo>
                  <a:cubicBezTo>
                    <a:pt x="23" y="21"/>
                    <a:pt x="24" y="20"/>
                    <a:pt x="24" y="18"/>
                  </a:cubicBezTo>
                  <a:cubicBezTo>
                    <a:pt x="25" y="17"/>
                    <a:pt x="25" y="16"/>
                    <a:pt x="25" y="15"/>
                  </a:cubicBezTo>
                  <a:cubicBezTo>
                    <a:pt x="25" y="14"/>
                    <a:pt x="25" y="14"/>
                    <a:pt x="25" y="13"/>
                  </a:cubicBezTo>
                  <a:cubicBezTo>
                    <a:pt x="25" y="11"/>
                    <a:pt x="25" y="10"/>
                    <a:pt x="24" y="8"/>
                  </a:cubicBezTo>
                  <a:cubicBezTo>
                    <a:pt x="24" y="7"/>
                    <a:pt x="23" y="5"/>
                    <a:pt x="21" y="4"/>
                  </a:cubicBezTo>
                  <a:close/>
                </a:path>
              </a:pathLst>
            </a:custGeom>
            <a:solidFill>
              <a:srgbClr val="0078D4"/>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26" name="Group 25">
            <a:extLst>
              <a:ext uri="{FF2B5EF4-FFF2-40B4-BE49-F238E27FC236}">
                <a16:creationId xmlns:a16="http://schemas.microsoft.com/office/drawing/2014/main" id="{2EE889BD-F530-4881-8050-B1611A26055C}"/>
              </a:ext>
            </a:extLst>
          </p:cNvPr>
          <p:cNvGrpSpPr/>
          <p:nvPr/>
        </p:nvGrpSpPr>
        <p:grpSpPr>
          <a:xfrm>
            <a:off x="2561731" y="4829061"/>
            <a:ext cx="1349411" cy="589642"/>
            <a:chOff x="1671603" y="4900917"/>
            <a:chExt cx="1323259" cy="578215"/>
          </a:xfrm>
        </p:grpSpPr>
        <p:grpSp>
          <p:nvGrpSpPr>
            <p:cNvPr id="27" name="Group 26">
              <a:extLst>
                <a:ext uri="{FF2B5EF4-FFF2-40B4-BE49-F238E27FC236}">
                  <a16:creationId xmlns:a16="http://schemas.microsoft.com/office/drawing/2014/main" id="{4F509B40-7AC1-459F-8721-026834B9E3BE}"/>
                </a:ext>
              </a:extLst>
            </p:cNvPr>
            <p:cNvGrpSpPr/>
            <p:nvPr/>
          </p:nvGrpSpPr>
          <p:grpSpPr>
            <a:xfrm>
              <a:off x="1671603" y="4900917"/>
              <a:ext cx="627183" cy="578215"/>
              <a:chOff x="2501959" y="5037105"/>
              <a:chExt cx="627183" cy="578215"/>
            </a:xfrm>
          </p:grpSpPr>
          <p:sp>
            <p:nvSpPr>
              <p:cNvPr id="34" name="Freeform 5">
                <a:extLst>
                  <a:ext uri="{FF2B5EF4-FFF2-40B4-BE49-F238E27FC236}">
                    <a16:creationId xmlns:a16="http://schemas.microsoft.com/office/drawing/2014/main" id="{106C5096-2551-4FF8-B4B8-589FE87B17E7}"/>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5" name="Picture 34">
                <a:extLst>
                  <a:ext uri="{FF2B5EF4-FFF2-40B4-BE49-F238E27FC236}">
                    <a16:creationId xmlns:a16="http://schemas.microsoft.com/office/drawing/2014/main" id="{4C4B7162-7B50-4C28-8A1F-6412FC862E3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29" name="Group 28">
              <a:extLst>
                <a:ext uri="{FF2B5EF4-FFF2-40B4-BE49-F238E27FC236}">
                  <a16:creationId xmlns:a16="http://schemas.microsoft.com/office/drawing/2014/main" id="{65AB3586-9AE9-461F-8289-D8A2B226EC08}"/>
                </a:ext>
              </a:extLst>
            </p:cNvPr>
            <p:cNvGrpSpPr/>
            <p:nvPr/>
          </p:nvGrpSpPr>
          <p:grpSpPr>
            <a:xfrm>
              <a:off x="2367679" y="4900917"/>
              <a:ext cx="627183" cy="578215"/>
              <a:chOff x="2501959" y="5037105"/>
              <a:chExt cx="627183" cy="578215"/>
            </a:xfrm>
          </p:grpSpPr>
          <p:sp>
            <p:nvSpPr>
              <p:cNvPr id="30" name="Freeform 5">
                <a:extLst>
                  <a:ext uri="{FF2B5EF4-FFF2-40B4-BE49-F238E27FC236}">
                    <a16:creationId xmlns:a16="http://schemas.microsoft.com/office/drawing/2014/main" id="{0580E11C-FEE3-4436-B666-F05B6F08398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1" name="Picture 30">
                <a:extLst>
                  <a:ext uri="{FF2B5EF4-FFF2-40B4-BE49-F238E27FC236}">
                    <a16:creationId xmlns:a16="http://schemas.microsoft.com/office/drawing/2014/main" id="{72A11EB0-80BF-46A5-8543-9D494ACF037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51" name="Text Placeholder 4">
            <a:extLst>
              <a:ext uri="{FF2B5EF4-FFF2-40B4-BE49-F238E27FC236}">
                <a16:creationId xmlns:a16="http://schemas.microsoft.com/office/drawing/2014/main" id="{CA1426B1-F541-43D0-B30C-00CB61A270EE}"/>
              </a:ext>
            </a:extLst>
          </p:cNvPr>
          <p:cNvSpPr txBox="1">
            <a:spLocks/>
          </p:cNvSpPr>
          <p:nvPr/>
        </p:nvSpPr>
        <p:spPr>
          <a:xfrm>
            <a:off x="7140454" y="682152"/>
            <a:ext cx="4674762" cy="6389635"/>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1" fontAlgn="base">
              <a:spcBef>
                <a:spcPct val="0"/>
              </a:spcBef>
              <a:spcAft>
                <a:spcPct val="0"/>
              </a:spcAft>
              <a:buSzTx/>
              <a:buNone/>
            </a:pPr>
            <a:r>
              <a:rPr lang="en-US" altLang="en-US" sz="1600">
                <a:solidFill>
                  <a:srgbClr val="0070C0"/>
                </a:solidFill>
                <a:latin typeface="Segoe UI"/>
              </a:rPr>
              <a:t>Deploy and configure </a:t>
            </a:r>
            <a:r>
              <a:rPr lang="en-US" altLang="en-US" sz="1600">
                <a:solidFill>
                  <a:prstClr val="black"/>
                </a:solidFill>
                <a:latin typeface="Segoe UI"/>
              </a:rPr>
              <a:t>the Azure Migrate appliance for VMware and complete server discovery</a:t>
            </a:r>
          </a:p>
          <a:p>
            <a:pPr marL="0" indent="0" defTabSz="914191" fontAlgn="base">
              <a:spcBef>
                <a:spcPct val="0"/>
              </a:spcBef>
              <a:spcAft>
                <a:spcPct val="0"/>
              </a:spcAft>
              <a:buSzTx/>
              <a:buNone/>
            </a:pPr>
            <a:endParaRPr lang="en-US" altLang="en-US" sz="1600">
              <a:solidFill>
                <a:prstClr val="black"/>
              </a:solidFill>
              <a:latin typeface="Segoe UI"/>
            </a:endParaRPr>
          </a:p>
          <a:p>
            <a:pPr marL="0" indent="0" defTabSz="914191" fontAlgn="base">
              <a:spcBef>
                <a:spcPct val="0"/>
              </a:spcBef>
              <a:spcAft>
                <a:spcPct val="0"/>
              </a:spcAft>
              <a:buSzTx/>
              <a:buNone/>
            </a:pPr>
            <a:r>
              <a:rPr lang="en-US" altLang="en-US" sz="1600">
                <a:solidFill>
                  <a:srgbClr val="0070C0"/>
                </a:solidFill>
                <a:latin typeface="Segoe UI"/>
              </a:rPr>
              <a:t>Deploy </a:t>
            </a:r>
            <a:r>
              <a:rPr lang="en-US" altLang="en-US" sz="1600">
                <a:solidFill>
                  <a:schemeClr val="tx1"/>
                </a:solidFill>
                <a:latin typeface="Segoe UI"/>
              </a:rPr>
              <a:t>the scale-out appliance</a:t>
            </a:r>
          </a:p>
          <a:p>
            <a:pPr marL="0" indent="0" defTabSz="914191" fontAlgn="base">
              <a:spcBef>
                <a:spcPct val="0"/>
              </a:spcBef>
              <a:spcAft>
                <a:spcPct val="0"/>
              </a:spcAft>
              <a:buSzTx/>
              <a:buNone/>
            </a:pPr>
            <a:endParaRPr lang="en-US" altLang="en-US" sz="1600">
              <a:solidFill>
                <a:schemeClr val="tx1"/>
              </a:solidFill>
              <a:latin typeface="Segoe UI"/>
            </a:endParaRPr>
          </a:p>
          <a:p>
            <a:pPr marL="0" indent="0" defTabSz="914191" fontAlgn="base">
              <a:spcBef>
                <a:spcPct val="0"/>
              </a:spcBef>
              <a:spcAft>
                <a:spcPct val="0"/>
              </a:spcAft>
              <a:buSzTx/>
              <a:buNone/>
            </a:pPr>
            <a:r>
              <a:rPr lang="en-US" altLang="en-US" sz="1600">
                <a:solidFill>
                  <a:srgbClr val="0070C0"/>
                </a:solidFill>
                <a:latin typeface="Segoe UI"/>
              </a:rPr>
              <a:t>Start replicating </a:t>
            </a:r>
            <a:r>
              <a:rPr lang="en-US" altLang="en-US" sz="1600">
                <a:gradFill>
                  <a:gsLst>
                    <a:gs pos="2917">
                      <a:srgbClr val="1A1A1A"/>
                    </a:gs>
                    <a:gs pos="30000">
                      <a:srgbClr val="1A1A1A"/>
                    </a:gs>
                  </a:gsLst>
                  <a:lin ang="5400000" scaled="0"/>
                </a:gradFill>
                <a:latin typeface="Segoe UI"/>
              </a:rPr>
              <a:t>your Windows and Linux servers</a:t>
            </a:r>
            <a:endParaRPr lang="en-US" altLang="en-US" sz="1600">
              <a:solidFill>
                <a:schemeClr val="tx1"/>
              </a:solidFill>
              <a:latin typeface="Segoe UI"/>
            </a:endParaRPr>
          </a:p>
          <a:p>
            <a:pPr marL="0" indent="0" defTabSz="914191" fontAlgn="base">
              <a:spcBef>
                <a:spcPct val="0"/>
              </a:spcBef>
              <a:spcAft>
                <a:spcPct val="0"/>
              </a:spcAft>
              <a:buSzTx/>
              <a:buNone/>
            </a:pPr>
            <a:endParaRPr lang="en-US" altLang="en-US" sz="16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1600">
                <a:solidFill>
                  <a:srgbClr val="0070C0"/>
                </a:solidFill>
                <a:latin typeface="Segoe UI"/>
              </a:rPr>
              <a:t>The Azure Migrate appliance orchestrates </a:t>
            </a:r>
            <a:r>
              <a:rPr lang="en-US" altLang="en-US" sz="1600">
                <a:solidFill>
                  <a:prstClr val="black"/>
                </a:solidFill>
                <a:latin typeface="Segoe UI"/>
              </a:rPr>
              <a:t>the replication of your VM data to your Azure subscription</a:t>
            </a:r>
          </a:p>
          <a:p>
            <a:pPr marL="0" indent="0" defTabSz="914191" fontAlgn="base">
              <a:spcBef>
                <a:spcPct val="0"/>
              </a:spcBef>
              <a:spcAft>
                <a:spcPct val="0"/>
              </a:spcAft>
              <a:buSzTx/>
              <a:buNone/>
            </a:pPr>
            <a:endParaRPr lang="en-US" altLang="en-US" sz="1600">
              <a:solidFill>
                <a:prstClr val="black"/>
              </a:solidFill>
              <a:latin typeface="Segoe UI"/>
            </a:endParaRPr>
          </a:p>
          <a:p>
            <a:pPr marL="0" indent="0" defTabSz="914191" fontAlgn="base">
              <a:spcBef>
                <a:spcPct val="0"/>
              </a:spcBef>
              <a:spcAft>
                <a:spcPct val="0"/>
              </a:spcAft>
              <a:buSzTx/>
              <a:buNone/>
            </a:pPr>
            <a:r>
              <a:rPr lang="en-US" altLang="en-US" sz="1600">
                <a:solidFill>
                  <a:srgbClr val="0078D4"/>
                </a:solidFill>
                <a:latin typeface="Segoe UI"/>
              </a:rPr>
              <a:t>Configure </a:t>
            </a:r>
            <a:r>
              <a:rPr lang="en-US" altLang="en-US" sz="1600">
                <a:solidFill>
                  <a:prstClr val="black"/>
                </a:solidFill>
                <a:latin typeface="Segoe UI"/>
              </a:rPr>
              <a:t>the scale-out appliance after starting the replication of at least one VM</a:t>
            </a:r>
          </a:p>
          <a:p>
            <a:pPr marL="0" indent="0" defTabSz="914191" fontAlgn="base">
              <a:spcBef>
                <a:spcPct val="0"/>
              </a:spcBef>
              <a:spcAft>
                <a:spcPct val="0"/>
              </a:spcAft>
              <a:buSzTx/>
              <a:buNone/>
            </a:pPr>
            <a:endParaRPr lang="en-US" altLang="en-US" sz="1600">
              <a:solidFill>
                <a:prstClr val="black"/>
              </a:solidFill>
              <a:latin typeface="Segoe UI"/>
            </a:endParaRPr>
          </a:p>
          <a:p>
            <a:pPr marL="0" indent="0" defTabSz="914191" fontAlgn="base">
              <a:spcBef>
                <a:spcPct val="0"/>
              </a:spcBef>
              <a:spcAft>
                <a:spcPct val="0"/>
              </a:spcAft>
              <a:buSzTx/>
              <a:buNone/>
            </a:pPr>
            <a:r>
              <a:rPr lang="en-US" altLang="en-US" sz="1600">
                <a:solidFill>
                  <a:srgbClr val="0070C0"/>
                </a:solidFill>
                <a:latin typeface="Segoe UI"/>
              </a:rPr>
              <a:t>Start replicating </a:t>
            </a:r>
            <a:r>
              <a:rPr lang="en-US" altLang="en-US" sz="1600">
                <a:gradFill>
                  <a:gsLst>
                    <a:gs pos="2917">
                      <a:srgbClr val="1A1A1A"/>
                    </a:gs>
                    <a:gs pos="30000">
                      <a:srgbClr val="1A1A1A"/>
                    </a:gs>
                  </a:gsLst>
                  <a:lin ang="5400000" scaled="0"/>
                </a:gradFill>
                <a:latin typeface="Segoe UI"/>
              </a:rPr>
              <a:t>more Windows and Linux servers</a:t>
            </a:r>
            <a:endParaRPr lang="en-US" altLang="en-US" sz="1600">
              <a:solidFill>
                <a:prstClr val="black"/>
              </a:solidFill>
              <a:latin typeface="Segoe UI"/>
            </a:endParaRPr>
          </a:p>
          <a:p>
            <a:pPr marL="0" indent="0" defTabSz="914191" fontAlgn="base">
              <a:spcBef>
                <a:spcPct val="0"/>
              </a:spcBef>
              <a:spcAft>
                <a:spcPct val="0"/>
              </a:spcAft>
              <a:buSzTx/>
              <a:buNone/>
            </a:pPr>
            <a:endParaRPr lang="en-US" altLang="en-US" sz="16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1600">
                <a:solidFill>
                  <a:srgbClr val="0070C0"/>
                </a:solidFill>
                <a:latin typeface="Segoe UI"/>
              </a:rPr>
              <a:t>Perform test migrations </a:t>
            </a:r>
            <a:r>
              <a:rPr lang="en-US" altLang="en-US" sz="1600">
                <a:solidFill>
                  <a:prstClr val="black"/>
                </a:solidFill>
                <a:latin typeface="Segoe UI"/>
              </a:rPr>
              <a:t>(optional, but highly recommended) </a:t>
            </a:r>
            <a:r>
              <a:rPr lang="en-US" altLang="en-US" sz="1600">
                <a:gradFill>
                  <a:gsLst>
                    <a:gs pos="2917">
                      <a:srgbClr val="1A1A1A"/>
                    </a:gs>
                    <a:gs pos="30000">
                      <a:srgbClr val="1A1A1A"/>
                    </a:gs>
                  </a:gsLst>
                  <a:lin ang="5400000" scaled="0"/>
                </a:gradFill>
                <a:latin typeface="Segoe UI"/>
              </a:rPr>
              <a:t>to a sandbox environment with no impact to production to validate migration</a:t>
            </a:r>
          </a:p>
          <a:p>
            <a:pPr marL="0" indent="0" defTabSz="914191" fontAlgn="base">
              <a:spcBef>
                <a:spcPct val="0"/>
              </a:spcBef>
              <a:spcAft>
                <a:spcPct val="0"/>
              </a:spcAft>
              <a:buSzTx/>
              <a:buNone/>
            </a:pPr>
            <a:endParaRPr lang="en-US" altLang="en-US" sz="16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1600">
                <a:solidFill>
                  <a:srgbClr val="0070C0"/>
                </a:solidFill>
                <a:latin typeface="Segoe UI"/>
              </a:rPr>
              <a:t>Migrate to Azure </a:t>
            </a:r>
            <a:r>
              <a:rPr lang="en-US" altLang="en-US" sz="1600">
                <a:gradFill>
                  <a:gsLst>
                    <a:gs pos="2917">
                      <a:srgbClr val="1A1A1A"/>
                    </a:gs>
                    <a:gs pos="30000">
                      <a:srgbClr val="1A1A1A"/>
                    </a:gs>
                  </a:gsLst>
                  <a:lin ang="5400000" scaled="0"/>
                </a:gradFill>
                <a:latin typeface="Segoe UI"/>
              </a:rPr>
              <a:t>with zero data loss and minimal downtime</a:t>
            </a:r>
          </a:p>
        </p:txBody>
      </p:sp>
      <p:pic>
        <p:nvPicPr>
          <p:cNvPr id="47" name="Picture 4" descr="Image result for vmware icon transparent">
            <a:extLst>
              <a:ext uri="{FF2B5EF4-FFF2-40B4-BE49-F238E27FC236}">
                <a16:creationId xmlns:a16="http://schemas.microsoft.com/office/drawing/2014/main" id="{56FB57D3-F963-5141-A37E-5BB6561DEB00}"/>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464593" y="5872786"/>
            <a:ext cx="1560986" cy="254473"/>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E003E2FB-C940-3843-897F-9E11FEF25577}"/>
              </a:ext>
            </a:extLst>
          </p:cNvPr>
          <p:cNvGrpSpPr/>
          <p:nvPr/>
        </p:nvGrpSpPr>
        <p:grpSpPr>
          <a:xfrm>
            <a:off x="4581917" y="2702550"/>
            <a:ext cx="1349411" cy="589642"/>
            <a:chOff x="1671603" y="4900917"/>
            <a:chExt cx="1323259" cy="578215"/>
          </a:xfrm>
        </p:grpSpPr>
        <p:grpSp>
          <p:nvGrpSpPr>
            <p:cNvPr id="42" name="Group 41">
              <a:extLst>
                <a:ext uri="{FF2B5EF4-FFF2-40B4-BE49-F238E27FC236}">
                  <a16:creationId xmlns:a16="http://schemas.microsoft.com/office/drawing/2014/main" id="{1F3479A6-B186-8E43-990D-C7C608CCDFE6}"/>
                </a:ext>
              </a:extLst>
            </p:cNvPr>
            <p:cNvGrpSpPr/>
            <p:nvPr/>
          </p:nvGrpSpPr>
          <p:grpSpPr>
            <a:xfrm>
              <a:off x="1671603" y="4900917"/>
              <a:ext cx="627183" cy="578215"/>
              <a:chOff x="2501959" y="5037105"/>
              <a:chExt cx="627183" cy="578215"/>
            </a:xfrm>
          </p:grpSpPr>
          <p:sp>
            <p:nvSpPr>
              <p:cNvPr id="52" name="Freeform 5">
                <a:extLst>
                  <a:ext uri="{FF2B5EF4-FFF2-40B4-BE49-F238E27FC236}">
                    <a16:creationId xmlns:a16="http://schemas.microsoft.com/office/drawing/2014/main" id="{633EA602-CEDA-1345-A29A-D4A10C1EC98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53" name="Picture 52">
                <a:extLst>
                  <a:ext uri="{FF2B5EF4-FFF2-40B4-BE49-F238E27FC236}">
                    <a16:creationId xmlns:a16="http://schemas.microsoft.com/office/drawing/2014/main" id="{ABB5B067-AA34-1C47-8E4E-F6011B00F5B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43" name="Group 42">
              <a:extLst>
                <a:ext uri="{FF2B5EF4-FFF2-40B4-BE49-F238E27FC236}">
                  <a16:creationId xmlns:a16="http://schemas.microsoft.com/office/drawing/2014/main" id="{0858FE65-9663-C74F-A4DD-4929B5F57D3E}"/>
                </a:ext>
              </a:extLst>
            </p:cNvPr>
            <p:cNvGrpSpPr/>
            <p:nvPr/>
          </p:nvGrpSpPr>
          <p:grpSpPr>
            <a:xfrm>
              <a:off x="2367679" y="4900917"/>
              <a:ext cx="627183" cy="578215"/>
              <a:chOff x="2501959" y="5037105"/>
              <a:chExt cx="627183" cy="578215"/>
            </a:xfrm>
          </p:grpSpPr>
          <p:sp>
            <p:nvSpPr>
              <p:cNvPr id="44" name="Freeform 5">
                <a:extLst>
                  <a:ext uri="{FF2B5EF4-FFF2-40B4-BE49-F238E27FC236}">
                    <a16:creationId xmlns:a16="http://schemas.microsoft.com/office/drawing/2014/main" id="{54606938-ECD8-0443-BE3D-B3B4052CC94B}"/>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46" name="Picture 45">
                <a:extLst>
                  <a:ext uri="{FF2B5EF4-FFF2-40B4-BE49-F238E27FC236}">
                    <a16:creationId xmlns:a16="http://schemas.microsoft.com/office/drawing/2014/main" id="{782832C0-5651-CE4C-B429-B92241C966E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grpSp>
        <p:nvGrpSpPr>
          <p:cNvPr id="54" name="Group 53">
            <a:extLst>
              <a:ext uri="{FF2B5EF4-FFF2-40B4-BE49-F238E27FC236}">
                <a16:creationId xmlns:a16="http://schemas.microsoft.com/office/drawing/2014/main" id="{82415495-54B1-D34D-830A-C2BADD5E5578}"/>
              </a:ext>
            </a:extLst>
          </p:cNvPr>
          <p:cNvGrpSpPr/>
          <p:nvPr/>
        </p:nvGrpSpPr>
        <p:grpSpPr>
          <a:xfrm>
            <a:off x="573442" y="2702550"/>
            <a:ext cx="1349411" cy="589642"/>
            <a:chOff x="1671603" y="4900917"/>
            <a:chExt cx="1323259" cy="578215"/>
          </a:xfrm>
        </p:grpSpPr>
        <p:grpSp>
          <p:nvGrpSpPr>
            <p:cNvPr id="55" name="Group 54">
              <a:extLst>
                <a:ext uri="{FF2B5EF4-FFF2-40B4-BE49-F238E27FC236}">
                  <a16:creationId xmlns:a16="http://schemas.microsoft.com/office/drawing/2014/main" id="{01B1F2EF-7AC9-EB41-B67A-A0BA98B83175}"/>
                </a:ext>
              </a:extLst>
            </p:cNvPr>
            <p:cNvGrpSpPr/>
            <p:nvPr/>
          </p:nvGrpSpPr>
          <p:grpSpPr>
            <a:xfrm>
              <a:off x="1671603" y="4900917"/>
              <a:ext cx="627183" cy="578215"/>
              <a:chOff x="2501959" y="5037105"/>
              <a:chExt cx="627183" cy="578215"/>
            </a:xfrm>
          </p:grpSpPr>
          <p:sp>
            <p:nvSpPr>
              <p:cNvPr id="59" name="Freeform 5">
                <a:extLst>
                  <a:ext uri="{FF2B5EF4-FFF2-40B4-BE49-F238E27FC236}">
                    <a16:creationId xmlns:a16="http://schemas.microsoft.com/office/drawing/2014/main" id="{D0FF1B56-19BA-CD4D-85E9-3EA346E519DF}"/>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60" name="Picture 59">
                <a:extLst>
                  <a:ext uri="{FF2B5EF4-FFF2-40B4-BE49-F238E27FC236}">
                    <a16:creationId xmlns:a16="http://schemas.microsoft.com/office/drawing/2014/main" id="{6A8AF713-8CB4-804C-952A-9239C148E85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56" name="Group 55">
              <a:extLst>
                <a:ext uri="{FF2B5EF4-FFF2-40B4-BE49-F238E27FC236}">
                  <a16:creationId xmlns:a16="http://schemas.microsoft.com/office/drawing/2014/main" id="{D49B56EE-96AA-DB43-A4AF-50950F1958CD}"/>
                </a:ext>
              </a:extLst>
            </p:cNvPr>
            <p:cNvGrpSpPr/>
            <p:nvPr/>
          </p:nvGrpSpPr>
          <p:grpSpPr>
            <a:xfrm>
              <a:off x="2367679" y="4900917"/>
              <a:ext cx="627183" cy="578215"/>
              <a:chOff x="2501959" y="5037105"/>
              <a:chExt cx="627183" cy="578215"/>
            </a:xfrm>
          </p:grpSpPr>
          <p:sp>
            <p:nvSpPr>
              <p:cNvPr id="57" name="Freeform 5">
                <a:extLst>
                  <a:ext uri="{FF2B5EF4-FFF2-40B4-BE49-F238E27FC236}">
                    <a16:creationId xmlns:a16="http://schemas.microsoft.com/office/drawing/2014/main" id="{72CE7C51-97A9-E343-9094-C83C16603E3F}"/>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58" name="Picture 57">
                <a:extLst>
                  <a:ext uri="{FF2B5EF4-FFF2-40B4-BE49-F238E27FC236}">
                    <a16:creationId xmlns:a16="http://schemas.microsoft.com/office/drawing/2014/main" id="{A05FE2A7-81EA-424E-9C9F-6C86F92D68C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61" name="TextBox 60">
            <a:extLst>
              <a:ext uri="{FF2B5EF4-FFF2-40B4-BE49-F238E27FC236}">
                <a16:creationId xmlns:a16="http://schemas.microsoft.com/office/drawing/2014/main" id="{CC799ECE-C9CB-0E49-A854-CAD8D173CD89}"/>
              </a:ext>
            </a:extLst>
          </p:cNvPr>
          <p:cNvSpPr txBox="1"/>
          <p:nvPr/>
        </p:nvSpPr>
        <p:spPr>
          <a:xfrm>
            <a:off x="419812" y="3333703"/>
            <a:ext cx="1767340" cy="440719"/>
          </a:xfrm>
          <a:prstGeom prst="rect">
            <a:avLst/>
          </a:prstGeom>
          <a:noFill/>
        </p:spPr>
        <p:txBody>
          <a:bodyPr wrap="square" lIns="182854" tIns="146283" rIns="182854" bIns="146283" rtlCol="0">
            <a:spAutoFit/>
          </a:bodyPr>
          <a:lstStyle/>
          <a:p>
            <a:pPr defTabSz="932597">
              <a:lnSpc>
                <a:spcPct val="90000"/>
              </a:lnSpc>
              <a:spcAft>
                <a:spcPts val="600"/>
              </a:spcAft>
            </a:pPr>
            <a:r>
              <a:rPr lang="en-US" sz="1049">
                <a:gradFill>
                  <a:gsLst>
                    <a:gs pos="2917">
                      <a:prstClr val="black"/>
                    </a:gs>
                    <a:gs pos="30000">
                      <a:prstClr val="black"/>
                    </a:gs>
                  </a:gsLst>
                  <a:lin ang="5400000" scaled="0"/>
                </a:gradFill>
                <a:latin typeface="Segoe UI"/>
              </a:rPr>
              <a:t>Sandbox environment</a:t>
            </a:r>
          </a:p>
        </p:txBody>
      </p:sp>
      <p:sp>
        <p:nvSpPr>
          <p:cNvPr id="2" name="Rectangle 1">
            <a:extLst>
              <a:ext uri="{FF2B5EF4-FFF2-40B4-BE49-F238E27FC236}">
                <a16:creationId xmlns:a16="http://schemas.microsoft.com/office/drawing/2014/main" id="{3A6DD6BD-ADF6-7540-B8D6-32E7ECF3FC4A}"/>
              </a:ext>
            </a:extLst>
          </p:cNvPr>
          <p:cNvSpPr/>
          <p:nvPr/>
        </p:nvSpPr>
        <p:spPr bwMode="auto">
          <a:xfrm>
            <a:off x="419812" y="2573079"/>
            <a:ext cx="1674802" cy="1201343"/>
          </a:xfrm>
          <a:prstGeom prst="rect">
            <a:avLst/>
          </a:prstGeom>
          <a:noFill/>
          <a:ln w="15875">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5" name="Group 12">
            <a:extLst>
              <a:ext uri="{FF2B5EF4-FFF2-40B4-BE49-F238E27FC236}">
                <a16:creationId xmlns:a16="http://schemas.microsoft.com/office/drawing/2014/main" id="{1DE3B008-4B4E-461C-BFA2-29EAD34203FA}"/>
              </a:ext>
            </a:extLst>
          </p:cNvPr>
          <p:cNvGrpSpPr>
            <a:grpSpLocks noChangeAspect="1"/>
          </p:cNvGrpSpPr>
          <p:nvPr/>
        </p:nvGrpSpPr>
        <p:grpSpPr bwMode="auto">
          <a:xfrm>
            <a:off x="3329843" y="4192648"/>
            <a:ext cx="660445" cy="657316"/>
            <a:chOff x="1297" y="2230"/>
            <a:chExt cx="633" cy="630"/>
          </a:xfrm>
        </p:grpSpPr>
        <p:sp>
          <p:nvSpPr>
            <p:cNvPr id="48" name="Freeform 13">
              <a:extLst>
                <a:ext uri="{FF2B5EF4-FFF2-40B4-BE49-F238E27FC236}">
                  <a16:creationId xmlns:a16="http://schemas.microsoft.com/office/drawing/2014/main" id="{7C80D9C6-FBB6-430C-B4F9-0329AC0C95D1}"/>
                </a:ext>
              </a:extLst>
            </p:cNvPr>
            <p:cNvSpPr>
              <a:spLocks/>
            </p:cNvSpPr>
            <p:nvPr/>
          </p:nvSpPr>
          <p:spPr bwMode="auto">
            <a:xfrm>
              <a:off x="1297" y="2230"/>
              <a:ext cx="633" cy="474"/>
            </a:xfrm>
            <a:custGeom>
              <a:avLst/>
              <a:gdLst>
                <a:gd name="T0" fmla="*/ 416 w 426"/>
                <a:gd name="T1" fmla="*/ 8 h 319"/>
                <a:gd name="T2" fmla="*/ 416 w 426"/>
                <a:gd name="T3" fmla="*/ 8 h 319"/>
                <a:gd name="T4" fmla="*/ 406 w 426"/>
                <a:gd name="T5" fmla="*/ 2 h 319"/>
                <a:gd name="T6" fmla="*/ 393 w 426"/>
                <a:gd name="T7" fmla="*/ 0 h 319"/>
                <a:gd name="T8" fmla="*/ 33 w 426"/>
                <a:gd name="T9" fmla="*/ 0 h 319"/>
                <a:gd name="T10" fmla="*/ 20 w 426"/>
                <a:gd name="T11" fmla="*/ 2 h 319"/>
                <a:gd name="T12" fmla="*/ 9 w 426"/>
                <a:gd name="T13" fmla="*/ 8 h 319"/>
                <a:gd name="T14" fmla="*/ 2 w 426"/>
                <a:gd name="T15" fmla="*/ 19 h 319"/>
                <a:gd name="T16" fmla="*/ 0 w 426"/>
                <a:gd name="T17" fmla="*/ 32 h 319"/>
                <a:gd name="T18" fmla="*/ 0 w 426"/>
                <a:gd name="T19" fmla="*/ 285 h 319"/>
                <a:gd name="T20" fmla="*/ 2 w 426"/>
                <a:gd name="T21" fmla="*/ 298 h 319"/>
                <a:gd name="T22" fmla="*/ 9 w 426"/>
                <a:gd name="T23" fmla="*/ 309 h 319"/>
                <a:gd name="T24" fmla="*/ 20 w 426"/>
                <a:gd name="T25" fmla="*/ 316 h 319"/>
                <a:gd name="T26" fmla="*/ 33 w 426"/>
                <a:gd name="T27" fmla="*/ 319 h 319"/>
                <a:gd name="T28" fmla="*/ 193 w 426"/>
                <a:gd name="T29" fmla="*/ 319 h 319"/>
                <a:gd name="T30" fmla="*/ 196 w 426"/>
                <a:gd name="T31" fmla="*/ 317 h 319"/>
                <a:gd name="T32" fmla="*/ 180 w 426"/>
                <a:gd name="T33" fmla="*/ 307 h 319"/>
                <a:gd name="T34" fmla="*/ 186 w 426"/>
                <a:gd name="T35" fmla="*/ 292 h 319"/>
                <a:gd name="T36" fmla="*/ 33 w 426"/>
                <a:gd name="T37" fmla="*/ 292 h 319"/>
                <a:gd name="T38" fmla="*/ 28 w 426"/>
                <a:gd name="T39" fmla="*/ 290 h 319"/>
                <a:gd name="T40" fmla="*/ 26 w 426"/>
                <a:gd name="T41" fmla="*/ 285 h 319"/>
                <a:gd name="T42" fmla="*/ 26 w 426"/>
                <a:gd name="T43" fmla="*/ 32 h 319"/>
                <a:gd name="T44" fmla="*/ 28 w 426"/>
                <a:gd name="T45" fmla="*/ 27 h 319"/>
                <a:gd name="T46" fmla="*/ 33 w 426"/>
                <a:gd name="T47" fmla="*/ 25 h 319"/>
                <a:gd name="T48" fmla="*/ 393 w 426"/>
                <a:gd name="T49" fmla="*/ 25 h 319"/>
                <a:gd name="T50" fmla="*/ 398 w 426"/>
                <a:gd name="T51" fmla="*/ 27 h 319"/>
                <a:gd name="T52" fmla="*/ 399 w 426"/>
                <a:gd name="T53" fmla="*/ 32 h 319"/>
                <a:gd name="T54" fmla="*/ 399 w 426"/>
                <a:gd name="T55" fmla="*/ 206 h 319"/>
                <a:gd name="T56" fmla="*/ 411 w 426"/>
                <a:gd name="T57" fmla="*/ 211 h 319"/>
                <a:gd name="T58" fmla="*/ 407 w 426"/>
                <a:gd name="T59" fmla="*/ 230 h 319"/>
                <a:gd name="T60" fmla="*/ 425 w 426"/>
                <a:gd name="T61" fmla="*/ 225 h 319"/>
                <a:gd name="T62" fmla="*/ 426 w 426"/>
                <a:gd name="T63" fmla="*/ 227 h 319"/>
                <a:gd name="T64" fmla="*/ 426 w 426"/>
                <a:gd name="T65" fmla="*/ 32 h 319"/>
                <a:gd name="T66" fmla="*/ 424 w 426"/>
                <a:gd name="T67" fmla="*/ 19 h 319"/>
                <a:gd name="T68" fmla="*/ 416 w 426"/>
                <a:gd name="T69" fmla="*/ 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6" h="319">
                  <a:moveTo>
                    <a:pt x="416" y="8"/>
                  </a:moveTo>
                  <a:lnTo>
                    <a:pt x="416" y="8"/>
                  </a:lnTo>
                  <a:cubicBezTo>
                    <a:pt x="413" y="5"/>
                    <a:pt x="410" y="3"/>
                    <a:pt x="406" y="2"/>
                  </a:cubicBezTo>
                  <a:cubicBezTo>
                    <a:pt x="402" y="0"/>
                    <a:pt x="397" y="0"/>
                    <a:pt x="393" y="0"/>
                  </a:cubicBezTo>
                  <a:lnTo>
                    <a:pt x="33" y="0"/>
                  </a:lnTo>
                  <a:cubicBezTo>
                    <a:pt x="28" y="0"/>
                    <a:pt x="24" y="0"/>
                    <a:pt x="20" y="2"/>
                  </a:cubicBezTo>
                  <a:cubicBezTo>
                    <a:pt x="16" y="3"/>
                    <a:pt x="12" y="5"/>
                    <a:pt x="9" y="8"/>
                  </a:cubicBezTo>
                  <a:cubicBezTo>
                    <a:pt x="6" y="11"/>
                    <a:pt x="4" y="15"/>
                    <a:pt x="2" y="19"/>
                  </a:cubicBezTo>
                  <a:cubicBezTo>
                    <a:pt x="0" y="23"/>
                    <a:pt x="0" y="27"/>
                    <a:pt x="0" y="32"/>
                  </a:cubicBezTo>
                  <a:lnTo>
                    <a:pt x="0" y="285"/>
                  </a:lnTo>
                  <a:cubicBezTo>
                    <a:pt x="0" y="290"/>
                    <a:pt x="0" y="294"/>
                    <a:pt x="2" y="298"/>
                  </a:cubicBezTo>
                  <a:cubicBezTo>
                    <a:pt x="4" y="302"/>
                    <a:pt x="6" y="306"/>
                    <a:pt x="9" y="309"/>
                  </a:cubicBezTo>
                  <a:cubicBezTo>
                    <a:pt x="12" y="312"/>
                    <a:pt x="16" y="314"/>
                    <a:pt x="20" y="316"/>
                  </a:cubicBezTo>
                  <a:cubicBezTo>
                    <a:pt x="24" y="318"/>
                    <a:pt x="28" y="319"/>
                    <a:pt x="33" y="319"/>
                  </a:cubicBezTo>
                  <a:lnTo>
                    <a:pt x="193" y="319"/>
                  </a:lnTo>
                  <a:lnTo>
                    <a:pt x="196" y="317"/>
                  </a:lnTo>
                  <a:lnTo>
                    <a:pt x="180" y="307"/>
                  </a:lnTo>
                  <a:lnTo>
                    <a:pt x="186" y="292"/>
                  </a:lnTo>
                  <a:lnTo>
                    <a:pt x="33" y="292"/>
                  </a:lnTo>
                  <a:cubicBezTo>
                    <a:pt x="31" y="292"/>
                    <a:pt x="29" y="291"/>
                    <a:pt x="28" y="290"/>
                  </a:cubicBezTo>
                  <a:cubicBezTo>
                    <a:pt x="27" y="289"/>
                    <a:pt x="26" y="287"/>
                    <a:pt x="26" y="285"/>
                  </a:cubicBezTo>
                  <a:lnTo>
                    <a:pt x="26" y="32"/>
                  </a:lnTo>
                  <a:cubicBezTo>
                    <a:pt x="26" y="30"/>
                    <a:pt x="27" y="28"/>
                    <a:pt x="28" y="27"/>
                  </a:cubicBezTo>
                  <a:cubicBezTo>
                    <a:pt x="29" y="26"/>
                    <a:pt x="31" y="25"/>
                    <a:pt x="33" y="25"/>
                  </a:cubicBezTo>
                  <a:lnTo>
                    <a:pt x="393" y="25"/>
                  </a:lnTo>
                  <a:cubicBezTo>
                    <a:pt x="395" y="25"/>
                    <a:pt x="396" y="26"/>
                    <a:pt x="398" y="27"/>
                  </a:cubicBezTo>
                  <a:cubicBezTo>
                    <a:pt x="399" y="28"/>
                    <a:pt x="399" y="30"/>
                    <a:pt x="399" y="32"/>
                  </a:cubicBezTo>
                  <a:lnTo>
                    <a:pt x="399" y="206"/>
                  </a:lnTo>
                  <a:lnTo>
                    <a:pt x="411" y="211"/>
                  </a:lnTo>
                  <a:lnTo>
                    <a:pt x="407" y="230"/>
                  </a:lnTo>
                  <a:lnTo>
                    <a:pt x="425" y="225"/>
                  </a:lnTo>
                  <a:lnTo>
                    <a:pt x="426" y="227"/>
                  </a:lnTo>
                  <a:lnTo>
                    <a:pt x="426" y="32"/>
                  </a:lnTo>
                  <a:cubicBezTo>
                    <a:pt x="426" y="27"/>
                    <a:pt x="425" y="23"/>
                    <a:pt x="424" y="19"/>
                  </a:cubicBezTo>
                  <a:cubicBezTo>
                    <a:pt x="422" y="15"/>
                    <a:pt x="419" y="11"/>
                    <a:pt x="416" y="8"/>
                  </a:cubicBez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49" name="Freeform 14">
              <a:extLst>
                <a:ext uri="{FF2B5EF4-FFF2-40B4-BE49-F238E27FC236}">
                  <a16:creationId xmlns:a16="http://schemas.microsoft.com/office/drawing/2014/main" id="{ABC98CC4-A5FA-416B-8028-66DAC82EF593}"/>
                </a:ext>
              </a:extLst>
            </p:cNvPr>
            <p:cNvSpPr>
              <a:spLocks/>
            </p:cNvSpPr>
            <p:nvPr/>
          </p:nvSpPr>
          <p:spPr bwMode="auto">
            <a:xfrm>
              <a:off x="1533" y="2585"/>
              <a:ext cx="73" cy="38"/>
            </a:xfrm>
            <a:custGeom>
              <a:avLst/>
              <a:gdLst>
                <a:gd name="T0" fmla="*/ 0 w 49"/>
                <a:gd name="T1" fmla="*/ 0 h 26"/>
                <a:gd name="T2" fmla="*/ 0 w 49"/>
                <a:gd name="T3" fmla="*/ 0 h 26"/>
                <a:gd name="T4" fmla="*/ 0 w 49"/>
                <a:gd name="T5" fmla="*/ 26 h 26"/>
                <a:gd name="T6" fmla="*/ 27 w 49"/>
                <a:gd name="T7" fmla="*/ 26 h 26"/>
                <a:gd name="T8" fmla="*/ 38 w 49"/>
                <a:gd name="T9" fmla="*/ 26 h 26"/>
                <a:gd name="T10" fmla="*/ 49 w 49"/>
                <a:gd name="T11" fmla="*/ 0 h 26"/>
                <a:gd name="T12" fmla="*/ 27 w 49"/>
                <a:gd name="T13" fmla="*/ 0 h 26"/>
                <a:gd name="T14" fmla="*/ 0 w 49"/>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6">
                  <a:moveTo>
                    <a:pt x="0" y="0"/>
                  </a:moveTo>
                  <a:lnTo>
                    <a:pt x="0" y="0"/>
                  </a:lnTo>
                  <a:lnTo>
                    <a:pt x="0" y="26"/>
                  </a:lnTo>
                  <a:lnTo>
                    <a:pt x="27" y="26"/>
                  </a:lnTo>
                  <a:lnTo>
                    <a:pt x="38" y="26"/>
                  </a:lnTo>
                  <a:lnTo>
                    <a:pt x="49" y="0"/>
                  </a:lnTo>
                  <a:lnTo>
                    <a:pt x="27" y="0"/>
                  </a:lnTo>
                  <a:lnTo>
                    <a:pt x="0" y="0"/>
                  </a:ln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50" name="Freeform 15">
              <a:extLst>
                <a:ext uri="{FF2B5EF4-FFF2-40B4-BE49-F238E27FC236}">
                  <a16:creationId xmlns:a16="http://schemas.microsoft.com/office/drawing/2014/main" id="{2B65F0CD-6044-40F3-8C2C-3B44128CB901}"/>
                </a:ext>
              </a:extLst>
            </p:cNvPr>
            <p:cNvSpPr>
              <a:spLocks/>
            </p:cNvSpPr>
            <p:nvPr/>
          </p:nvSpPr>
          <p:spPr bwMode="auto">
            <a:xfrm>
              <a:off x="1927" y="2667"/>
              <a:ext cx="3" cy="6"/>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solidFill>
              <a:srgbClr val="C1C1C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62" name="Freeform 16">
              <a:extLst>
                <a:ext uri="{FF2B5EF4-FFF2-40B4-BE49-F238E27FC236}">
                  <a16:creationId xmlns:a16="http://schemas.microsoft.com/office/drawing/2014/main" id="{FF084747-830E-4886-99D9-638938806D4C}"/>
                </a:ext>
              </a:extLst>
            </p:cNvPr>
            <p:cNvSpPr>
              <a:spLocks noEditPoints="1"/>
            </p:cNvSpPr>
            <p:nvPr/>
          </p:nvSpPr>
          <p:spPr bwMode="auto">
            <a:xfrm>
              <a:off x="1614" y="2543"/>
              <a:ext cx="316" cy="317"/>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tx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63" name="Freeform 17">
              <a:extLst>
                <a:ext uri="{FF2B5EF4-FFF2-40B4-BE49-F238E27FC236}">
                  <a16:creationId xmlns:a16="http://schemas.microsoft.com/office/drawing/2014/main" id="{F46E5C74-CC03-4C84-B845-351C614937BB}"/>
                </a:ext>
              </a:extLst>
            </p:cNvPr>
            <p:cNvSpPr>
              <a:spLocks/>
            </p:cNvSpPr>
            <p:nvPr/>
          </p:nvSpPr>
          <p:spPr bwMode="auto">
            <a:xfrm>
              <a:off x="1753" y="2681"/>
              <a:ext cx="38" cy="39"/>
            </a:xfrm>
            <a:custGeom>
              <a:avLst/>
              <a:gdLst>
                <a:gd name="T0" fmla="*/ 21 w 25"/>
                <a:gd name="T1" fmla="*/ 4 h 26"/>
                <a:gd name="T2" fmla="*/ 21 w 25"/>
                <a:gd name="T3" fmla="*/ 4 h 26"/>
                <a:gd name="T4" fmla="*/ 17 w 25"/>
                <a:gd name="T5" fmla="*/ 1 h 26"/>
                <a:gd name="T6" fmla="*/ 12 w 25"/>
                <a:gd name="T7" fmla="*/ 0 h 26"/>
                <a:gd name="T8" fmla="*/ 8 w 25"/>
                <a:gd name="T9" fmla="*/ 1 h 26"/>
                <a:gd name="T10" fmla="*/ 3 w 25"/>
                <a:gd name="T11" fmla="*/ 4 h 26"/>
                <a:gd name="T12" fmla="*/ 1 w 25"/>
                <a:gd name="T13" fmla="*/ 8 h 26"/>
                <a:gd name="T14" fmla="*/ 0 w 25"/>
                <a:gd name="T15" fmla="*/ 13 h 26"/>
                <a:gd name="T16" fmla="*/ 0 w 25"/>
                <a:gd name="T17" fmla="*/ 15 h 26"/>
                <a:gd name="T18" fmla="*/ 1 w 25"/>
                <a:gd name="T19" fmla="*/ 18 h 26"/>
                <a:gd name="T20" fmla="*/ 3 w 25"/>
                <a:gd name="T21" fmla="*/ 22 h 26"/>
                <a:gd name="T22" fmla="*/ 8 w 25"/>
                <a:gd name="T23" fmla="*/ 25 h 26"/>
                <a:gd name="T24" fmla="*/ 12 w 25"/>
                <a:gd name="T25" fmla="*/ 26 h 26"/>
                <a:gd name="T26" fmla="*/ 17 w 25"/>
                <a:gd name="T27" fmla="*/ 25 h 26"/>
                <a:gd name="T28" fmla="*/ 21 w 25"/>
                <a:gd name="T29" fmla="*/ 22 h 26"/>
                <a:gd name="T30" fmla="*/ 24 w 25"/>
                <a:gd name="T31" fmla="*/ 18 h 26"/>
                <a:gd name="T32" fmla="*/ 25 w 25"/>
                <a:gd name="T33" fmla="*/ 15 h 26"/>
                <a:gd name="T34" fmla="*/ 25 w 25"/>
                <a:gd name="T35" fmla="*/ 13 h 26"/>
                <a:gd name="T36" fmla="*/ 24 w 25"/>
                <a:gd name="T37" fmla="*/ 8 h 26"/>
                <a:gd name="T38" fmla="*/ 21 w 25"/>
                <a:gd name="T3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6">
                  <a:moveTo>
                    <a:pt x="21" y="4"/>
                  </a:moveTo>
                  <a:lnTo>
                    <a:pt x="21" y="4"/>
                  </a:lnTo>
                  <a:cubicBezTo>
                    <a:pt x="20" y="3"/>
                    <a:pt x="19" y="2"/>
                    <a:pt x="17" y="1"/>
                  </a:cubicBezTo>
                  <a:cubicBezTo>
                    <a:pt x="16" y="1"/>
                    <a:pt x="14" y="0"/>
                    <a:pt x="12" y="0"/>
                  </a:cubicBezTo>
                  <a:cubicBezTo>
                    <a:pt x="11" y="0"/>
                    <a:pt x="9" y="1"/>
                    <a:pt x="8" y="1"/>
                  </a:cubicBezTo>
                  <a:cubicBezTo>
                    <a:pt x="6" y="2"/>
                    <a:pt x="5" y="3"/>
                    <a:pt x="3" y="4"/>
                  </a:cubicBezTo>
                  <a:cubicBezTo>
                    <a:pt x="2" y="5"/>
                    <a:pt x="1" y="7"/>
                    <a:pt x="1" y="8"/>
                  </a:cubicBezTo>
                  <a:cubicBezTo>
                    <a:pt x="0" y="10"/>
                    <a:pt x="0" y="11"/>
                    <a:pt x="0" y="13"/>
                  </a:cubicBezTo>
                  <a:cubicBezTo>
                    <a:pt x="0" y="14"/>
                    <a:pt x="0" y="14"/>
                    <a:pt x="0" y="15"/>
                  </a:cubicBezTo>
                  <a:cubicBezTo>
                    <a:pt x="0" y="16"/>
                    <a:pt x="0" y="17"/>
                    <a:pt x="1" y="18"/>
                  </a:cubicBezTo>
                  <a:cubicBezTo>
                    <a:pt x="1" y="20"/>
                    <a:pt x="2" y="21"/>
                    <a:pt x="3" y="22"/>
                  </a:cubicBezTo>
                  <a:cubicBezTo>
                    <a:pt x="5" y="23"/>
                    <a:pt x="6" y="24"/>
                    <a:pt x="8" y="25"/>
                  </a:cubicBezTo>
                  <a:cubicBezTo>
                    <a:pt x="9" y="26"/>
                    <a:pt x="11" y="26"/>
                    <a:pt x="12" y="26"/>
                  </a:cubicBezTo>
                  <a:cubicBezTo>
                    <a:pt x="14" y="26"/>
                    <a:pt x="16" y="26"/>
                    <a:pt x="17" y="25"/>
                  </a:cubicBezTo>
                  <a:cubicBezTo>
                    <a:pt x="19" y="24"/>
                    <a:pt x="20" y="23"/>
                    <a:pt x="21" y="22"/>
                  </a:cubicBezTo>
                  <a:cubicBezTo>
                    <a:pt x="23" y="21"/>
                    <a:pt x="24" y="20"/>
                    <a:pt x="24" y="18"/>
                  </a:cubicBezTo>
                  <a:cubicBezTo>
                    <a:pt x="25" y="17"/>
                    <a:pt x="25" y="16"/>
                    <a:pt x="25" y="15"/>
                  </a:cubicBezTo>
                  <a:cubicBezTo>
                    <a:pt x="25" y="14"/>
                    <a:pt x="25" y="14"/>
                    <a:pt x="25" y="13"/>
                  </a:cubicBezTo>
                  <a:cubicBezTo>
                    <a:pt x="25" y="11"/>
                    <a:pt x="25" y="10"/>
                    <a:pt x="24" y="8"/>
                  </a:cubicBezTo>
                  <a:cubicBezTo>
                    <a:pt x="24" y="7"/>
                    <a:pt x="23" y="5"/>
                    <a:pt x="21" y="4"/>
                  </a:cubicBezTo>
                  <a:close/>
                </a:path>
              </a:pathLst>
            </a:custGeom>
            <a:solidFill>
              <a:srgbClr val="0078D4"/>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pic>
        <p:nvPicPr>
          <p:cNvPr id="4" name="Picture 6" descr="Graphical user interface, text&#10;&#10;Description automatically generated">
            <a:extLst>
              <a:ext uri="{FF2B5EF4-FFF2-40B4-BE49-F238E27FC236}">
                <a16:creationId xmlns:a16="http://schemas.microsoft.com/office/drawing/2014/main" id="{23055E9E-C030-4920-B935-598D3D5E6BA3}"/>
              </a:ext>
            </a:extLst>
          </p:cNvPr>
          <p:cNvPicPr>
            <a:picLocks noChangeAspect="1"/>
          </p:cNvPicPr>
          <p:nvPr/>
        </p:nvPicPr>
        <p:blipFill>
          <a:blip r:embed="rId6"/>
          <a:stretch>
            <a:fillRect/>
          </a:stretch>
        </p:blipFill>
        <p:spPr>
          <a:xfrm>
            <a:off x="3660065" y="4198231"/>
            <a:ext cx="1436070" cy="210919"/>
          </a:xfrm>
          <a:prstGeom prst="rect">
            <a:avLst/>
          </a:prstGeom>
        </p:spPr>
      </p:pic>
      <p:cxnSp>
        <p:nvCxnSpPr>
          <p:cNvPr id="5" name="Straight Connector 4">
            <a:extLst>
              <a:ext uri="{FF2B5EF4-FFF2-40B4-BE49-F238E27FC236}">
                <a16:creationId xmlns:a16="http://schemas.microsoft.com/office/drawing/2014/main" id="{51E21A58-8B1C-4EF4-A44D-6BC77C30DD9D}"/>
              </a:ext>
            </a:extLst>
          </p:cNvPr>
          <p:cNvCxnSpPr>
            <a:cxnSpLocks/>
          </p:cNvCxnSpPr>
          <p:nvPr/>
        </p:nvCxnSpPr>
        <p:spPr>
          <a:xfrm>
            <a:off x="7176588" y="1902871"/>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6" name="Straight Connector 5">
            <a:extLst>
              <a:ext uri="{FF2B5EF4-FFF2-40B4-BE49-F238E27FC236}">
                <a16:creationId xmlns:a16="http://schemas.microsoft.com/office/drawing/2014/main" id="{F8AC805D-C5BC-485E-B432-8C57A357F917}"/>
              </a:ext>
            </a:extLst>
          </p:cNvPr>
          <p:cNvCxnSpPr>
            <a:cxnSpLocks/>
          </p:cNvCxnSpPr>
          <p:nvPr/>
        </p:nvCxnSpPr>
        <p:spPr>
          <a:xfrm>
            <a:off x="7176588" y="2423131"/>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7" name="Straight Connector 6">
            <a:extLst>
              <a:ext uri="{FF2B5EF4-FFF2-40B4-BE49-F238E27FC236}">
                <a16:creationId xmlns:a16="http://schemas.microsoft.com/office/drawing/2014/main" id="{8604B562-812D-46D4-A7E2-C70DC2ECB81D}"/>
              </a:ext>
            </a:extLst>
          </p:cNvPr>
          <p:cNvCxnSpPr>
            <a:cxnSpLocks/>
          </p:cNvCxnSpPr>
          <p:nvPr/>
        </p:nvCxnSpPr>
        <p:spPr>
          <a:xfrm>
            <a:off x="7176588" y="2927040"/>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8" name="Straight Connector 7">
            <a:extLst>
              <a:ext uri="{FF2B5EF4-FFF2-40B4-BE49-F238E27FC236}">
                <a16:creationId xmlns:a16="http://schemas.microsoft.com/office/drawing/2014/main" id="{2B260049-6529-4396-BD30-5A7CD50C77ED}"/>
              </a:ext>
            </a:extLst>
          </p:cNvPr>
          <p:cNvCxnSpPr>
            <a:cxnSpLocks/>
          </p:cNvCxnSpPr>
          <p:nvPr/>
        </p:nvCxnSpPr>
        <p:spPr>
          <a:xfrm>
            <a:off x="7176588" y="3889326"/>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9" name="Straight Connector 8">
            <a:extLst>
              <a:ext uri="{FF2B5EF4-FFF2-40B4-BE49-F238E27FC236}">
                <a16:creationId xmlns:a16="http://schemas.microsoft.com/office/drawing/2014/main" id="{25106EEC-4A1A-4DEE-9DD8-B1428A89FEA2}"/>
              </a:ext>
            </a:extLst>
          </p:cNvPr>
          <p:cNvCxnSpPr>
            <a:cxnSpLocks/>
          </p:cNvCxnSpPr>
          <p:nvPr/>
        </p:nvCxnSpPr>
        <p:spPr>
          <a:xfrm>
            <a:off x="7176588" y="4622896"/>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10" name="Straight Connector 9">
            <a:extLst>
              <a:ext uri="{FF2B5EF4-FFF2-40B4-BE49-F238E27FC236}">
                <a16:creationId xmlns:a16="http://schemas.microsoft.com/office/drawing/2014/main" id="{EB0132E7-117C-45FA-B4CF-93F446CF7A24}"/>
              </a:ext>
            </a:extLst>
          </p:cNvPr>
          <p:cNvCxnSpPr>
            <a:cxnSpLocks/>
          </p:cNvCxnSpPr>
          <p:nvPr/>
        </p:nvCxnSpPr>
        <p:spPr>
          <a:xfrm>
            <a:off x="7176588" y="5123625"/>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11" name="Straight Connector 10">
            <a:extLst>
              <a:ext uri="{FF2B5EF4-FFF2-40B4-BE49-F238E27FC236}">
                <a16:creationId xmlns:a16="http://schemas.microsoft.com/office/drawing/2014/main" id="{FACBCA02-D44C-434A-B9FE-46413BCCA114}"/>
              </a:ext>
            </a:extLst>
          </p:cNvPr>
          <p:cNvCxnSpPr>
            <a:cxnSpLocks/>
          </p:cNvCxnSpPr>
          <p:nvPr/>
        </p:nvCxnSpPr>
        <p:spPr>
          <a:xfrm>
            <a:off x="7255415" y="6106344"/>
            <a:ext cx="4684153" cy="0"/>
          </a:xfrm>
          <a:prstGeom prst="line">
            <a:avLst/>
          </a:prstGeom>
          <a:noFill/>
          <a:ln w="12700" cap="flat" cmpd="sng" algn="ctr">
            <a:solidFill>
              <a:schemeClr val="bg1">
                <a:lumMod val="75000"/>
              </a:schemeClr>
            </a:solidFill>
            <a:prstDash val="solid"/>
            <a:headEnd type="none"/>
            <a:tailEnd type="none"/>
          </a:ln>
          <a:effectLst/>
        </p:spPr>
      </p:cxnSp>
      <p:sp>
        <p:nvSpPr>
          <p:cNvPr id="64" name="Text Placeholder 3">
            <a:extLst>
              <a:ext uri="{FF2B5EF4-FFF2-40B4-BE49-F238E27FC236}">
                <a16:creationId xmlns:a16="http://schemas.microsoft.com/office/drawing/2014/main" id="{BF08889C-3051-4251-B384-8358A22F5C2E}"/>
              </a:ext>
            </a:extLst>
          </p:cNvPr>
          <p:cNvSpPr txBox="1">
            <a:spLocks/>
          </p:cNvSpPr>
          <p:nvPr/>
        </p:nvSpPr>
        <p:spPr>
          <a:xfrm>
            <a:off x="357562" y="952253"/>
            <a:ext cx="11887195" cy="49244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00" spc="-50" dirty="0">
                <a:solidFill>
                  <a:schemeClr val="tx2"/>
                </a:solidFill>
              </a:rPr>
              <a:t>Migrate 500 VMs concurrently</a:t>
            </a:r>
          </a:p>
        </p:txBody>
      </p:sp>
      <p:sp>
        <p:nvSpPr>
          <p:cNvPr id="66" name="Title 2">
            <a:extLst>
              <a:ext uri="{FF2B5EF4-FFF2-40B4-BE49-F238E27FC236}">
                <a16:creationId xmlns:a16="http://schemas.microsoft.com/office/drawing/2014/main" id="{8A257B5B-82EA-49B9-900A-09A0DDB446E7}"/>
              </a:ext>
            </a:extLst>
          </p:cNvPr>
          <p:cNvSpPr>
            <a:spLocks noGrp="1"/>
          </p:cNvSpPr>
          <p:nvPr>
            <p:ph type="title"/>
          </p:nvPr>
        </p:nvSpPr>
        <p:spPr>
          <a:xfrm>
            <a:off x="465138" y="441332"/>
            <a:ext cx="11530584" cy="830020"/>
          </a:xfrm>
        </p:spPr>
        <p:txBody>
          <a:bodyPr/>
          <a:lstStyle/>
          <a:p>
            <a:pPr defTabSz="932597">
              <a:lnSpc>
                <a:spcPct val="100000"/>
              </a:lnSpc>
              <a:spcBef>
                <a:spcPts val="0"/>
              </a:spcBef>
              <a:defRPr/>
            </a:pPr>
            <a:r>
              <a:rPr lang="en-US" spc="-51" dirty="0">
                <a:latin typeface="Segoe UI Semibold (Headings)"/>
              </a:rPr>
              <a:t>Agentless VMware: Scale-out process</a:t>
            </a:r>
          </a:p>
        </p:txBody>
      </p:sp>
    </p:spTree>
    <p:extLst>
      <p:ext uri="{BB962C8B-B14F-4D97-AF65-F5344CB8AC3E}">
        <p14:creationId xmlns:p14="http://schemas.microsoft.com/office/powerpoint/2010/main" val="2790530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2" presetClass="entr" presetSubtype="4" fill="hold" nodeType="withEffect">
                                  <p:stCondLst>
                                    <p:cond delay="0"/>
                                  </p:stCondLst>
                                  <p:childTnLst>
                                    <p:set>
                                      <p:cBhvr>
                                        <p:cTn id="14" dur="1" fill="hold">
                                          <p:stCondLst>
                                            <p:cond delay="0"/>
                                          </p:stCondLst>
                                        </p:cTn>
                                        <p:tgtEl>
                                          <p:spTgt spid="51">
                                            <p:txEl>
                                              <p:pRg st="2" end="2"/>
                                            </p:txEl>
                                          </p:spTgt>
                                        </p:tgtEl>
                                        <p:attrNameLst>
                                          <p:attrName>style.visibility</p:attrName>
                                        </p:attrNameLst>
                                      </p:cBhvr>
                                      <p:to>
                                        <p:strVal val="visible"/>
                                      </p:to>
                                    </p:set>
                                    <p:anim calcmode="lin" valueType="num">
                                      <p:cBhvr additive="base">
                                        <p:cTn id="15" dur="500" fill="hold"/>
                                        <p:tgtEl>
                                          <p:spTgt spid="51">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1">
                                            <p:txEl>
                                              <p:pRg st="4" end="4"/>
                                            </p:txEl>
                                          </p:spTgt>
                                        </p:tgtEl>
                                        <p:attrNameLst>
                                          <p:attrName>style.visibility</p:attrName>
                                        </p:attrNameLst>
                                      </p:cBhvr>
                                      <p:to>
                                        <p:strVal val="visible"/>
                                      </p:to>
                                    </p:set>
                                    <p:anim calcmode="lin" valueType="num">
                                      <p:cBhvr additive="base">
                                        <p:cTn id="25" dur="500" fill="hold"/>
                                        <p:tgtEl>
                                          <p:spTgt spid="51">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1">
                                            <p:txEl>
                                              <p:pRg st="4" end="4"/>
                                            </p:txEl>
                                          </p:spTgt>
                                        </p:tgtEl>
                                        <p:attrNameLst>
                                          <p:attrName>ppt_y</p:attrName>
                                        </p:attrNameLst>
                                      </p:cBhvr>
                                      <p:tavLst>
                                        <p:tav tm="0">
                                          <p:val>
                                            <p:strVal val="1+#ppt_h/2"/>
                                          </p:val>
                                        </p:tav>
                                        <p:tav tm="100000">
                                          <p:val>
                                            <p:strVal val="#ppt_y"/>
                                          </p:val>
                                        </p:tav>
                                      </p:tavLst>
                                    </p:anim>
                                  </p:childTnLst>
                                </p:cTn>
                              </p:par>
                              <p:par>
                                <p:cTn id="27" presetID="26" presetClass="emph" presetSubtype="0" fill="hold" nodeType="withEffect">
                                  <p:stCondLst>
                                    <p:cond delay="0"/>
                                  </p:stCondLst>
                                  <p:childTnLst>
                                    <p:animEffect transition="out" filter="fade">
                                      <p:cBhvr>
                                        <p:cTn id="28" dur="500" tmFilter="0, 0; .2, .5; .8, .5; 1, 0"/>
                                        <p:tgtEl>
                                          <p:spTgt spid="45"/>
                                        </p:tgtEl>
                                      </p:cBhvr>
                                    </p:animEffect>
                                    <p:animScale>
                                      <p:cBhvr>
                                        <p:cTn id="29" dur="250" autoRev="1" fill="hold"/>
                                        <p:tgtEl>
                                          <p:spTgt spid="45"/>
                                        </p:tgtEl>
                                      </p:cBhvr>
                                      <p:by x="105000" y="105000"/>
                                    </p:animScale>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51">
                                            <p:txEl>
                                              <p:pRg st="6" end="6"/>
                                            </p:txEl>
                                          </p:spTgt>
                                        </p:tgtEl>
                                        <p:attrNameLst>
                                          <p:attrName>style.visibility</p:attrName>
                                        </p:attrNameLst>
                                      </p:cBhvr>
                                      <p:to>
                                        <p:strVal val="visible"/>
                                      </p:to>
                                    </p:set>
                                    <p:anim calcmode="lin" valueType="num">
                                      <p:cBhvr additive="base">
                                        <p:cTn id="34" dur="500" fill="hold"/>
                                        <p:tgtEl>
                                          <p:spTgt spid="51">
                                            <p:txEl>
                                              <p:pRg st="6" end="6"/>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5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51">
                                            <p:txEl>
                                              <p:pRg st="8" end="8"/>
                                            </p:txEl>
                                          </p:spTgt>
                                        </p:tgtEl>
                                        <p:attrNameLst>
                                          <p:attrName>style.visibility</p:attrName>
                                        </p:attrNameLst>
                                      </p:cBhvr>
                                      <p:to>
                                        <p:strVal val="visible"/>
                                      </p:to>
                                    </p:set>
                                    <p:anim calcmode="lin" valueType="num">
                                      <p:cBhvr additive="base">
                                        <p:cTn id="40" dur="500" fill="hold"/>
                                        <p:tgtEl>
                                          <p:spTgt spid="51">
                                            <p:txEl>
                                              <p:pRg st="8" end="8"/>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51">
                                            <p:txEl>
                                              <p:pRg st="8" end="8"/>
                                            </p:txEl>
                                          </p:spTgt>
                                        </p:tgtEl>
                                        <p:attrNameLst>
                                          <p:attrName>ppt_y</p:attrName>
                                        </p:attrNameLst>
                                      </p:cBhvr>
                                      <p:tavLst>
                                        <p:tav tm="0">
                                          <p:val>
                                            <p:strVal val="1+#ppt_h/2"/>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1000"/>
                                        <p:tgtEl>
                                          <p:spTgt spid="4"/>
                                        </p:tgtEl>
                                      </p:cBhvr>
                                    </p:animEffect>
                                    <p:anim calcmode="lin" valueType="num">
                                      <p:cBhvr>
                                        <p:cTn id="45" dur="1000" fill="hold"/>
                                        <p:tgtEl>
                                          <p:spTgt spid="4"/>
                                        </p:tgtEl>
                                        <p:attrNameLst>
                                          <p:attrName>ppt_x</p:attrName>
                                        </p:attrNameLst>
                                      </p:cBhvr>
                                      <p:tavLst>
                                        <p:tav tm="0">
                                          <p:val>
                                            <p:strVal val="#ppt_x"/>
                                          </p:val>
                                        </p:tav>
                                        <p:tav tm="100000">
                                          <p:val>
                                            <p:strVal val="#ppt_x"/>
                                          </p:val>
                                        </p:tav>
                                      </p:tavLst>
                                    </p:anim>
                                    <p:anim calcmode="lin" valueType="num">
                                      <p:cBhvr>
                                        <p:cTn id="4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51">
                                            <p:txEl>
                                              <p:pRg st="10" end="10"/>
                                            </p:txEl>
                                          </p:spTgt>
                                        </p:tgtEl>
                                        <p:attrNameLst>
                                          <p:attrName>style.visibility</p:attrName>
                                        </p:attrNameLst>
                                      </p:cBhvr>
                                      <p:to>
                                        <p:strVal val="visible"/>
                                      </p:to>
                                    </p:set>
                                    <p:anim calcmode="lin" valueType="num">
                                      <p:cBhvr additive="base">
                                        <p:cTn id="51" dur="500" fill="hold"/>
                                        <p:tgtEl>
                                          <p:spTgt spid="51">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51">
                                            <p:txEl>
                                              <p:pRg st="10" end="10"/>
                                            </p:txEl>
                                          </p:spTgt>
                                        </p:tgtEl>
                                        <p:attrNameLst>
                                          <p:attrName>ppt_y</p:attrName>
                                        </p:attrNameLst>
                                      </p:cBhvr>
                                      <p:tavLst>
                                        <p:tav tm="0">
                                          <p:val>
                                            <p:strVal val="1+#ppt_h/2"/>
                                          </p:val>
                                        </p:tav>
                                        <p:tav tm="100000">
                                          <p:val>
                                            <p:strVal val="#ppt_y"/>
                                          </p:val>
                                        </p:tav>
                                      </p:tavLst>
                                    </p:anim>
                                  </p:childTnLst>
                                </p:cTn>
                              </p:par>
                              <p:par>
                                <p:cTn id="53" presetID="26" presetClass="emph" presetSubtype="0" fill="hold" nodeType="withEffect">
                                  <p:stCondLst>
                                    <p:cond delay="0"/>
                                  </p:stCondLst>
                                  <p:childTnLst>
                                    <p:animEffect transition="out" filter="fade">
                                      <p:cBhvr>
                                        <p:cTn id="54" dur="500" tmFilter="0, 0; .2, .5; .8, .5; 1, 0"/>
                                        <p:tgtEl>
                                          <p:spTgt spid="19"/>
                                        </p:tgtEl>
                                      </p:cBhvr>
                                    </p:animEffect>
                                    <p:animScale>
                                      <p:cBhvr>
                                        <p:cTn id="55" dur="250" autoRev="1" fill="hold"/>
                                        <p:tgtEl>
                                          <p:spTgt spid="19"/>
                                        </p:tgtEl>
                                      </p:cBhvr>
                                      <p:by x="105000" y="105000"/>
                                    </p:animScale>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51">
                                            <p:txEl>
                                              <p:pRg st="12" end="12"/>
                                            </p:txEl>
                                          </p:spTgt>
                                        </p:tgtEl>
                                        <p:attrNameLst>
                                          <p:attrName>style.visibility</p:attrName>
                                        </p:attrNameLst>
                                      </p:cBhvr>
                                      <p:to>
                                        <p:strVal val="visible"/>
                                      </p:to>
                                    </p:set>
                                    <p:anim calcmode="lin" valueType="num">
                                      <p:cBhvr additive="base">
                                        <p:cTn id="60" dur="500" fill="hold"/>
                                        <p:tgtEl>
                                          <p:spTgt spid="51">
                                            <p:txEl>
                                              <p:pRg st="12" end="12"/>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51">
                                            <p:txEl>
                                              <p:pRg st="12" end="12"/>
                                            </p:txEl>
                                          </p:spTgt>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2"/>
                                        </p:tgtEl>
                                        <p:attrNameLst>
                                          <p:attrName>style.visibility</p:attrName>
                                        </p:attrNameLst>
                                      </p:cBhvr>
                                      <p:to>
                                        <p:strVal val="visible"/>
                                      </p:to>
                                    </p:set>
                                    <p:anim calcmode="lin" valueType="num">
                                      <p:cBhvr additive="base">
                                        <p:cTn id="64" dur="500" fill="hold"/>
                                        <p:tgtEl>
                                          <p:spTgt spid="2"/>
                                        </p:tgtEl>
                                        <p:attrNameLst>
                                          <p:attrName>ppt_x</p:attrName>
                                        </p:attrNameLst>
                                      </p:cBhvr>
                                      <p:tavLst>
                                        <p:tav tm="0">
                                          <p:val>
                                            <p:strVal val="#ppt_x"/>
                                          </p:val>
                                        </p:tav>
                                        <p:tav tm="100000">
                                          <p:val>
                                            <p:strVal val="#ppt_x"/>
                                          </p:val>
                                        </p:tav>
                                      </p:tavLst>
                                    </p:anim>
                                    <p:anim calcmode="lin" valueType="num">
                                      <p:cBhvr additive="base">
                                        <p:cTn id="65" dur="500" fill="hold"/>
                                        <p:tgtEl>
                                          <p:spTgt spid="2"/>
                                        </p:tgtEl>
                                        <p:attrNameLst>
                                          <p:attrName>ppt_y</p:attrName>
                                        </p:attrNameLst>
                                      </p:cBhvr>
                                      <p:tavLst>
                                        <p:tav tm="0">
                                          <p:val>
                                            <p:strVal val="1+#ppt_h/2"/>
                                          </p:val>
                                        </p:tav>
                                        <p:tav tm="100000">
                                          <p:val>
                                            <p:strVal val="#ppt_y"/>
                                          </p:val>
                                        </p:tav>
                                      </p:tavLst>
                                    </p:anim>
                                  </p:childTnLst>
                                </p:cTn>
                              </p:par>
                              <p:par>
                                <p:cTn id="66" presetID="2" presetClass="entr" presetSubtype="4" fill="hold" nodeType="withEffect">
                                  <p:stCondLst>
                                    <p:cond delay="0"/>
                                  </p:stCondLst>
                                  <p:childTnLst>
                                    <p:set>
                                      <p:cBhvr>
                                        <p:cTn id="67" dur="1" fill="hold">
                                          <p:stCondLst>
                                            <p:cond delay="0"/>
                                          </p:stCondLst>
                                        </p:cTn>
                                        <p:tgtEl>
                                          <p:spTgt spid="54"/>
                                        </p:tgtEl>
                                        <p:attrNameLst>
                                          <p:attrName>style.visibility</p:attrName>
                                        </p:attrNameLst>
                                      </p:cBhvr>
                                      <p:to>
                                        <p:strVal val="visible"/>
                                      </p:to>
                                    </p:set>
                                    <p:anim calcmode="lin" valueType="num">
                                      <p:cBhvr additive="base">
                                        <p:cTn id="68" dur="500" fill="hold"/>
                                        <p:tgtEl>
                                          <p:spTgt spid="54"/>
                                        </p:tgtEl>
                                        <p:attrNameLst>
                                          <p:attrName>ppt_x</p:attrName>
                                        </p:attrNameLst>
                                      </p:cBhvr>
                                      <p:tavLst>
                                        <p:tav tm="0">
                                          <p:val>
                                            <p:strVal val="#ppt_x"/>
                                          </p:val>
                                        </p:tav>
                                        <p:tav tm="100000">
                                          <p:val>
                                            <p:strVal val="#ppt_x"/>
                                          </p:val>
                                        </p:tav>
                                      </p:tavLst>
                                    </p:anim>
                                    <p:anim calcmode="lin" valueType="num">
                                      <p:cBhvr additive="base">
                                        <p:cTn id="69" dur="500" fill="hold"/>
                                        <p:tgtEl>
                                          <p:spTgt spid="54"/>
                                        </p:tgtEl>
                                        <p:attrNameLst>
                                          <p:attrName>ppt_y</p:attrName>
                                        </p:attrNameLst>
                                      </p:cBhvr>
                                      <p:tavLst>
                                        <p:tav tm="0">
                                          <p:val>
                                            <p:strVal val="1+#ppt_h/2"/>
                                          </p:val>
                                        </p:tav>
                                        <p:tav tm="100000">
                                          <p:val>
                                            <p:strVal val="#ppt_y"/>
                                          </p:val>
                                        </p:tav>
                                      </p:tavLst>
                                    </p:anim>
                                  </p:childTnLst>
                                </p:cTn>
                              </p:par>
                              <p:par>
                                <p:cTn id="70" presetID="2" presetClass="entr" presetSubtype="4" fill="hold" grpId="1" nodeType="withEffect">
                                  <p:stCondLst>
                                    <p:cond delay="0"/>
                                  </p:stCondLst>
                                  <p:childTnLst>
                                    <p:set>
                                      <p:cBhvr>
                                        <p:cTn id="71" dur="1" fill="hold">
                                          <p:stCondLst>
                                            <p:cond delay="0"/>
                                          </p:stCondLst>
                                        </p:cTn>
                                        <p:tgtEl>
                                          <p:spTgt spid="61"/>
                                        </p:tgtEl>
                                        <p:attrNameLst>
                                          <p:attrName>style.visibility</p:attrName>
                                        </p:attrNameLst>
                                      </p:cBhvr>
                                      <p:to>
                                        <p:strVal val="visible"/>
                                      </p:to>
                                    </p:set>
                                    <p:anim calcmode="lin" valueType="num">
                                      <p:cBhvr additive="base">
                                        <p:cTn id="72" dur="500" fill="hold"/>
                                        <p:tgtEl>
                                          <p:spTgt spid="61"/>
                                        </p:tgtEl>
                                        <p:attrNameLst>
                                          <p:attrName>ppt_x</p:attrName>
                                        </p:attrNameLst>
                                      </p:cBhvr>
                                      <p:tavLst>
                                        <p:tav tm="0">
                                          <p:val>
                                            <p:strVal val="#ppt_x"/>
                                          </p:val>
                                        </p:tav>
                                        <p:tav tm="100000">
                                          <p:val>
                                            <p:strVal val="#ppt_x"/>
                                          </p:val>
                                        </p:tav>
                                      </p:tavLst>
                                    </p:anim>
                                    <p:anim calcmode="lin" valueType="num">
                                      <p:cBhvr additive="base">
                                        <p:cTn id="73"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nodeType="clickEffect">
                                  <p:stCondLst>
                                    <p:cond delay="0"/>
                                  </p:stCondLst>
                                  <p:childTnLst>
                                    <p:set>
                                      <p:cBhvr>
                                        <p:cTn id="77" dur="1" fill="hold">
                                          <p:stCondLst>
                                            <p:cond delay="0"/>
                                          </p:stCondLst>
                                        </p:cTn>
                                        <p:tgtEl>
                                          <p:spTgt spid="54"/>
                                        </p:tgtEl>
                                        <p:attrNameLst>
                                          <p:attrName>style.visibility</p:attrName>
                                        </p:attrNameLst>
                                      </p:cBhvr>
                                      <p:to>
                                        <p:strVal val="hidden"/>
                                      </p:to>
                                    </p:set>
                                  </p:childTnLst>
                                </p:cTn>
                              </p:par>
                              <p:par>
                                <p:cTn id="78" presetID="1" presetClass="exit" presetSubtype="0" fill="hold" grpId="1" nodeType="withEffect">
                                  <p:stCondLst>
                                    <p:cond delay="0"/>
                                  </p:stCondLst>
                                  <p:childTnLst>
                                    <p:set>
                                      <p:cBhvr>
                                        <p:cTn id="79" dur="1" fill="hold">
                                          <p:stCondLst>
                                            <p:cond delay="0"/>
                                          </p:stCondLst>
                                        </p:cTn>
                                        <p:tgtEl>
                                          <p:spTgt spid="2"/>
                                        </p:tgtEl>
                                        <p:attrNameLst>
                                          <p:attrName>style.visibility</p:attrName>
                                        </p:attrNameLst>
                                      </p:cBhvr>
                                      <p:to>
                                        <p:strVal val="hidden"/>
                                      </p:to>
                                    </p:set>
                                  </p:childTnLst>
                                </p:cTn>
                              </p:par>
                              <p:par>
                                <p:cTn id="80" presetID="2" presetClass="entr" presetSubtype="4" fill="hold" nodeType="withEffect">
                                  <p:stCondLst>
                                    <p:cond delay="0"/>
                                  </p:stCondLst>
                                  <p:childTnLst>
                                    <p:set>
                                      <p:cBhvr>
                                        <p:cTn id="81" dur="1" fill="hold">
                                          <p:stCondLst>
                                            <p:cond delay="0"/>
                                          </p:stCondLst>
                                        </p:cTn>
                                        <p:tgtEl>
                                          <p:spTgt spid="41"/>
                                        </p:tgtEl>
                                        <p:attrNameLst>
                                          <p:attrName>style.visibility</p:attrName>
                                        </p:attrNameLst>
                                      </p:cBhvr>
                                      <p:to>
                                        <p:strVal val="visible"/>
                                      </p:to>
                                    </p:set>
                                    <p:anim calcmode="lin" valueType="num">
                                      <p:cBhvr additive="base">
                                        <p:cTn id="82" dur="500" fill="hold"/>
                                        <p:tgtEl>
                                          <p:spTgt spid="41"/>
                                        </p:tgtEl>
                                        <p:attrNameLst>
                                          <p:attrName>ppt_x</p:attrName>
                                        </p:attrNameLst>
                                      </p:cBhvr>
                                      <p:tavLst>
                                        <p:tav tm="0">
                                          <p:val>
                                            <p:strVal val="#ppt_x"/>
                                          </p:val>
                                        </p:tav>
                                        <p:tav tm="100000">
                                          <p:val>
                                            <p:strVal val="#ppt_x"/>
                                          </p:val>
                                        </p:tav>
                                      </p:tavLst>
                                    </p:anim>
                                    <p:anim calcmode="lin" valueType="num">
                                      <p:cBhvr additive="base">
                                        <p:cTn id="83" dur="500" fill="hold"/>
                                        <p:tgtEl>
                                          <p:spTgt spid="41"/>
                                        </p:tgtEl>
                                        <p:attrNameLst>
                                          <p:attrName>ppt_y</p:attrName>
                                        </p:attrNameLst>
                                      </p:cBhvr>
                                      <p:tavLst>
                                        <p:tav tm="0">
                                          <p:val>
                                            <p:strVal val="1+#ppt_h/2"/>
                                          </p:val>
                                        </p:tav>
                                        <p:tav tm="100000">
                                          <p:val>
                                            <p:strVal val="#ppt_y"/>
                                          </p:val>
                                        </p:tav>
                                      </p:tavLst>
                                    </p:anim>
                                  </p:childTnLst>
                                </p:cTn>
                              </p:par>
                              <p:par>
                                <p:cTn id="84" presetID="2" presetClass="entr" presetSubtype="4" fill="hold" nodeType="withEffect">
                                  <p:stCondLst>
                                    <p:cond delay="0"/>
                                  </p:stCondLst>
                                  <p:childTnLst>
                                    <p:set>
                                      <p:cBhvr>
                                        <p:cTn id="85" dur="1" fill="hold">
                                          <p:stCondLst>
                                            <p:cond delay="0"/>
                                          </p:stCondLst>
                                        </p:cTn>
                                        <p:tgtEl>
                                          <p:spTgt spid="51">
                                            <p:txEl>
                                              <p:pRg st="14" end="14"/>
                                            </p:txEl>
                                          </p:spTgt>
                                        </p:tgtEl>
                                        <p:attrNameLst>
                                          <p:attrName>style.visibility</p:attrName>
                                        </p:attrNameLst>
                                      </p:cBhvr>
                                      <p:to>
                                        <p:strVal val="visible"/>
                                      </p:to>
                                    </p:set>
                                    <p:anim calcmode="lin" valueType="num">
                                      <p:cBhvr additive="base">
                                        <p:cTn id="86" dur="500" fill="hold"/>
                                        <p:tgtEl>
                                          <p:spTgt spid="51">
                                            <p:txEl>
                                              <p:pRg st="14" end="14"/>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51">
                                            <p:txEl>
                                              <p:pRg st="14" end="14"/>
                                            </p:txEl>
                                          </p:spTgt>
                                        </p:tgtEl>
                                        <p:attrNameLst>
                                          <p:attrName>ppt_y</p:attrName>
                                        </p:attrNameLst>
                                      </p:cBhvr>
                                      <p:tavLst>
                                        <p:tav tm="0">
                                          <p:val>
                                            <p:strVal val="1+#ppt_h/2"/>
                                          </p:val>
                                        </p:tav>
                                        <p:tav tm="100000">
                                          <p:val>
                                            <p:strVal val="#ppt_y"/>
                                          </p:val>
                                        </p:tav>
                                      </p:tavLst>
                                    </p:anim>
                                  </p:childTnLst>
                                </p:cTn>
                              </p:par>
                              <p:par>
                                <p:cTn id="88" presetID="1" presetClass="exit" presetSubtype="0" fill="hold" grpId="0" nodeType="withEffect">
                                  <p:stCondLst>
                                    <p:cond delay="0"/>
                                  </p:stCondLst>
                                  <p:childTnLst>
                                    <p:set>
                                      <p:cBhvr>
                                        <p:cTn id="89" dur="1" fill="hold">
                                          <p:stCondLst>
                                            <p:cond delay="0"/>
                                          </p:stCondLst>
                                        </p:cTn>
                                        <p:tgtEl>
                                          <p:spTgt spid="61"/>
                                        </p:tgtEl>
                                        <p:attrNameLst>
                                          <p:attrName>style.visibility</p:attrName>
                                        </p:attrNameLst>
                                      </p:cBhvr>
                                      <p:to>
                                        <p:strVal val="hidden"/>
                                      </p:to>
                                    </p:set>
                                  </p:childTnLst>
                                </p:cTn>
                              </p:par>
                              <p:par>
                                <p:cTn id="90" presetID="1" presetClass="exit" presetSubtype="0" fill="hold" grpId="2" nodeType="withEffect">
                                  <p:stCondLst>
                                    <p:cond delay="0"/>
                                  </p:stCondLst>
                                  <p:childTnLst>
                                    <p:set>
                                      <p:cBhvr>
                                        <p:cTn id="91" dur="1" fill="hold">
                                          <p:stCondLst>
                                            <p:cond delay="0"/>
                                          </p:stCondLst>
                                        </p:cTn>
                                        <p:tgtEl>
                                          <p:spTgt spid="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1" grpId="1"/>
      <p:bldP spid="61" grpId="2"/>
      <p:bldP spid="2" grpId="0" animBg="1"/>
      <p:bldP spid="2" grpId="1"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D85EA2A9-C08F-8A41-8C70-4DF9F00F259D}"/>
              </a:ext>
            </a:extLst>
          </p:cNvPr>
          <p:cNvSpPr/>
          <p:nvPr/>
        </p:nvSpPr>
        <p:spPr bwMode="auto">
          <a:xfrm>
            <a:off x="0" y="0"/>
            <a:ext cx="12436475" cy="3959004"/>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Rectangle 128">
            <a:extLst>
              <a:ext uri="{FF2B5EF4-FFF2-40B4-BE49-F238E27FC236}">
                <a16:creationId xmlns:a16="http://schemas.microsoft.com/office/drawing/2014/main" id="{FB1CAEDC-362F-3349-9A89-2B08A691E678}"/>
              </a:ext>
            </a:extLst>
          </p:cNvPr>
          <p:cNvSpPr/>
          <p:nvPr/>
        </p:nvSpPr>
        <p:spPr>
          <a:xfrm>
            <a:off x="8917062" y="2334299"/>
            <a:ext cx="1593726" cy="3540103"/>
          </a:xfrm>
          <a:prstGeom prst="rect">
            <a:avLst/>
          </a:prstGeom>
          <a:solidFill>
            <a:schemeClr val="bg1"/>
          </a:solid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24" name="Triangle 23">
            <a:extLst>
              <a:ext uri="{FF2B5EF4-FFF2-40B4-BE49-F238E27FC236}">
                <a16:creationId xmlns:a16="http://schemas.microsoft.com/office/drawing/2014/main" id="{636246F2-EBE6-5448-B071-DD61AB19589C}"/>
              </a:ext>
            </a:extLst>
          </p:cNvPr>
          <p:cNvSpPr/>
          <p:nvPr/>
        </p:nvSpPr>
        <p:spPr bwMode="auto">
          <a:xfrm>
            <a:off x="1408239" y="3773843"/>
            <a:ext cx="841965" cy="33381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22">
            <a:extLst>
              <a:ext uri="{FF2B5EF4-FFF2-40B4-BE49-F238E27FC236}">
                <a16:creationId xmlns:a16="http://schemas.microsoft.com/office/drawing/2014/main" id="{4C79FF1C-F05C-B747-A077-4DC825720691}"/>
              </a:ext>
            </a:extLst>
          </p:cNvPr>
          <p:cNvGrpSpPr/>
          <p:nvPr/>
        </p:nvGrpSpPr>
        <p:grpSpPr>
          <a:xfrm>
            <a:off x="619747" y="4715915"/>
            <a:ext cx="2475854" cy="1322993"/>
            <a:chOff x="735163" y="4350220"/>
            <a:chExt cx="2257441" cy="1206282"/>
          </a:xfrm>
        </p:grpSpPr>
        <p:pic>
          <p:nvPicPr>
            <p:cNvPr id="84" name="Picture 83">
              <a:extLst>
                <a:ext uri="{FF2B5EF4-FFF2-40B4-BE49-F238E27FC236}">
                  <a16:creationId xmlns:a16="http://schemas.microsoft.com/office/drawing/2014/main" id="{19234428-7E53-F747-AC2A-C7BBB233F121}"/>
                </a:ext>
              </a:extLst>
            </p:cNvPr>
            <p:cNvPicPr>
              <a:picLocks noChangeAspect="1"/>
            </p:cNvPicPr>
            <p:nvPr/>
          </p:nvPicPr>
          <p:blipFill>
            <a:blip r:embed="rId3"/>
            <a:stretch>
              <a:fillRect/>
            </a:stretch>
          </p:blipFill>
          <p:spPr>
            <a:xfrm>
              <a:off x="735163" y="4362850"/>
              <a:ext cx="365865" cy="1193652"/>
            </a:xfrm>
            <a:prstGeom prst="rect">
              <a:avLst/>
            </a:prstGeom>
          </p:spPr>
        </p:pic>
        <p:pic>
          <p:nvPicPr>
            <p:cNvPr id="85" name="Picture 84">
              <a:extLst>
                <a:ext uri="{FF2B5EF4-FFF2-40B4-BE49-F238E27FC236}">
                  <a16:creationId xmlns:a16="http://schemas.microsoft.com/office/drawing/2014/main" id="{0F5106D4-E78F-044E-A21A-618863CF701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27647" y="5284771"/>
              <a:ext cx="263850" cy="233202"/>
            </a:xfrm>
            <a:prstGeom prst="rect">
              <a:avLst/>
            </a:prstGeom>
          </p:spPr>
        </p:pic>
        <p:pic>
          <p:nvPicPr>
            <p:cNvPr id="86" name="Picture 85">
              <a:extLst>
                <a:ext uri="{FF2B5EF4-FFF2-40B4-BE49-F238E27FC236}">
                  <a16:creationId xmlns:a16="http://schemas.microsoft.com/office/drawing/2014/main" id="{13D99216-84ED-CC4F-BD94-2B22778574A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33460" y="4989690"/>
              <a:ext cx="263850" cy="233202"/>
            </a:xfrm>
            <a:prstGeom prst="rect">
              <a:avLst/>
            </a:prstGeom>
          </p:spPr>
        </p:pic>
        <p:pic>
          <p:nvPicPr>
            <p:cNvPr id="87" name="Picture 86">
              <a:extLst>
                <a:ext uri="{FF2B5EF4-FFF2-40B4-BE49-F238E27FC236}">
                  <a16:creationId xmlns:a16="http://schemas.microsoft.com/office/drawing/2014/main" id="{C3AA5A79-D0F7-2543-A972-ECDA3E6719B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36626" y="4700848"/>
              <a:ext cx="263850" cy="233202"/>
            </a:xfrm>
            <a:prstGeom prst="rect">
              <a:avLst/>
            </a:prstGeom>
          </p:spPr>
        </p:pic>
        <p:pic>
          <p:nvPicPr>
            <p:cNvPr id="88" name="Picture 87">
              <a:extLst>
                <a:ext uri="{FF2B5EF4-FFF2-40B4-BE49-F238E27FC236}">
                  <a16:creationId xmlns:a16="http://schemas.microsoft.com/office/drawing/2014/main" id="{B7CA4CFD-ED9A-184F-B4A1-52701EF4333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38712" y="4403106"/>
              <a:ext cx="263850" cy="233202"/>
            </a:xfrm>
            <a:prstGeom prst="rect">
              <a:avLst/>
            </a:prstGeom>
          </p:spPr>
        </p:pic>
        <p:pic>
          <p:nvPicPr>
            <p:cNvPr id="91" name="Picture 90">
              <a:extLst>
                <a:ext uri="{FF2B5EF4-FFF2-40B4-BE49-F238E27FC236}">
                  <a16:creationId xmlns:a16="http://schemas.microsoft.com/office/drawing/2014/main" id="{E1659344-6E28-964A-AC6F-41DB0DE31D87}"/>
                </a:ext>
              </a:extLst>
            </p:cNvPr>
            <p:cNvPicPr>
              <a:picLocks noChangeAspect="1"/>
            </p:cNvPicPr>
            <p:nvPr/>
          </p:nvPicPr>
          <p:blipFill>
            <a:blip r:embed="rId3"/>
            <a:stretch>
              <a:fillRect/>
            </a:stretch>
          </p:blipFill>
          <p:spPr>
            <a:xfrm>
              <a:off x="1509755" y="4353811"/>
              <a:ext cx="365865" cy="1193652"/>
            </a:xfrm>
            <a:prstGeom prst="rect">
              <a:avLst/>
            </a:prstGeom>
          </p:spPr>
        </p:pic>
        <p:pic>
          <p:nvPicPr>
            <p:cNvPr id="92" name="Picture 91">
              <a:extLst>
                <a:ext uri="{FF2B5EF4-FFF2-40B4-BE49-F238E27FC236}">
                  <a16:creationId xmlns:a16="http://schemas.microsoft.com/office/drawing/2014/main" id="{EC4BC1ED-87FD-0442-BAC2-A71128DFC4A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02240" y="5275733"/>
              <a:ext cx="263850" cy="233202"/>
            </a:xfrm>
            <a:prstGeom prst="rect">
              <a:avLst/>
            </a:prstGeom>
          </p:spPr>
        </p:pic>
        <p:pic>
          <p:nvPicPr>
            <p:cNvPr id="93" name="Picture 92">
              <a:extLst>
                <a:ext uri="{FF2B5EF4-FFF2-40B4-BE49-F238E27FC236}">
                  <a16:creationId xmlns:a16="http://schemas.microsoft.com/office/drawing/2014/main" id="{577385A6-CB97-4C42-B868-E89CB310148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08052" y="4980651"/>
              <a:ext cx="263850" cy="233202"/>
            </a:xfrm>
            <a:prstGeom prst="rect">
              <a:avLst/>
            </a:prstGeom>
          </p:spPr>
        </p:pic>
        <p:pic>
          <p:nvPicPr>
            <p:cNvPr id="94" name="Picture 93">
              <a:extLst>
                <a:ext uri="{FF2B5EF4-FFF2-40B4-BE49-F238E27FC236}">
                  <a16:creationId xmlns:a16="http://schemas.microsoft.com/office/drawing/2014/main" id="{5B3DC6E3-1340-5246-BFAE-9A393D4BA13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11218" y="4691809"/>
              <a:ext cx="263850" cy="233202"/>
            </a:xfrm>
            <a:prstGeom prst="rect">
              <a:avLst/>
            </a:prstGeom>
          </p:spPr>
        </p:pic>
        <p:pic>
          <p:nvPicPr>
            <p:cNvPr id="95" name="Picture 94">
              <a:extLst>
                <a:ext uri="{FF2B5EF4-FFF2-40B4-BE49-F238E27FC236}">
                  <a16:creationId xmlns:a16="http://schemas.microsoft.com/office/drawing/2014/main" id="{31D9C098-A263-3145-BCA0-5B99B2ADBA3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13305" y="4394067"/>
              <a:ext cx="263850" cy="233202"/>
            </a:xfrm>
            <a:prstGeom prst="rect">
              <a:avLst/>
            </a:prstGeom>
          </p:spPr>
        </p:pic>
        <p:pic>
          <p:nvPicPr>
            <p:cNvPr id="96" name="Picture 95">
              <a:extLst>
                <a:ext uri="{FF2B5EF4-FFF2-40B4-BE49-F238E27FC236}">
                  <a16:creationId xmlns:a16="http://schemas.microsoft.com/office/drawing/2014/main" id="{42988A08-C977-544E-94E7-4F632994E53E}"/>
                </a:ext>
              </a:extLst>
            </p:cNvPr>
            <p:cNvPicPr>
              <a:picLocks noChangeAspect="1"/>
            </p:cNvPicPr>
            <p:nvPr/>
          </p:nvPicPr>
          <p:blipFill>
            <a:blip r:embed="rId3"/>
            <a:stretch>
              <a:fillRect/>
            </a:stretch>
          </p:blipFill>
          <p:spPr>
            <a:xfrm>
              <a:off x="2325204" y="4350220"/>
              <a:ext cx="365865" cy="1193652"/>
            </a:xfrm>
            <a:prstGeom prst="rect">
              <a:avLst/>
            </a:prstGeom>
          </p:spPr>
        </p:pic>
        <p:pic>
          <p:nvPicPr>
            <p:cNvPr id="97" name="Picture 96">
              <a:extLst>
                <a:ext uri="{FF2B5EF4-FFF2-40B4-BE49-F238E27FC236}">
                  <a16:creationId xmlns:a16="http://schemas.microsoft.com/office/drawing/2014/main" id="{D0B96162-2356-1A4B-9EA1-17685D1B8BE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17689" y="5272140"/>
              <a:ext cx="263850" cy="233202"/>
            </a:xfrm>
            <a:prstGeom prst="rect">
              <a:avLst/>
            </a:prstGeom>
          </p:spPr>
        </p:pic>
        <p:pic>
          <p:nvPicPr>
            <p:cNvPr id="98" name="Picture 97">
              <a:extLst>
                <a:ext uri="{FF2B5EF4-FFF2-40B4-BE49-F238E27FC236}">
                  <a16:creationId xmlns:a16="http://schemas.microsoft.com/office/drawing/2014/main" id="{652EB07F-7804-A840-B8C4-FD24863C575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23502" y="4977059"/>
              <a:ext cx="263850" cy="233202"/>
            </a:xfrm>
            <a:prstGeom prst="rect">
              <a:avLst/>
            </a:prstGeom>
          </p:spPr>
        </p:pic>
        <p:pic>
          <p:nvPicPr>
            <p:cNvPr id="99" name="Picture 98">
              <a:extLst>
                <a:ext uri="{FF2B5EF4-FFF2-40B4-BE49-F238E27FC236}">
                  <a16:creationId xmlns:a16="http://schemas.microsoft.com/office/drawing/2014/main" id="{AC16D5DB-0D4B-614C-A014-16ADF98F923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26667" y="4688217"/>
              <a:ext cx="263850" cy="233202"/>
            </a:xfrm>
            <a:prstGeom prst="rect">
              <a:avLst/>
            </a:prstGeom>
          </p:spPr>
        </p:pic>
        <p:pic>
          <p:nvPicPr>
            <p:cNvPr id="100" name="Picture 99">
              <a:extLst>
                <a:ext uri="{FF2B5EF4-FFF2-40B4-BE49-F238E27FC236}">
                  <a16:creationId xmlns:a16="http://schemas.microsoft.com/office/drawing/2014/main" id="{166AAA65-0FE8-044F-AAB1-E8E040526F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28754" y="4390474"/>
              <a:ext cx="263850" cy="233202"/>
            </a:xfrm>
            <a:prstGeom prst="rect">
              <a:avLst/>
            </a:prstGeom>
          </p:spPr>
        </p:pic>
      </p:grpSp>
      <p:sp>
        <p:nvSpPr>
          <p:cNvPr id="101" name="Left Brace 100">
            <a:extLst>
              <a:ext uri="{FF2B5EF4-FFF2-40B4-BE49-F238E27FC236}">
                <a16:creationId xmlns:a16="http://schemas.microsoft.com/office/drawing/2014/main" id="{BB278C84-BB67-524E-93EE-6022A52935AF}"/>
              </a:ext>
            </a:extLst>
          </p:cNvPr>
          <p:cNvSpPr/>
          <p:nvPr/>
        </p:nvSpPr>
        <p:spPr>
          <a:xfrm rot="5400000">
            <a:off x="1662448" y="2957825"/>
            <a:ext cx="333545" cy="2357374"/>
          </a:xfrm>
          <a:prstGeom prst="leftBrace">
            <a:avLst>
              <a:gd name="adj1" fmla="val 72325"/>
              <a:gd name="adj2" fmla="val 50000"/>
            </a:avLst>
          </a:prstGeom>
          <a:noFill/>
          <a:ln w="12700" cap="flat" cmpd="sng" algn="ctr">
            <a:solidFill>
              <a:schemeClr val="accent5"/>
            </a:solidFill>
            <a:prstDash val="solid"/>
          </a:ln>
          <a:effectLst/>
        </p:spPr>
        <p:txBody>
          <a:bodyPr rtlCol="0" anchor="ctr"/>
          <a:lstStyle/>
          <a:p>
            <a:pPr algn="ctr" defTabSz="932418">
              <a:defRPr/>
            </a:pPr>
            <a:endParaRPr lang="en-US" sz="1836" kern="0">
              <a:solidFill>
                <a:prstClr val="black"/>
              </a:solidFill>
              <a:latin typeface="+mj-lt"/>
            </a:endParaRPr>
          </a:p>
        </p:txBody>
      </p:sp>
      <p:sp>
        <p:nvSpPr>
          <p:cNvPr id="83" name="TextBox 82">
            <a:extLst>
              <a:ext uri="{FF2B5EF4-FFF2-40B4-BE49-F238E27FC236}">
                <a16:creationId xmlns:a16="http://schemas.microsoft.com/office/drawing/2014/main" id="{6D36CCC6-5E5C-4346-92ED-87D683426F7D}"/>
              </a:ext>
            </a:extLst>
          </p:cNvPr>
          <p:cNvSpPr txBox="1"/>
          <p:nvPr/>
        </p:nvSpPr>
        <p:spPr>
          <a:xfrm>
            <a:off x="1036822" y="4268860"/>
            <a:ext cx="1564043" cy="292645"/>
          </a:xfrm>
          <a:prstGeom prst="rect">
            <a:avLst/>
          </a:prstGeom>
          <a:noFill/>
        </p:spPr>
        <p:txBody>
          <a:bodyPr wrap="square" rtlCol="0">
            <a:spAutoFit/>
          </a:bodyPr>
          <a:lstStyle/>
          <a:p>
            <a:pPr algn="ctr" defTabSz="932418">
              <a:defRPr/>
            </a:pPr>
            <a:r>
              <a:rPr lang="en-US" sz="1122" kern="0" err="1">
                <a:solidFill>
                  <a:prstClr val="black"/>
                </a:solidFill>
                <a:latin typeface="+mj-lt"/>
              </a:rPr>
              <a:t>ESXi</a:t>
            </a:r>
            <a:r>
              <a:rPr lang="en-US" sz="1122" kern="0">
                <a:solidFill>
                  <a:prstClr val="black"/>
                </a:solidFill>
                <a:latin typeface="+mj-lt"/>
              </a:rPr>
              <a:t> hosts</a:t>
            </a:r>
          </a:p>
        </p:txBody>
      </p:sp>
      <p:pic>
        <p:nvPicPr>
          <p:cNvPr id="81" name="Picture 4" descr="Image result for vmware icon transparent">
            <a:extLst>
              <a:ext uri="{FF2B5EF4-FFF2-40B4-BE49-F238E27FC236}">
                <a16:creationId xmlns:a16="http://schemas.microsoft.com/office/drawing/2014/main" id="{7B113B1E-6CC3-564D-8C0C-2C14B81A9C19}"/>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095230" y="6294262"/>
            <a:ext cx="1353343" cy="200567"/>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103">
            <a:extLst>
              <a:ext uri="{FF2B5EF4-FFF2-40B4-BE49-F238E27FC236}">
                <a16:creationId xmlns:a16="http://schemas.microsoft.com/office/drawing/2014/main" id="{EC4B2919-E7E8-3E4B-8304-88D80971997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304831" y="2220566"/>
            <a:ext cx="594360" cy="558010"/>
          </a:xfrm>
          <a:prstGeom prst="rect">
            <a:avLst/>
          </a:prstGeom>
        </p:spPr>
      </p:pic>
      <p:sp>
        <p:nvSpPr>
          <p:cNvPr id="124" name="TextBox 123">
            <a:extLst>
              <a:ext uri="{FF2B5EF4-FFF2-40B4-BE49-F238E27FC236}">
                <a16:creationId xmlns:a16="http://schemas.microsoft.com/office/drawing/2014/main" id="{E9E246CC-6DAA-FA45-8180-F45EA85A7F76}"/>
              </a:ext>
            </a:extLst>
          </p:cNvPr>
          <p:cNvSpPr txBox="1"/>
          <p:nvPr/>
        </p:nvSpPr>
        <p:spPr>
          <a:xfrm>
            <a:off x="8740348" y="1366072"/>
            <a:ext cx="1741527" cy="265009"/>
          </a:xfrm>
          <a:prstGeom prst="rect">
            <a:avLst/>
          </a:prstGeom>
          <a:noFill/>
        </p:spPr>
        <p:txBody>
          <a:bodyPr wrap="square" rtlCol="0">
            <a:spAutoFit/>
          </a:bodyPr>
          <a:lstStyle/>
          <a:p>
            <a:pPr algn="ctr" defTabSz="932418">
              <a:defRPr/>
            </a:pPr>
            <a:r>
              <a:rPr lang="en-US" sz="1122" kern="0">
                <a:solidFill>
                  <a:prstClr val="black"/>
                </a:solidFill>
                <a:latin typeface="+mj-lt"/>
              </a:rPr>
              <a:t>Azure Migrate</a:t>
            </a:r>
          </a:p>
        </p:txBody>
      </p:sp>
      <p:cxnSp>
        <p:nvCxnSpPr>
          <p:cNvPr id="131" name="Straight Arrow Connector 130">
            <a:extLst>
              <a:ext uri="{FF2B5EF4-FFF2-40B4-BE49-F238E27FC236}">
                <a16:creationId xmlns:a16="http://schemas.microsoft.com/office/drawing/2014/main" id="{28105B07-3C8E-1544-A41C-284E730C45B7}"/>
              </a:ext>
            </a:extLst>
          </p:cNvPr>
          <p:cNvCxnSpPr>
            <a:cxnSpLocks/>
          </p:cNvCxnSpPr>
          <p:nvPr/>
        </p:nvCxnSpPr>
        <p:spPr>
          <a:xfrm>
            <a:off x="6217587" y="2381443"/>
            <a:ext cx="2533123"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34" name="TextBox 133">
            <a:extLst>
              <a:ext uri="{FF2B5EF4-FFF2-40B4-BE49-F238E27FC236}">
                <a16:creationId xmlns:a16="http://schemas.microsoft.com/office/drawing/2014/main" id="{DBE111A8-6E63-1146-B471-E570750A17FD}"/>
              </a:ext>
            </a:extLst>
          </p:cNvPr>
          <p:cNvSpPr txBox="1"/>
          <p:nvPr/>
        </p:nvSpPr>
        <p:spPr>
          <a:xfrm>
            <a:off x="5580110" y="2416095"/>
            <a:ext cx="3052368" cy="400110"/>
          </a:xfrm>
          <a:prstGeom prst="rect">
            <a:avLst/>
          </a:prstGeom>
          <a:noFill/>
        </p:spPr>
        <p:txBody>
          <a:bodyPr wrap="square" rtlCol="0">
            <a:spAutoFit/>
          </a:bodyPr>
          <a:lstStyle/>
          <a:p>
            <a:pPr algn="r" defTabSz="932418">
              <a:defRPr/>
            </a:pPr>
            <a:r>
              <a:rPr lang="en-US" sz="1000" i="1" dirty="0">
                <a:solidFill>
                  <a:schemeClr val="accent2"/>
                </a:solidFill>
              </a:rPr>
              <a:t>Replication orchestration and data upload</a:t>
            </a:r>
          </a:p>
          <a:p>
            <a:pPr algn="r" defTabSz="932418">
              <a:defRPr/>
            </a:pPr>
            <a:r>
              <a:rPr lang="en-US" sz="1000" i="1" dirty="0">
                <a:solidFill>
                  <a:schemeClr val="accent2"/>
                </a:solidFill>
              </a:rPr>
              <a:t>(HTTPS 443)</a:t>
            </a:r>
          </a:p>
        </p:txBody>
      </p:sp>
      <p:sp>
        <p:nvSpPr>
          <p:cNvPr id="138" name="Oval 137">
            <a:extLst>
              <a:ext uri="{FF2B5EF4-FFF2-40B4-BE49-F238E27FC236}">
                <a16:creationId xmlns:a16="http://schemas.microsoft.com/office/drawing/2014/main" id="{9E2E47E5-12FB-4549-BBA9-B8061A41283F}"/>
              </a:ext>
            </a:extLst>
          </p:cNvPr>
          <p:cNvSpPr/>
          <p:nvPr/>
        </p:nvSpPr>
        <p:spPr bwMode="auto">
          <a:xfrm>
            <a:off x="8648909" y="2497646"/>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3</a:t>
            </a:r>
          </a:p>
        </p:txBody>
      </p:sp>
      <p:sp>
        <p:nvSpPr>
          <p:cNvPr id="142" name="TextBox 141">
            <a:extLst>
              <a:ext uri="{FF2B5EF4-FFF2-40B4-BE49-F238E27FC236}">
                <a16:creationId xmlns:a16="http://schemas.microsoft.com/office/drawing/2014/main" id="{2C1B8E7B-E8DB-EE46-AF9F-3FADBA52382B}"/>
              </a:ext>
            </a:extLst>
          </p:cNvPr>
          <p:cNvSpPr txBox="1"/>
          <p:nvPr/>
        </p:nvSpPr>
        <p:spPr>
          <a:xfrm>
            <a:off x="733889" y="2836158"/>
            <a:ext cx="1736244" cy="292645"/>
          </a:xfrm>
          <a:prstGeom prst="rect">
            <a:avLst/>
          </a:prstGeom>
          <a:noFill/>
        </p:spPr>
        <p:txBody>
          <a:bodyPr wrap="square" rtlCol="0">
            <a:spAutoFit/>
          </a:bodyPr>
          <a:lstStyle/>
          <a:p>
            <a:pPr algn="ctr" defTabSz="932418">
              <a:defRPr/>
            </a:pPr>
            <a:r>
              <a:rPr lang="en-US" sz="1122" kern="0">
                <a:solidFill>
                  <a:prstClr val="black"/>
                </a:solidFill>
                <a:latin typeface="+mj-lt"/>
              </a:rPr>
              <a:t>vCenter Server</a:t>
            </a:r>
          </a:p>
        </p:txBody>
      </p:sp>
      <p:graphicFrame>
        <p:nvGraphicFramePr>
          <p:cNvPr id="55" name="Table 4">
            <a:extLst>
              <a:ext uri="{FF2B5EF4-FFF2-40B4-BE49-F238E27FC236}">
                <a16:creationId xmlns:a16="http://schemas.microsoft.com/office/drawing/2014/main" id="{DDD3117C-F09F-864A-BCB1-99DCCC41BD3D}"/>
              </a:ext>
            </a:extLst>
          </p:cNvPr>
          <p:cNvGraphicFramePr>
            <a:graphicFrameLocks noGrp="1"/>
          </p:cNvGraphicFramePr>
          <p:nvPr/>
        </p:nvGraphicFramePr>
        <p:xfrm>
          <a:off x="5323694" y="4783679"/>
          <a:ext cx="2904511" cy="1091887"/>
        </p:xfrm>
        <a:graphic>
          <a:graphicData uri="http://schemas.openxmlformats.org/drawingml/2006/table">
            <a:tbl>
              <a:tblPr firstRow="1" bandRow="1">
                <a:tableStyleId>{FABFCF23-3B69-468F-B69F-88F6DE6A72F2}</a:tableStyleId>
              </a:tblPr>
              <a:tblGrid>
                <a:gridCol w="2904511">
                  <a:extLst>
                    <a:ext uri="{9D8B030D-6E8A-4147-A177-3AD203B41FA5}">
                      <a16:colId xmlns:a16="http://schemas.microsoft.com/office/drawing/2014/main" val="2875081745"/>
                    </a:ext>
                  </a:extLst>
                </a:gridCol>
              </a:tblGrid>
              <a:tr h="340675">
                <a:tc>
                  <a:txBody>
                    <a:bodyPr/>
                    <a:lstStyle/>
                    <a:p>
                      <a:pPr marL="0" marR="0" algn="l" defTabSz="914400" rtl="0" eaLnBrk="1" fontAlgn="b" latinLnBrk="0" hangingPunct="1">
                        <a:lnSpc>
                          <a:spcPct val="107000"/>
                        </a:lnSpc>
                        <a:spcBef>
                          <a:spcPts val="0"/>
                        </a:spcBef>
                        <a:spcAft>
                          <a:spcPts val="0"/>
                        </a:spcAft>
                      </a:pPr>
                      <a:r>
                        <a:rPr kumimoji="0" lang="en-US" sz="1200" b="0" i="0" u="none" strike="noStrike" kern="0" cap="none" spc="0" normalizeH="0" baseline="0" dirty="0">
                          <a:ln>
                            <a:noFill/>
                          </a:ln>
                          <a:solidFill>
                            <a:schemeClr val="tx1"/>
                          </a:solidFill>
                          <a:effectLst/>
                          <a:uLnTx/>
                          <a:uFillTx/>
                          <a:latin typeface="+mj-lt"/>
                          <a:ea typeface="+mn-ea"/>
                          <a:cs typeface="Segoe UI" panose="020B0502040204020203" pitchFamily="34" charset="0"/>
                        </a:rPr>
                        <a:t>Technologies used:</a:t>
                      </a:r>
                    </a:p>
                  </a:txBody>
                  <a:tcPr marL="97146" marR="0" marT="0" marB="0" anchor="ctr">
                    <a:lnL w="12700" cmpd="sng">
                      <a:noFill/>
                    </a:lnL>
                    <a:lnR w="19050" cap="flat" cmpd="sng" algn="ctr">
                      <a:noFill/>
                      <a:prstDash val="solid"/>
                      <a:round/>
                      <a:headEnd type="none" w="med" len="med"/>
                      <a:tailEnd type="none" w="med" len="med"/>
                    </a:lnR>
                    <a:lnT w="12700" cmpd="sng">
                      <a:noFill/>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250404">
                <a:tc>
                  <a:txBody>
                    <a:bodyPr/>
                    <a:lstStyle/>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VMware Change Block Tracking (CBT)</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5577428"/>
                  </a:ext>
                </a:extLst>
              </a:tr>
              <a:tr h="250404">
                <a:tc>
                  <a:txBody>
                    <a:bodyPr/>
                    <a:lstStyle/>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VMware Snapshots</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250404">
                <a:tc>
                  <a:txBody>
                    <a:bodyPr/>
                    <a:lstStyle/>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1100" b="0" i="0" u="none" strike="noStrike" kern="0" cap="none" spc="0" normalizeH="0" baseline="0" dirty="0">
                          <a:ln>
                            <a:noFill/>
                          </a:ln>
                          <a:solidFill>
                            <a:prstClr val="black"/>
                          </a:solidFill>
                          <a:effectLst/>
                          <a:uLnTx/>
                          <a:uFillTx/>
                          <a:latin typeface="+mn-lt"/>
                          <a:ea typeface="+mn-ea"/>
                          <a:cs typeface="Segoe UI" panose="020B0502040204020203" pitchFamily="34" charset="0"/>
                        </a:rPr>
                        <a:t>VMware VDDK</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8280408"/>
                  </a:ext>
                </a:extLst>
              </a:tr>
            </a:tbl>
          </a:graphicData>
        </a:graphic>
      </p:graphicFrame>
      <p:sp>
        <p:nvSpPr>
          <p:cNvPr id="11" name="Rectangle 10">
            <a:extLst>
              <a:ext uri="{FF2B5EF4-FFF2-40B4-BE49-F238E27FC236}">
                <a16:creationId xmlns:a16="http://schemas.microsoft.com/office/drawing/2014/main" id="{E642876A-0542-8343-972F-0FF9F056D5E5}"/>
              </a:ext>
            </a:extLst>
          </p:cNvPr>
          <p:cNvSpPr/>
          <p:nvPr/>
        </p:nvSpPr>
        <p:spPr>
          <a:xfrm rot="19457583">
            <a:off x="3755041" y="3146391"/>
            <a:ext cx="1561190" cy="265009"/>
          </a:xfrm>
          <a:prstGeom prst="rect">
            <a:avLst/>
          </a:prstGeom>
          <a:noFill/>
        </p:spPr>
        <p:txBody>
          <a:bodyPr wrap="square" rtlCol="0">
            <a:spAutoFit/>
          </a:bodyPr>
          <a:lstStyle/>
          <a:p>
            <a:pPr algn="r" defTabSz="932418"/>
            <a:r>
              <a:rPr lang="en-US" sz="1122" i="1" kern="0">
                <a:solidFill>
                  <a:schemeClr val="accent4"/>
                </a:solidFill>
              </a:rPr>
              <a:t>Replication data</a:t>
            </a:r>
          </a:p>
        </p:txBody>
      </p:sp>
      <p:sp>
        <p:nvSpPr>
          <p:cNvPr id="78" name="TextBox 77">
            <a:extLst>
              <a:ext uri="{FF2B5EF4-FFF2-40B4-BE49-F238E27FC236}">
                <a16:creationId xmlns:a16="http://schemas.microsoft.com/office/drawing/2014/main" id="{26A7D111-7143-954F-8ADA-7BCD98717953}"/>
              </a:ext>
            </a:extLst>
          </p:cNvPr>
          <p:cNvSpPr txBox="1"/>
          <p:nvPr/>
        </p:nvSpPr>
        <p:spPr>
          <a:xfrm>
            <a:off x="3066328" y="5609401"/>
            <a:ext cx="1955929" cy="265009"/>
          </a:xfrm>
          <a:prstGeom prst="rect">
            <a:avLst/>
          </a:prstGeom>
          <a:noFill/>
        </p:spPr>
        <p:txBody>
          <a:bodyPr wrap="square" rtlCol="0">
            <a:spAutoFit/>
          </a:bodyPr>
          <a:lstStyle/>
          <a:p>
            <a:pPr algn="ctr" defTabSz="932418">
              <a:defRPr/>
            </a:pPr>
            <a:r>
              <a:rPr lang="en-US" sz="1122" kern="0">
                <a:solidFill>
                  <a:prstClr val="black"/>
                </a:solidFill>
                <a:latin typeface="+mj-lt"/>
              </a:rPr>
              <a:t>Datastore</a:t>
            </a:r>
          </a:p>
        </p:txBody>
      </p:sp>
      <p:grpSp>
        <p:nvGrpSpPr>
          <p:cNvPr id="79" name="Group 78">
            <a:extLst>
              <a:ext uri="{FF2B5EF4-FFF2-40B4-BE49-F238E27FC236}">
                <a16:creationId xmlns:a16="http://schemas.microsoft.com/office/drawing/2014/main" id="{183BBCE7-40A2-7A44-B954-F09B8130B86E}"/>
              </a:ext>
            </a:extLst>
          </p:cNvPr>
          <p:cNvGrpSpPr/>
          <p:nvPr/>
        </p:nvGrpSpPr>
        <p:grpSpPr>
          <a:xfrm>
            <a:off x="3750551" y="4970646"/>
            <a:ext cx="587482" cy="558010"/>
            <a:chOff x="6199486" y="4329361"/>
            <a:chExt cx="589482" cy="559910"/>
          </a:xfrm>
        </p:grpSpPr>
        <p:sp>
          <p:nvSpPr>
            <p:cNvPr id="80" name="Oval 79">
              <a:extLst>
                <a:ext uri="{FF2B5EF4-FFF2-40B4-BE49-F238E27FC236}">
                  <a16:creationId xmlns:a16="http://schemas.microsoft.com/office/drawing/2014/main" id="{4E1143DC-2C0B-144D-A11E-58056474A443}"/>
                </a:ext>
              </a:extLst>
            </p:cNvPr>
            <p:cNvSpPr/>
            <p:nvPr/>
          </p:nvSpPr>
          <p:spPr bwMode="auto">
            <a:xfrm>
              <a:off x="6199487" y="4329361"/>
              <a:ext cx="589481" cy="1706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2" name="Stored Data 81">
              <a:extLst>
                <a:ext uri="{FF2B5EF4-FFF2-40B4-BE49-F238E27FC236}">
                  <a16:creationId xmlns:a16="http://schemas.microsoft.com/office/drawing/2014/main" id="{B791BDFF-FC27-BD45-B558-26FFFB88018A}"/>
                </a:ext>
              </a:extLst>
            </p:cNvPr>
            <p:cNvSpPr/>
            <p:nvPr/>
          </p:nvSpPr>
          <p:spPr bwMode="auto">
            <a:xfrm rot="16200000">
              <a:off x="6282761" y="4383064"/>
              <a:ext cx="422932" cy="589482"/>
            </a:xfrm>
            <a:prstGeom prst="flowChartOnlineStorag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9" name="Straight Arrow Connector 8">
            <a:extLst>
              <a:ext uri="{FF2B5EF4-FFF2-40B4-BE49-F238E27FC236}">
                <a16:creationId xmlns:a16="http://schemas.microsoft.com/office/drawing/2014/main" id="{5E060189-47DC-3944-9A24-FFB953683BA9}"/>
              </a:ext>
            </a:extLst>
          </p:cNvPr>
          <p:cNvCxnSpPr/>
          <p:nvPr/>
        </p:nvCxnSpPr>
        <p:spPr>
          <a:xfrm flipH="1">
            <a:off x="3190180" y="5342379"/>
            <a:ext cx="428091"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89" name="TextBox 88">
            <a:extLst>
              <a:ext uri="{FF2B5EF4-FFF2-40B4-BE49-F238E27FC236}">
                <a16:creationId xmlns:a16="http://schemas.microsoft.com/office/drawing/2014/main" id="{E5D4FE7C-F7AB-BA4F-AE6F-03004F544B70}"/>
              </a:ext>
            </a:extLst>
          </p:cNvPr>
          <p:cNvSpPr txBox="1"/>
          <p:nvPr/>
        </p:nvSpPr>
        <p:spPr>
          <a:xfrm>
            <a:off x="2249092" y="2170494"/>
            <a:ext cx="2343790" cy="246221"/>
          </a:xfrm>
          <a:prstGeom prst="rect">
            <a:avLst/>
          </a:prstGeom>
          <a:noFill/>
        </p:spPr>
        <p:txBody>
          <a:bodyPr wrap="square" rtlCol="0">
            <a:spAutoFit/>
          </a:bodyPr>
          <a:lstStyle/>
          <a:p>
            <a:pPr defTabSz="932418">
              <a:defRPr/>
            </a:pPr>
            <a:r>
              <a:rPr lang="en-US" sz="1000" i="1">
                <a:solidFill>
                  <a:schemeClr val="accent2"/>
                </a:solidFill>
              </a:rPr>
              <a:t>Snapshot and CBT requests (TCP 443)</a:t>
            </a:r>
          </a:p>
        </p:txBody>
      </p:sp>
      <p:sp>
        <p:nvSpPr>
          <p:cNvPr id="90" name="Oval 89">
            <a:extLst>
              <a:ext uri="{FF2B5EF4-FFF2-40B4-BE49-F238E27FC236}">
                <a16:creationId xmlns:a16="http://schemas.microsoft.com/office/drawing/2014/main" id="{6599810E-284F-8043-88D6-EDED398268D4}"/>
              </a:ext>
            </a:extLst>
          </p:cNvPr>
          <p:cNvSpPr/>
          <p:nvPr/>
        </p:nvSpPr>
        <p:spPr bwMode="auto">
          <a:xfrm>
            <a:off x="2071241" y="2202618"/>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1</a:t>
            </a:r>
          </a:p>
        </p:txBody>
      </p:sp>
      <p:sp>
        <p:nvSpPr>
          <p:cNvPr id="102" name="TextBox 101">
            <a:extLst>
              <a:ext uri="{FF2B5EF4-FFF2-40B4-BE49-F238E27FC236}">
                <a16:creationId xmlns:a16="http://schemas.microsoft.com/office/drawing/2014/main" id="{CE1A99E0-5D35-F046-81EF-F308C38FDAF0}"/>
              </a:ext>
            </a:extLst>
          </p:cNvPr>
          <p:cNvSpPr txBox="1"/>
          <p:nvPr/>
        </p:nvSpPr>
        <p:spPr>
          <a:xfrm>
            <a:off x="2249092" y="2650526"/>
            <a:ext cx="829719" cy="246221"/>
          </a:xfrm>
          <a:prstGeom prst="rect">
            <a:avLst/>
          </a:prstGeom>
          <a:noFill/>
        </p:spPr>
        <p:txBody>
          <a:bodyPr wrap="square" rtlCol="0">
            <a:spAutoFit/>
          </a:bodyPr>
          <a:lstStyle/>
          <a:p>
            <a:pPr defTabSz="932418">
              <a:defRPr/>
            </a:pPr>
            <a:r>
              <a:rPr lang="en-US" sz="1000" i="1">
                <a:solidFill>
                  <a:schemeClr val="accent2"/>
                </a:solidFill>
              </a:rPr>
              <a:t>TCP 902</a:t>
            </a:r>
          </a:p>
        </p:txBody>
      </p:sp>
      <p:sp>
        <p:nvSpPr>
          <p:cNvPr id="109" name="Oval 108">
            <a:extLst>
              <a:ext uri="{FF2B5EF4-FFF2-40B4-BE49-F238E27FC236}">
                <a16:creationId xmlns:a16="http://schemas.microsoft.com/office/drawing/2014/main" id="{F017E398-44D0-A14F-9546-B11B85E4D1EC}"/>
              </a:ext>
            </a:extLst>
          </p:cNvPr>
          <p:cNvSpPr/>
          <p:nvPr/>
        </p:nvSpPr>
        <p:spPr bwMode="auto">
          <a:xfrm>
            <a:off x="2071241" y="2655757"/>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2</a:t>
            </a:r>
          </a:p>
        </p:txBody>
      </p:sp>
      <p:pic>
        <p:nvPicPr>
          <p:cNvPr id="114" name="Picture 113">
            <a:extLst>
              <a:ext uri="{FF2B5EF4-FFF2-40B4-BE49-F238E27FC236}">
                <a16:creationId xmlns:a16="http://schemas.microsoft.com/office/drawing/2014/main" id="{4CC2CC07-9C98-B74E-A7F0-2C9867766182}"/>
              </a:ext>
            </a:extLst>
          </p:cNvPr>
          <p:cNvPicPr>
            <a:picLocks noChangeAspect="1"/>
          </p:cNvPicPr>
          <p:nvPr/>
        </p:nvPicPr>
        <p:blipFill>
          <a:blip r:embed="rId4"/>
          <a:stretch>
            <a:fillRect/>
          </a:stretch>
        </p:blipFill>
        <p:spPr>
          <a:xfrm>
            <a:off x="11510493" y="1112812"/>
            <a:ext cx="439464" cy="427260"/>
          </a:xfrm>
          <a:prstGeom prst="rect">
            <a:avLst/>
          </a:prstGeom>
        </p:spPr>
      </p:pic>
      <p:pic>
        <p:nvPicPr>
          <p:cNvPr id="117" name="Graphic 116">
            <a:extLst>
              <a:ext uri="{FF2B5EF4-FFF2-40B4-BE49-F238E27FC236}">
                <a16:creationId xmlns:a16="http://schemas.microsoft.com/office/drawing/2014/main" id="{2224F254-04AF-4F49-B68E-FF2EC8F61B3B}"/>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1207996" y="1199350"/>
            <a:ext cx="439464" cy="439464"/>
          </a:xfrm>
          <a:prstGeom prst="rect">
            <a:avLst/>
          </a:prstGeom>
        </p:spPr>
      </p:pic>
      <p:pic>
        <p:nvPicPr>
          <p:cNvPr id="125" name="Graphic 124">
            <a:extLst>
              <a:ext uri="{FF2B5EF4-FFF2-40B4-BE49-F238E27FC236}">
                <a16:creationId xmlns:a16="http://schemas.microsoft.com/office/drawing/2014/main" id="{23BC73D3-31EE-654A-AF7A-392F0AEFDBD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488712" y="2501069"/>
            <a:ext cx="450427" cy="450427"/>
          </a:xfrm>
          <a:prstGeom prst="rect">
            <a:avLst/>
          </a:prstGeom>
        </p:spPr>
      </p:pic>
      <p:pic>
        <p:nvPicPr>
          <p:cNvPr id="126" name="Graphic 125">
            <a:extLst>
              <a:ext uri="{FF2B5EF4-FFF2-40B4-BE49-F238E27FC236}">
                <a16:creationId xmlns:a16="http://schemas.microsoft.com/office/drawing/2014/main" id="{86DA7D55-15F5-D040-979C-0B47FCCF99EA}"/>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494193" y="3317845"/>
            <a:ext cx="439465" cy="439465"/>
          </a:xfrm>
          <a:prstGeom prst="rect">
            <a:avLst/>
          </a:prstGeom>
        </p:spPr>
      </p:pic>
      <p:pic>
        <p:nvPicPr>
          <p:cNvPr id="127" name="Graphic 126">
            <a:extLst>
              <a:ext uri="{FF2B5EF4-FFF2-40B4-BE49-F238E27FC236}">
                <a16:creationId xmlns:a16="http://schemas.microsoft.com/office/drawing/2014/main" id="{D4D518FF-45FC-314F-9257-4097286C5A80}"/>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9494193" y="4106729"/>
            <a:ext cx="439465" cy="439465"/>
          </a:xfrm>
          <a:prstGeom prst="rect">
            <a:avLst/>
          </a:prstGeom>
        </p:spPr>
      </p:pic>
      <p:pic>
        <p:nvPicPr>
          <p:cNvPr id="128" name="Graphic 127">
            <a:extLst>
              <a:ext uri="{FF2B5EF4-FFF2-40B4-BE49-F238E27FC236}">
                <a16:creationId xmlns:a16="http://schemas.microsoft.com/office/drawing/2014/main" id="{BCC18563-2D95-134F-9F90-58A72D0A1B05}"/>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1207996" y="2288839"/>
            <a:ext cx="439464" cy="439464"/>
          </a:xfrm>
          <a:prstGeom prst="rect">
            <a:avLst/>
          </a:prstGeom>
        </p:spPr>
      </p:pic>
      <p:cxnSp>
        <p:nvCxnSpPr>
          <p:cNvPr id="136" name="Straight Arrow Connector 135">
            <a:extLst>
              <a:ext uri="{FF2B5EF4-FFF2-40B4-BE49-F238E27FC236}">
                <a16:creationId xmlns:a16="http://schemas.microsoft.com/office/drawing/2014/main" id="{C779337B-33F4-514D-96CE-3C058D7A24D5}"/>
              </a:ext>
            </a:extLst>
          </p:cNvPr>
          <p:cNvCxnSpPr>
            <a:cxnSpLocks/>
            <a:stCxn id="124" idx="3"/>
            <a:endCxn id="129" idx="0"/>
          </p:cNvCxnSpPr>
          <p:nvPr/>
        </p:nvCxnSpPr>
        <p:spPr>
          <a:xfrm flipH="1">
            <a:off x="9713925" y="1498577"/>
            <a:ext cx="767950" cy="835722"/>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45" name="TextBox 144">
            <a:extLst>
              <a:ext uri="{FF2B5EF4-FFF2-40B4-BE49-F238E27FC236}">
                <a16:creationId xmlns:a16="http://schemas.microsoft.com/office/drawing/2014/main" id="{1A5386EC-E877-614C-8E3E-C29C0ED54984}"/>
              </a:ext>
            </a:extLst>
          </p:cNvPr>
          <p:cNvSpPr txBox="1"/>
          <p:nvPr/>
        </p:nvSpPr>
        <p:spPr>
          <a:xfrm>
            <a:off x="9005755" y="2880863"/>
            <a:ext cx="1416341" cy="270285"/>
          </a:xfrm>
          <a:prstGeom prst="rect">
            <a:avLst/>
          </a:prstGeom>
          <a:noFill/>
        </p:spPr>
        <p:txBody>
          <a:bodyPr wrap="square" rtlCol="0">
            <a:spAutoFit/>
          </a:bodyPr>
          <a:lstStyle/>
          <a:p>
            <a:pPr algn="ctr" defTabSz="932418">
              <a:defRPr/>
            </a:pPr>
            <a:r>
              <a:rPr lang="en-US" sz="1122" kern="0">
                <a:solidFill>
                  <a:prstClr val="black"/>
                </a:solidFill>
                <a:latin typeface="Segoe UI Semilight"/>
              </a:rPr>
              <a:t>Storage Account</a:t>
            </a:r>
          </a:p>
        </p:txBody>
      </p:sp>
      <p:sp>
        <p:nvSpPr>
          <p:cNvPr id="146" name="TextBox 145">
            <a:extLst>
              <a:ext uri="{FF2B5EF4-FFF2-40B4-BE49-F238E27FC236}">
                <a16:creationId xmlns:a16="http://schemas.microsoft.com/office/drawing/2014/main" id="{6134072F-DABB-EA45-B611-563F8E4665F6}"/>
              </a:ext>
            </a:extLst>
          </p:cNvPr>
          <p:cNvSpPr txBox="1"/>
          <p:nvPr/>
        </p:nvSpPr>
        <p:spPr>
          <a:xfrm>
            <a:off x="9005755" y="3714106"/>
            <a:ext cx="1416341" cy="270285"/>
          </a:xfrm>
          <a:prstGeom prst="rect">
            <a:avLst/>
          </a:prstGeom>
          <a:noFill/>
        </p:spPr>
        <p:txBody>
          <a:bodyPr wrap="square" rtlCol="0">
            <a:spAutoFit/>
          </a:bodyPr>
          <a:lstStyle/>
          <a:p>
            <a:pPr algn="ctr" defTabSz="932418">
              <a:defRPr/>
            </a:pPr>
            <a:r>
              <a:rPr lang="en-US" sz="1122" kern="0">
                <a:solidFill>
                  <a:prstClr val="black"/>
                </a:solidFill>
                <a:latin typeface="Segoe UI Semilight"/>
              </a:rPr>
              <a:t>Service Bus</a:t>
            </a:r>
          </a:p>
        </p:txBody>
      </p:sp>
      <p:sp>
        <p:nvSpPr>
          <p:cNvPr id="147" name="TextBox 146">
            <a:extLst>
              <a:ext uri="{FF2B5EF4-FFF2-40B4-BE49-F238E27FC236}">
                <a16:creationId xmlns:a16="http://schemas.microsoft.com/office/drawing/2014/main" id="{9BD8DF66-5593-6D43-AB6F-14EE70A894F3}"/>
              </a:ext>
            </a:extLst>
          </p:cNvPr>
          <p:cNvSpPr txBox="1"/>
          <p:nvPr/>
        </p:nvSpPr>
        <p:spPr>
          <a:xfrm>
            <a:off x="9005755" y="4545456"/>
            <a:ext cx="1416341" cy="270285"/>
          </a:xfrm>
          <a:prstGeom prst="rect">
            <a:avLst/>
          </a:prstGeom>
          <a:noFill/>
        </p:spPr>
        <p:txBody>
          <a:bodyPr wrap="square" rtlCol="0">
            <a:spAutoFit/>
          </a:bodyPr>
          <a:lstStyle/>
          <a:p>
            <a:pPr algn="ctr" defTabSz="932418">
              <a:defRPr/>
            </a:pPr>
            <a:r>
              <a:rPr lang="en-US" sz="1122" kern="0">
                <a:solidFill>
                  <a:prstClr val="black"/>
                </a:solidFill>
                <a:latin typeface="Segoe UI Semilight"/>
              </a:rPr>
              <a:t>Key Vault</a:t>
            </a:r>
          </a:p>
        </p:txBody>
      </p:sp>
      <p:sp>
        <p:nvSpPr>
          <p:cNvPr id="148" name="TextBox 147">
            <a:extLst>
              <a:ext uri="{FF2B5EF4-FFF2-40B4-BE49-F238E27FC236}">
                <a16:creationId xmlns:a16="http://schemas.microsoft.com/office/drawing/2014/main" id="{3EF57970-9EA9-E44C-BAC0-057312EBFB48}"/>
              </a:ext>
            </a:extLst>
          </p:cNvPr>
          <p:cNvSpPr txBox="1"/>
          <p:nvPr/>
        </p:nvSpPr>
        <p:spPr>
          <a:xfrm>
            <a:off x="10615483" y="2742612"/>
            <a:ext cx="1342657" cy="553998"/>
          </a:xfrm>
          <a:prstGeom prst="rect">
            <a:avLst/>
          </a:prstGeom>
          <a:noFill/>
        </p:spPr>
        <p:txBody>
          <a:bodyPr wrap="square" rtlCol="0">
            <a:spAutoFit/>
          </a:bodyPr>
          <a:lstStyle>
            <a:defPPr>
              <a:defRPr lang="en-US"/>
            </a:defPPr>
            <a:lvl1pPr defTabSz="932418">
              <a:defRPr sz="1000" i="1">
                <a:solidFill>
                  <a:schemeClr val="accent2"/>
                </a:solidFill>
              </a:defRPr>
            </a:lvl1pPr>
          </a:lstStyle>
          <a:p>
            <a:r>
              <a:rPr lang="en-US"/>
              <a:t>Data transfer to managed disks</a:t>
            </a:r>
          </a:p>
          <a:p>
            <a:endParaRPr lang="en-US"/>
          </a:p>
        </p:txBody>
      </p:sp>
      <p:pic>
        <p:nvPicPr>
          <p:cNvPr id="149" name="Graphic 148">
            <a:extLst>
              <a:ext uri="{FF2B5EF4-FFF2-40B4-BE49-F238E27FC236}">
                <a16:creationId xmlns:a16="http://schemas.microsoft.com/office/drawing/2014/main" id="{BF4BA7F7-1D26-2943-AD21-9F6165FB82FA}"/>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494193" y="4963937"/>
            <a:ext cx="439465" cy="439465"/>
          </a:xfrm>
          <a:prstGeom prst="rect">
            <a:avLst/>
          </a:prstGeom>
        </p:spPr>
      </p:pic>
      <p:sp>
        <p:nvSpPr>
          <p:cNvPr id="150" name="TextBox 149">
            <a:extLst>
              <a:ext uri="{FF2B5EF4-FFF2-40B4-BE49-F238E27FC236}">
                <a16:creationId xmlns:a16="http://schemas.microsoft.com/office/drawing/2014/main" id="{44BB3B21-10C8-324A-A28C-2F56321F402C}"/>
              </a:ext>
            </a:extLst>
          </p:cNvPr>
          <p:cNvSpPr txBox="1"/>
          <p:nvPr/>
        </p:nvSpPr>
        <p:spPr>
          <a:xfrm>
            <a:off x="9097708" y="5345752"/>
            <a:ext cx="1232434" cy="446397"/>
          </a:xfrm>
          <a:prstGeom prst="rect">
            <a:avLst/>
          </a:prstGeom>
          <a:noFill/>
        </p:spPr>
        <p:txBody>
          <a:bodyPr wrap="square" rtlCol="0">
            <a:spAutoFit/>
          </a:bodyPr>
          <a:lstStyle/>
          <a:p>
            <a:pPr algn="ctr" defTabSz="932418">
              <a:defRPr/>
            </a:pPr>
            <a:r>
              <a:rPr lang="en-US" sz="1122" kern="0">
                <a:solidFill>
                  <a:prstClr val="black"/>
                </a:solidFill>
                <a:latin typeface="Segoe UI Semilight"/>
              </a:rPr>
              <a:t>Recovery Services Vault</a:t>
            </a:r>
          </a:p>
        </p:txBody>
      </p:sp>
      <p:sp>
        <p:nvSpPr>
          <p:cNvPr id="151" name="TextBox 150">
            <a:extLst>
              <a:ext uri="{FF2B5EF4-FFF2-40B4-BE49-F238E27FC236}">
                <a16:creationId xmlns:a16="http://schemas.microsoft.com/office/drawing/2014/main" id="{4DAF0070-AFE0-9144-9E1B-C4D7CD6C6FF7}"/>
              </a:ext>
            </a:extLst>
          </p:cNvPr>
          <p:cNvSpPr txBox="1"/>
          <p:nvPr/>
        </p:nvSpPr>
        <p:spPr>
          <a:xfrm>
            <a:off x="8700170" y="1734841"/>
            <a:ext cx="1230648" cy="553998"/>
          </a:xfrm>
          <a:prstGeom prst="rect">
            <a:avLst/>
          </a:prstGeom>
          <a:noFill/>
        </p:spPr>
        <p:txBody>
          <a:bodyPr wrap="square" rtlCol="0">
            <a:spAutoFit/>
          </a:bodyPr>
          <a:lstStyle>
            <a:defPPr>
              <a:defRPr lang="en-US"/>
            </a:defPPr>
            <a:lvl1pPr algn="r" defTabSz="932418">
              <a:defRPr sz="1000" i="1">
                <a:solidFill>
                  <a:schemeClr val="accent2"/>
                </a:solidFill>
              </a:defRPr>
            </a:lvl1pPr>
          </a:lstStyle>
          <a:p>
            <a:r>
              <a:rPr lang="en-US"/>
              <a:t>Replication orchestration</a:t>
            </a:r>
          </a:p>
          <a:p>
            <a:endParaRPr lang="en-US"/>
          </a:p>
        </p:txBody>
      </p:sp>
      <p:sp>
        <p:nvSpPr>
          <p:cNvPr id="152" name="TextBox 151">
            <a:extLst>
              <a:ext uri="{FF2B5EF4-FFF2-40B4-BE49-F238E27FC236}">
                <a16:creationId xmlns:a16="http://schemas.microsoft.com/office/drawing/2014/main" id="{91D8DE29-0F72-A645-83AA-31D3993FE252}"/>
              </a:ext>
            </a:extLst>
          </p:cNvPr>
          <p:cNvSpPr txBox="1"/>
          <p:nvPr/>
        </p:nvSpPr>
        <p:spPr>
          <a:xfrm>
            <a:off x="11067460" y="1660187"/>
            <a:ext cx="1187812" cy="553998"/>
          </a:xfrm>
          <a:prstGeom prst="rect">
            <a:avLst/>
          </a:prstGeom>
          <a:noFill/>
        </p:spPr>
        <p:txBody>
          <a:bodyPr wrap="square" rtlCol="0">
            <a:spAutoFit/>
          </a:bodyPr>
          <a:lstStyle>
            <a:defPPr>
              <a:defRPr lang="en-US"/>
            </a:defPPr>
            <a:lvl1pPr algn="r" defTabSz="932418">
              <a:defRPr sz="1000" i="1">
                <a:solidFill>
                  <a:schemeClr val="accent2"/>
                </a:solidFill>
              </a:defRPr>
            </a:lvl1pPr>
          </a:lstStyle>
          <a:p>
            <a:pPr algn="l"/>
            <a:r>
              <a:rPr lang="en-US"/>
              <a:t>Replication orchestration</a:t>
            </a:r>
          </a:p>
          <a:p>
            <a:pPr algn="l"/>
            <a:endParaRPr lang="en-US"/>
          </a:p>
        </p:txBody>
      </p:sp>
      <p:cxnSp>
        <p:nvCxnSpPr>
          <p:cNvPr id="154" name="Straight Arrow Connector 153">
            <a:extLst>
              <a:ext uri="{FF2B5EF4-FFF2-40B4-BE49-F238E27FC236}">
                <a16:creationId xmlns:a16="http://schemas.microsoft.com/office/drawing/2014/main" id="{7E0C9E69-50DA-E94C-8C37-69B5E169ACF6}"/>
              </a:ext>
            </a:extLst>
          </p:cNvPr>
          <p:cNvCxnSpPr>
            <a:cxnSpLocks/>
          </p:cNvCxnSpPr>
          <p:nvPr/>
        </p:nvCxnSpPr>
        <p:spPr>
          <a:xfrm>
            <a:off x="10529959" y="1498577"/>
            <a:ext cx="767950" cy="835723"/>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nvGrpSpPr>
          <p:cNvPr id="74" name="Group 14">
            <a:extLst>
              <a:ext uri="{FF2B5EF4-FFF2-40B4-BE49-F238E27FC236}">
                <a16:creationId xmlns:a16="http://schemas.microsoft.com/office/drawing/2014/main" id="{9EEF0949-1DBB-D94B-A856-05305A0E9461}"/>
              </a:ext>
            </a:extLst>
          </p:cNvPr>
          <p:cNvGrpSpPr/>
          <p:nvPr/>
        </p:nvGrpSpPr>
        <p:grpSpPr>
          <a:xfrm>
            <a:off x="9754625" y="712646"/>
            <a:ext cx="1266171" cy="1008968"/>
            <a:chOff x="6820486" y="2149436"/>
            <a:chExt cx="1228086" cy="1076484"/>
          </a:xfrm>
        </p:grpSpPr>
        <p:sp>
          <p:nvSpPr>
            <p:cNvPr id="77" name="Freeform 119">
              <a:extLst>
                <a:ext uri="{FF2B5EF4-FFF2-40B4-BE49-F238E27FC236}">
                  <a16:creationId xmlns:a16="http://schemas.microsoft.com/office/drawing/2014/main" id="{265025C2-2AA5-1E49-97EF-92C69727B6B3}"/>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pic>
          <p:nvPicPr>
            <p:cNvPr id="76" name="Graphic 6">
              <a:extLst>
                <a:ext uri="{FF2B5EF4-FFF2-40B4-BE49-F238E27FC236}">
                  <a16:creationId xmlns:a16="http://schemas.microsoft.com/office/drawing/2014/main" id="{3B2FF15F-5E23-D942-AE4C-A5237A3B1291}"/>
                </a:ext>
              </a:extLst>
            </p:cNvPr>
            <p:cNvPicPr>
              <a:picLocks noChangeAspect="1"/>
            </p:cNvPicPr>
            <p:nvPr/>
          </p:nvPicPr>
          <p:blipFill>
            <a:blip r:embed="rId17" cstate="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7159863" y="2337211"/>
              <a:ext cx="888709" cy="888709"/>
            </a:xfrm>
            <a:prstGeom prst="rect">
              <a:avLst/>
            </a:prstGeom>
          </p:spPr>
        </p:pic>
      </p:grpSp>
      <p:cxnSp>
        <p:nvCxnSpPr>
          <p:cNvPr id="155" name="Straight Arrow Connector 154">
            <a:extLst>
              <a:ext uri="{FF2B5EF4-FFF2-40B4-BE49-F238E27FC236}">
                <a16:creationId xmlns:a16="http://schemas.microsoft.com/office/drawing/2014/main" id="{41CF700E-A1E7-4C47-BE48-EF619120EB80}"/>
              </a:ext>
            </a:extLst>
          </p:cNvPr>
          <p:cNvCxnSpPr>
            <a:cxnSpLocks/>
          </p:cNvCxnSpPr>
          <p:nvPr/>
        </p:nvCxnSpPr>
        <p:spPr>
          <a:xfrm>
            <a:off x="10510788" y="2483608"/>
            <a:ext cx="653010"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56" name="Oval 155">
            <a:extLst>
              <a:ext uri="{FF2B5EF4-FFF2-40B4-BE49-F238E27FC236}">
                <a16:creationId xmlns:a16="http://schemas.microsoft.com/office/drawing/2014/main" id="{44FCEEF3-F2AF-2746-9CE2-A2003EA31461}"/>
              </a:ext>
            </a:extLst>
          </p:cNvPr>
          <p:cNvSpPr/>
          <p:nvPr/>
        </p:nvSpPr>
        <p:spPr bwMode="auto">
          <a:xfrm>
            <a:off x="10703963" y="2560331"/>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4</a:t>
            </a:r>
          </a:p>
        </p:txBody>
      </p:sp>
      <p:sp>
        <p:nvSpPr>
          <p:cNvPr id="4" name="Title 1">
            <a:extLst>
              <a:ext uri="{FF2B5EF4-FFF2-40B4-BE49-F238E27FC236}">
                <a16:creationId xmlns:a16="http://schemas.microsoft.com/office/drawing/2014/main" id="{3F052065-F415-4F54-BACC-12CDD75E91D2}"/>
              </a:ext>
            </a:extLst>
          </p:cNvPr>
          <p:cNvSpPr txBox="1">
            <a:spLocks/>
          </p:cNvSpPr>
          <p:nvPr/>
        </p:nvSpPr>
        <p:spPr>
          <a:xfrm>
            <a:off x="601652" y="45092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r>
              <a:rPr lang="en-US" spc="-51" dirty="0">
                <a:latin typeface="Segoe UI Semibold (Headings)"/>
              </a:rPr>
              <a:t>Agentless VMware: Scale-out architecture</a:t>
            </a:r>
          </a:p>
        </p:txBody>
      </p:sp>
      <p:cxnSp>
        <p:nvCxnSpPr>
          <p:cNvPr id="3" name="Straight Arrow Connector 2">
            <a:extLst>
              <a:ext uri="{FF2B5EF4-FFF2-40B4-BE49-F238E27FC236}">
                <a16:creationId xmlns:a16="http://schemas.microsoft.com/office/drawing/2014/main" id="{D577574A-EC91-4EB0-B57D-354965507E01}"/>
              </a:ext>
            </a:extLst>
          </p:cNvPr>
          <p:cNvCxnSpPr>
            <a:cxnSpLocks/>
          </p:cNvCxnSpPr>
          <p:nvPr/>
        </p:nvCxnSpPr>
        <p:spPr>
          <a:xfrm>
            <a:off x="6223342" y="3206701"/>
            <a:ext cx="2533123"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5" name="TextBox 4">
            <a:extLst>
              <a:ext uri="{FF2B5EF4-FFF2-40B4-BE49-F238E27FC236}">
                <a16:creationId xmlns:a16="http://schemas.microsoft.com/office/drawing/2014/main" id="{7A74C92A-2AF3-42FE-B287-5AE8F8D655E7}"/>
              </a:ext>
            </a:extLst>
          </p:cNvPr>
          <p:cNvSpPr txBox="1"/>
          <p:nvPr/>
        </p:nvSpPr>
        <p:spPr>
          <a:xfrm>
            <a:off x="5580110" y="3232846"/>
            <a:ext cx="3052368" cy="400110"/>
          </a:xfrm>
          <a:prstGeom prst="rect">
            <a:avLst/>
          </a:prstGeom>
          <a:noFill/>
        </p:spPr>
        <p:txBody>
          <a:bodyPr wrap="square" rtlCol="0">
            <a:spAutoFit/>
          </a:bodyPr>
          <a:lstStyle/>
          <a:p>
            <a:pPr algn="r" defTabSz="932418">
              <a:defRPr/>
            </a:pPr>
            <a:r>
              <a:rPr lang="en-US" sz="1000" i="1" dirty="0">
                <a:solidFill>
                  <a:schemeClr val="accent2"/>
                </a:solidFill>
              </a:rPr>
              <a:t>Replication data upload</a:t>
            </a:r>
          </a:p>
          <a:p>
            <a:pPr algn="r" defTabSz="932418">
              <a:defRPr/>
            </a:pPr>
            <a:r>
              <a:rPr lang="en-US" sz="1000" i="1" dirty="0">
                <a:solidFill>
                  <a:schemeClr val="accent2"/>
                </a:solidFill>
              </a:rPr>
              <a:t>(HTTPS 443)</a:t>
            </a:r>
          </a:p>
        </p:txBody>
      </p:sp>
      <p:sp>
        <p:nvSpPr>
          <p:cNvPr id="6" name="Rectangle 5">
            <a:extLst>
              <a:ext uri="{FF2B5EF4-FFF2-40B4-BE49-F238E27FC236}">
                <a16:creationId xmlns:a16="http://schemas.microsoft.com/office/drawing/2014/main" id="{56C68E32-8A05-440B-A99F-08873A588705}"/>
              </a:ext>
            </a:extLst>
          </p:cNvPr>
          <p:cNvSpPr/>
          <p:nvPr/>
        </p:nvSpPr>
        <p:spPr>
          <a:xfrm>
            <a:off x="4942783" y="1272929"/>
            <a:ext cx="1607535" cy="2686076"/>
          </a:xfrm>
          <a:prstGeom prst="rect">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grpSp>
        <p:nvGrpSpPr>
          <p:cNvPr id="7" name="Group 6">
            <a:extLst>
              <a:ext uri="{FF2B5EF4-FFF2-40B4-BE49-F238E27FC236}">
                <a16:creationId xmlns:a16="http://schemas.microsoft.com/office/drawing/2014/main" id="{84682FB6-DDDF-42C6-9B61-2D8ED4679C2E}"/>
              </a:ext>
            </a:extLst>
          </p:cNvPr>
          <p:cNvGrpSpPr/>
          <p:nvPr/>
        </p:nvGrpSpPr>
        <p:grpSpPr>
          <a:xfrm>
            <a:off x="4867655" y="1788115"/>
            <a:ext cx="1756774" cy="2192836"/>
            <a:chOff x="4867655" y="1788115"/>
            <a:chExt cx="1756774" cy="2192836"/>
          </a:xfrm>
        </p:grpSpPr>
        <p:grpSp>
          <p:nvGrpSpPr>
            <p:cNvPr id="16" name="Group 15">
              <a:extLst>
                <a:ext uri="{FF2B5EF4-FFF2-40B4-BE49-F238E27FC236}">
                  <a16:creationId xmlns:a16="http://schemas.microsoft.com/office/drawing/2014/main" id="{9819BDD2-63E2-964A-A284-0B198405ED13}"/>
                </a:ext>
              </a:extLst>
            </p:cNvPr>
            <p:cNvGrpSpPr/>
            <p:nvPr/>
          </p:nvGrpSpPr>
          <p:grpSpPr>
            <a:xfrm>
              <a:off x="5418629" y="2287099"/>
              <a:ext cx="639578" cy="589642"/>
              <a:chOff x="2561731" y="4829061"/>
              <a:chExt cx="639578" cy="589642"/>
            </a:xfrm>
          </p:grpSpPr>
          <p:sp>
            <p:nvSpPr>
              <p:cNvPr id="106" name="Freeform 5">
                <a:extLst>
                  <a:ext uri="{FF2B5EF4-FFF2-40B4-BE49-F238E27FC236}">
                    <a16:creationId xmlns:a16="http://schemas.microsoft.com/office/drawing/2014/main" id="{F0ABAFE5-B26A-3042-99DF-B05F2CD04FB9}"/>
                  </a:ext>
                </a:extLst>
              </p:cNvPr>
              <p:cNvSpPr>
                <a:spLocks/>
              </p:cNvSpPr>
              <p:nvPr/>
            </p:nvSpPr>
            <p:spPr bwMode="auto">
              <a:xfrm>
                <a:off x="2561731" y="4829061"/>
                <a:ext cx="639578" cy="58964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105" name="Picture 104">
                <a:extLst>
                  <a:ext uri="{FF2B5EF4-FFF2-40B4-BE49-F238E27FC236}">
                    <a16:creationId xmlns:a16="http://schemas.microsoft.com/office/drawing/2014/main" id="{7867C624-F015-5741-83F2-E38197E7FAB5}"/>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2584340" y="4847847"/>
                <a:ext cx="594360" cy="428710"/>
              </a:xfrm>
              <a:prstGeom prst="rect">
                <a:avLst/>
              </a:prstGeom>
            </p:spPr>
          </p:pic>
        </p:grpSp>
        <p:sp>
          <p:nvSpPr>
            <p:cNvPr id="107" name="TextBox 106">
              <a:extLst>
                <a:ext uri="{FF2B5EF4-FFF2-40B4-BE49-F238E27FC236}">
                  <a16:creationId xmlns:a16="http://schemas.microsoft.com/office/drawing/2014/main" id="{D05A7CCD-0D38-AC4A-BE0A-C5B119691632}"/>
                </a:ext>
              </a:extLst>
            </p:cNvPr>
            <p:cNvSpPr txBox="1"/>
            <p:nvPr/>
          </p:nvSpPr>
          <p:spPr>
            <a:xfrm>
              <a:off x="4867655" y="1788115"/>
              <a:ext cx="1741527" cy="437684"/>
            </a:xfrm>
            <a:prstGeom prst="rect">
              <a:avLst/>
            </a:prstGeom>
            <a:noFill/>
          </p:spPr>
          <p:txBody>
            <a:bodyPr wrap="square" rtlCol="0">
              <a:spAutoFit/>
            </a:bodyPr>
            <a:lstStyle/>
            <a:p>
              <a:pPr algn="ctr" defTabSz="932418">
                <a:defRPr/>
              </a:pPr>
              <a:r>
                <a:rPr lang="en-US" sz="1122" kern="0" dirty="0">
                  <a:solidFill>
                    <a:prstClr val="black"/>
                  </a:solidFill>
                  <a:latin typeface="+mj-lt"/>
                </a:rPr>
                <a:t>Azure Migrate appliance for VMware</a:t>
              </a:r>
            </a:p>
          </p:txBody>
        </p:sp>
        <p:grpSp>
          <p:nvGrpSpPr>
            <p:cNvPr id="103" name="Group 102">
              <a:extLst>
                <a:ext uri="{FF2B5EF4-FFF2-40B4-BE49-F238E27FC236}">
                  <a16:creationId xmlns:a16="http://schemas.microsoft.com/office/drawing/2014/main" id="{751D9159-B423-419A-A93A-5B8E0247A48B}"/>
                </a:ext>
              </a:extLst>
            </p:cNvPr>
            <p:cNvGrpSpPr/>
            <p:nvPr/>
          </p:nvGrpSpPr>
          <p:grpSpPr>
            <a:xfrm>
              <a:off x="5432190" y="2936676"/>
              <a:ext cx="639578" cy="589642"/>
              <a:chOff x="2561731" y="4829061"/>
              <a:chExt cx="639578" cy="589642"/>
            </a:xfrm>
          </p:grpSpPr>
          <p:sp>
            <p:nvSpPr>
              <p:cNvPr id="108" name="Freeform 5">
                <a:extLst>
                  <a:ext uri="{FF2B5EF4-FFF2-40B4-BE49-F238E27FC236}">
                    <a16:creationId xmlns:a16="http://schemas.microsoft.com/office/drawing/2014/main" id="{CAB066ED-6C89-4B9C-B69D-8DA45CBB9CED}"/>
                  </a:ext>
                </a:extLst>
              </p:cNvPr>
              <p:cNvSpPr>
                <a:spLocks/>
              </p:cNvSpPr>
              <p:nvPr/>
            </p:nvSpPr>
            <p:spPr bwMode="auto">
              <a:xfrm>
                <a:off x="2561731" y="4829061"/>
                <a:ext cx="639578" cy="58964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112" name="Picture 111">
                <a:extLst>
                  <a:ext uri="{FF2B5EF4-FFF2-40B4-BE49-F238E27FC236}">
                    <a16:creationId xmlns:a16="http://schemas.microsoft.com/office/drawing/2014/main" id="{9E3C9A3E-4377-40D1-B23C-F5F93AE45682}"/>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2584340" y="4847847"/>
                <a:ext cx="594360" cy="428710"/>
              </a:xfrm>
              <a:prstGeom prst="rect">
                <a:avLst/>
              </a:prstGeom>
            </p:spPr>
          </p:pic>
        </p:grpSp>
        <p:sp>
          <p:nvSpPr>
            <p:cNvPr id="2" name="TextBox 1">
              <a:extLst>
                <a:ext uri="{FF2B5EF4-FFF2-40B4-BE49-F238E27FC236}">
                  <a16:creationId xmlns:a16="http://schemas.microsoft.com/office/drawing/2014/main" id="{E8770070-C7A5-4866-82A1-C89318C00AB3}"/>
                </a:ext>
              </a:extLst>
            </p:cNvPr>
            <p:cNvSpPr txBox="1"/>
            <p:nvPr/>
          </p:nvSpPr>
          <p:spPr>
            <a:xfrm>
              <a:off x="4882902" y="3543267"/>
              <a:ext cx="1741527" cy="437684"/>
            </a:xfrm>
            <a:prstGeom prst="rect">
              <a:avLst/>
            </a:prstGeom>
            <a:noFill/>
          </p:spPr>
          <p:txBody>
            <a:bodyPr wrap="square" rtlCol="0">
              <a:spAutoFit/>
            </a:bodyPr>
            <a:lstStyle/>
            <a:p>
              <a:pPr algn="ctr" defTabSz="932418">
                <a:defRPr/>
              </a:pPr>
              <a:r>
                <a:rPr lang="en-US" sz="1122" kern="0" dirty="0">
                  <a:solidFill>
                    <a:prstClr val="black"/>
                  </a:solidFill>
                  <a:latin typeface="+mj-lt"/>
                </a:rPr>
                <a:t>Azure Migrate scale-out appliance for VMware</a:t>
              </a:r>
            </a:p>
          </p:txBody>
        </p:sp>
      </p:grpSp>
      <p:grpSp>
        <p:nvGrpSpPr>
          <p:cNvPr id="72" name="Group 71">
            <a:extLst>
              <a:ext uri="{FF2B5EF4-FFF2-40B4-BE49-F238E27FC236}">
                <a16:creationId xmlns:a16="http://schemas.microsoft.com/office/drawing/2014/main" id="{7229BE93-716A-8742-9001-B22AC54D8D73}"/>
              </a:ext>
            </a:extLst>
          </p:cNvPr>
          <p:cNvGrpSpPr/>
          <p:nvPr/>
        </p:nvGrpSpPr>
        <p:grpSpPr>
          <a:xfrm rot="19470619">
            <a:off x="2816341" y="3673039"/>
            <a:ext cx="2796805" cy="95707"/>
            <a:chOff x="2277061" y="2866157"/>
            <a:chExt cx="1796694" cy="64572"/>
          </a:xfrm>
        </p:grpSpPr>
        <p:cxnSp>
          <p:nvCxnSpPr>
            <p:cNvPr id="73" name="Straight Arrow Connector 72">
              <a:extLst>
                <a:ext uri="{FF2B5EF4-FFF2-40B4-BE49-F238E27FC236}">
                  <a16:creationId xmlns:a16="http://schemas.microsoft.com/office/drawing/2014/main" id="{9661F7CA-B1AB-0343-80D0-434320F9878F}"/>
                </a:ext>
              </a:extLst>
            </p:cNvPr>
            <p:cNvCxnSpPr>
              <a:cxnSpLocks/>
            </p:cNvCxnSpPr>
            <p:nvPr/>
          </p:nvCxnSpPr>
          <p:spPr>
            <a:xfrm>
              <a:off x="2277061" y="2930729"/>
              <a:ext cx="1796694" cy="0"/>
            </a:xfrm>
            <a:prstGeom prst="straightConnector1">
              <a:avLst/>
            </a:prstGeom>
            <a:noFill/>
            <a:ln w="19050" cap="flat" cmpd="sng" algn="ctr">
              <a:solidFill>
                <a:schemeClr val="accent5">
                  <a:alpha val="50000"/>
                </a:schemeClr>
              </a:solidFill>
              <a:prstDash val="solid"/>
              <a:headEnd type="none"/>
              <a:tailEnd type="triangle"/>
            </a:ln>
            <a:effectLst/>
          </p:spPr>
        </p:cxnSp>
        <p:cxnSp>
          <p:nvCxnSpPr>
            <p:cNvPr id="75" name="Straight Arrow Connector 74">
              <a:extLst>
                <a:ext uri="{FF2B5EF4-FFF2-40B4-BE49-F238E27FC236}">
                  <a16:creationId xmlns:a16="http://schemas.microsoft.com/office/drawing/2014/main" id="{95721292-F31E-4A45-8E53-D69EBBE12CD8}"/>
                </a:ext>
              </a:extLst>
            </p:cNvPr>
            <p:cNvCxnSpPr>
              <a:cxnSpLocks/>
            </p:cNvCxnSpPr>
            <p:nvPr/>
          </p:nvCxnSpPr>
          <p:spPr>
            <a:xfrm flipH="1">
              <a:off x="2277061" y="2866157"/>
              <a:ext cx="1796694" cy="0"/>
            </a:xfrm>
            <a:prstGeom prst="straightConnector1">
              <a:avLst/>
            </a:prstGeom>
            <a:noFill/>
            <a:ln w="19050" cap="flat" cmpd="sng" algn="ctr">
              <a:solidFill>
                <a:schemeClr val="accent5">
                  <a:alpha val="50000"/>
                </a:schemeClr>
              </a:solidFill>
              <a:prstDash val="solid"/>
              <a:headEnd type="none"/>
              <a:tailEnd type="triangle"/>
            </a:ln>
            <a:effectLst/>
          </p:spPr>
        </p:cxnSp>
      </p:grpSp>
      <p:grpSp>
        <p:nvGrpSpPr>
          <p:cNvPr id="20" name="Group 19">
            <a:extLst>
              <a:ext uri="{FF2B5EF4-FFF2-40B4-BE49-F238E27FC236}">
                <a16:creationId xmlns:a16="http://schemas.microsoft.com/office/drawing/2014/main" id="{62B3BB74-1AA7-7148-B5F7-D3365867F59C}"/>
              </a:ext>
            </a:extLst>
          </p:cNvPr>
          <p:cNvGrpSpPr/>
          <p:nvPr/>
        </p:nvGrpSpPr>
        <p:grpSpPr>
          <a:xfrm>
            <a:off x="1968077" y="2496161"/>
            <a:ext cx="3309529" cy="106551"/>
            <a:chOff x="2277061" y="2644461"/>
            <a:chExt cx="1796694" cy="99353"/>
          </a:xfrm>
        </p:grpSpPr>
        <p:cxnSp>
          <p:nvCxnSpPr>
            <p:cNvPr id="110" name="Straight Arrow Connector 109">
              <a:extLst>
                <a:ext uri="{FF2B5EF4-FFF2-40B4-BE49-F238E27FC236}">
                  <a16:creationId xmlns:a16="http://schemas.microsoft.com/office/drawing/2014/main" id="{1FA145A7-3BA2-1F46-9E3F-E0F80BF8354A}"/>
                </a:ext>
              </a:extLst>
            </p:cNvPr>
            <p:cNvCxnSpPr>
              <a:cxnSpLocks/>
            </p:cNvCxnSpPr>
            <p:nvPr/>
          </p:nvCxnSpPr>
          <p:spPr>
            <a:xfrm>
              <a:off x="2277061" y="2743814"/>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11" name="Straight Arrow Connector 110">
              <a:extLst>
                <a:ext uri="{FF2B5EF4-FFF2-40B4-BE49-F238E27FC236}">
                  <a16:creationId xmlns:a16="http://schemas.microsoft.com/office/drawing/2014/main" id="{B4D257ED-379B-394F-B9A0-9EFE19798370}"/>
                </a:ext>
              </a:extLst>
            </p:cNvPr>
            <p:cNvCxnSpPr>
              <a:cxnSpLocks/>
            </p:cNvCxnSpPr>
            <p:nvPr/>
          </p:nvCxnSpPr>
          <p:spPr>
            <a:xfrm flipH="1">
              <a:off x="2277061" y="2644461"/>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spTree>
    <p:extLst>
      <p:ext uri="{BB962C8B-B14F-4D97-AF65-F5344CB8AC3E}">
        <p14:creationId xmlns:p14="http://schemas.microsoft.com/office/powerpoint/2010/main" val="246647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p:txBody>
          <a:bodyPr anchor="ctr"/>
          <a:lstStyle/>
          <a:p>
            <a:pPr lvl="0"/>
            <a:r>
              <a:rPr lang="en-US">
                <a:cs typeface="Segoe UI"/>
              </a:rPr>
              <a:t>Agentless Hyper-V migrations</a:t>
            </a:r>
          </a:p>
        </p:txBody>
      </p:sp>
    </p:spTree>
    <p:extLst>
      <p:ext uri="{BB962C8B-B14F-4D97-AF65-F5344CB8AC3E}">
        <p14:creationId xmlns:p14="http://schemas.microsoft.com/office/powerpoint/2010/main" val="392186278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FCD63-E76F-4A31-A06C-740DB3C465AD}"/>
              </a:ext>
            </a:extLst>
          </p:cNvPr>
          <p:cNvSpPr>
            <a:spLocks noGrp="1"/>
          </p:cNvSpPr>
          <p:nvPr>
            <p:ph type="title"/>
          </p:nvPr>
        </p:nvSpPr>
        <p:spPr>
          <a:xfrm>
            <a:off x="600855" y="466301"/>
            <a:ext cx="11237870" cy="565027"/>
          </a:xfrm>
        </p:spPr>
        <p:txBody>
          <a:bodyPr wrap="square" anchor="t">
            <a:normAutofit/>
          </a:bodyPr>
          <a:lstStyle/>
          <a:p>
            <a:r>
              <a:rPr lang="en-GB" dirty="0"/>
              <a:t>Picking a tool</a:t>
            </a:r>
          </a:p>
        </p:txBody>
      </p:sp>
      <p:pic>
        <p:nvPicPr>
          <p:cNvPr id="5" name="Graphic 4" descr="Group brainstorm outline">
            <a:extLst>
              <a:ext uri="{FF2B5EF4-FFF2-40B4-BE49-F238E27FC236}">
                <a16:creationId xmlns:a16="http://schemas.microsoft.com/office/drawing/2014/main" id="{EA0BAD49-57F4-441C-BEAA-98B09EA8DD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9384" y="1463669"/>
            <a:ext cx="4930169" cy="4930169"/>
          </a:xfrm>
          <a:prstGeom prst="rect">
            <a:avLst/>
          </a:prstGeom>
        </p:spPr>
      </p:pic>
      <p:sp>
        <p:nvSpPr>
          <p:cNvPr id="3" name="Text Placeholder 2">
            <a:extLst>
              <a:ext uri="{FF2B5EF4-FFF2-40B4-BE49-F238E27FC236}">
                <a16:creationId xmlns:a16="http://schemas.microsoft.com/office/drawing/2014/main" id="{EF30CAD7-A4E2-45FC-9627-A71EEBDF187D}"/>
              </a:ext>
            </a:extLst>
          </p:cNvPr>
          <p:cNvSpPr>
            <a:spLocks noGrp="1"/>
          </p:cNvSpPr>
          <p:nvPr>
            <p:ph sz="quarter" idx="13"/>
          </p:nvPr>
        </p:nvSpPr>
        <p:spPr>
          <a:xfrm>
            <a:off x="6517771" y="1463669"/>
            <a:ext cx="5323611" cy="4930169"/>
          </a:xfrm>
        </p:spPr>
        <p:txBody>
          <a:bodyPr wrap="square">
            <a:normAutofit/>
          </a:bodyPr>
          <a:lstStyle/>
          <a:p>
            <a:pPr marL="466298" indent="-466298">
              <a:buFontTx/>
              <a:buChar char="-"/>
            </a:pPr>
            <a:r>
              <a:rPr lang="en-GB" dirty="0"/>
              <a:t>Consider how it gathers data</a:t>
            </a:r>
          </a:p>
          <a:p>
            <a:pPr marL="466298" indent="-466298">
              <a:buFontTx/>
              <a:buChar char="-"/>
            </a:pPr>
            <a:r>
              <a:rPr lang="en-GB" dirty="0"/>
              <a:t>Consider how it stores data</a:t>
            </a:r>
          </a:p>
          <a:p>
            <a:pPr marL="466298" indent="-466298">
              <a:buFontTx/>
              <a:buChar char="-"/>
            </a:pPr>
            <a:r>
              <a:rPr lang="en-GB" dirty="0"/>
              <a:t>Consider pricing</a:t>
            </a:r>
          </a:p>
        </p:txBody>
      </p:sp>
    </p:spTree>
    <p:extLst>
      <p:ext uri="{BB962C8B-B14F-4D97-AF65-F5344CB8AC3E}">
        <p14:creationId xmlns:p14="http://schemas.microsoft.com/office/powerpoint/2010/main" val="2009723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 Placeholder 4">
            <a:extLst>
              <a:ext uri="{FF2B5EF4-FFF2-40B4-BE49-F238E27FC236}">
                <a16:creationId xmlns:a16="http://schemas.microsoft.com/office/drawing/2014/main" id="{CA1426B1-F541-43D0-B30C-00CB61A270EE}"/>
              </a:ext>
            </a:extLst>
          </p:cNvPr>
          <p:cNvSpPr txBox="1">
            <a:spLocks/>
          </p:cNvSpPr>
          <p:nvPr/>
        </p:nvSpPr>
        <p:spPr>
          <a:xfrm>
            <a:off x="6815947" y="4014168"/>
            <a:ext cx="5350564" cy="524772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1" fontAlgn="base">
              <a:spcBef>
                <a:spcPct val="0"/>
              </a:spcBef>
              <a:spcAft>
                <a:spcPct val="0"/>
              </a:spcAft>
              <a:buSzTx/>
              <a:buNone/>
            </a:pPr>
            <a:r>
              <a:rPr lang="en-US" altLang="en-US" sz="1400">
                <a:solidFill>
                  <a:srgbClr val="0070C0"/>
                </a:solidFill>
                <a:latin typeface="Segoe UI"/>
              </a:rPr>
              <a:t>Deploy Hyper-V Replication Provider </a:t>
            </a:r>
            <a:r>
              <a:rPr lang="en-US" altLang="en-US" sz="1400">
                <a:solidFill>
                  <a:prstClr val="black"/>
                </a:solidFill>
                <a:latin typeface="Segoe UI"/>
              </a:rPr>
              <a:t>on Hyper-V host</a:t>
            </a:r>
          </a:p>
          <a:p>
            <a:pPr marL="0" indent="0" defTabSz="914191" fontAlgn="base">
              <a:spcBef>
                <a:spcPct val="0"/>
              </a:spcBef>
              <a:spcAft>
                <a:spcPct val="0"/>
              </a:spcAft>
              <a:buSzTx/>
              <a:buNone/>
            </a:pPr>
            <a:endParaRPr lang="en-US" altLang="en-US" sz="1400">
              <a:solidFill>
                <a:srgbClr val="0070C0"/>
              </a:solidFill>
              <a:latin typeface="Segoe UI"/>
            </a:endParaRPr>
          </a:p>
          <a:p>
            <a:pPr marL="0" indent="0" defTabSz="914191" fontAlgn="base">
              <a:spcBef>
                <a:spcPct val="0"/>
              </a:spcBef>
              <a:spcAft>
                <a:spcPct val="0"/>
              </a:spcAft>
              <a:buSzTx/>
              <a:buNone/>
            </a:pPr>
            <a:r>
              <a:rPr lang="en-US" altLang="en-US" sz="1400">
                <a:solidFill>
                  <a:srgbClr val="0070C0"/>
                </a:solidFill>
                <a:latin typeface="Segoe UI"/>
              </a:rPr>
              <a:t>Start replicating </a:t>
            </a:r>
            <a:r>
              <a:rPr lang="en-US" altLang="en-US" sz="1400">
                <a:gradFill>
                  <a:gsLst>
                    <a:gs pos="2917">
                      <a:srgbClr val="1A1A1A"/>
                    </a:gs>
                    <a:gs pos="30000">
                      <a:srgbClr val="1A1A1A"/>
                    </a:gs>
                  </a:gsLst>
                  <a:lin ang="5400000" scaled="0"/>
                </a:gradFill>
                <a:latin typeface="Segoe UI"/>
              </a:rPr>
              <a:t>your Windows and Linux servers using Azure Migrate: Server Migration </a:t>
            </a:r>
          </a:p>
          <a:p>
            <a:pPr marL="0" indent="0" defTabSz="914191" fontAlgn="base">
              <a:spcBef>
                <a:spcPct val="0"/>
              </a:spcBef>
              <a:spcAft>
                <a:spcPct val="0"/>
              </a:spcAft>
              <a:buSzTx/>
              <a:buNone/>
            </a:pPr>
            <a:endParaRPr lang="en-US" altLang="en-US" sz="14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1400">
                <a:solidFill>
                  <a:srgbClr val="0070C0"/>
                </a:solidFill>
                <a:latin typeface="Segoe UI"/>
              </a:rPr>
              <a:t>The Hyper-V Replication Provider orchestrates </a:t>
            </a:r>
            <a:r>
              <a:rPr lang="en-US" altLang="en-US" sz="1400">
                <a:solidFill>
                  <a:prstClr val="black"/>
                </a:solidFill>
                <a:latin typeface="Segoe UI"/>
              </a:rPr>
              <a:t>the replication of your VM data to your Azure subscription</a:t>
            </a:r>
          </a:p>
          <a:p>
            <a:pPr marL="0" indent="0" defTabSz="914191" fontAlgn="base">
              <a:spcBef>
                <a:spcPct val="0"/>
              </a:spcBef>
              <a:spcAft>
                <a:spcPct val="0"/>
              </a:spcAft>
              <a:buSzTx/>
              <a:buNone/>
            </a:pPr>
            <a:endParaRPr lang="en-US" altLang="en-US" sz="14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1400">
                <a:solidFill>
                  <a:srgbClr val="0070C0"/>
                </a:solidFill>
                <a:latin typeface="Segoe UI"/>
              </a:rPr>
              <a:t>Perform test migrations </a:t>
            </a:r>
            <a:r>
              <a:rPr lang="en-US" altLang="en-US" sz="1400">
                <a:gradFill>
                  <a:gsLst>
                    <a:gs pos="2917">
                      <a:srgbClr val="1A1A1A"/>
                    </a:gs>
                    <a:gs pos="30000">
                      <a:srgbClr val="1A1A1A"/>
                    </a:gs>
                  </a:gsLst>
                  <a:lin ang="5400000" scaled="0"/>
                </a:gradFill>
                <a:latin typeface="Segoe UI"/>
              </a:rPr>
              <a:t>to a sandbox environment with no impact to production to validate migration</a:t>
            </a:r>
          </a:p>
          <a:p>
            <a:pPr marL="0" indent="0" defTabSz="914191" fontAlgn="base">
              <a:spcBef>
                <a:spcPct val="0"/>
              </a:spcBef>
              <a:spcAft>
                <a:spcPct val="0"/>
              </a:spcAft>
              <a:buSzTx/>
              <a:buNone/>
            </a:pPr>
            <a:endParaRPr lang="en-US" altLang="en-US" sz="14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1400">
                <a:solidFill>
                  <a:srgbClr val="0070C0"/>
                </a:solidFill>
                <a:latin typeface="Segoe UI"/>
              </a:rPr>
              <a:t>Migrate to Azure </a:t>
            </a:r>
            <a:r>
              <a:rPr lang="en-US" altLang="en-US" sz="1400">
                <a:gradFill>
                  <a:gsLst>
                    <a:gs pos="2917">
                      <a:srgbClr val="1A1A1A"/>
                    </a:gs>
                    <a:gs pos="30000">
                      <a:srgbClr val="1A1A1A"/>
                    </a:gs>
                  </a:gsLst>
                  <a:lin ang="5400000" scaled="0"/>
                </a:gradFill>
                <a:latin typeface="Segoe UI"/>
              </a:rPr>
              <a:t>with zero data-loss and minimal downtime</a:t>
            </a:r>
          </a:p>
          <a:p>
            <a:pPr marL="233149" indent="-233149" defTabSz="951304"/>
            <a:endParaRPr lang="en-US" sz="2244">
              <a:gradFill>
                <a:gsLst>
                  <a:gs pos="1250">
                    <a:prstClr val="black"/>
                  </a:gs>
                  <a:gs pos="100000">
                    <a:prstClr val="black"/>
                  </a:gs>
                </a:gsLst>
                <a:lin ang="5400000" scaled="0"/>
              </a:gradFill>
            </a:endParaRPr>
          </a:p>
        </p:txBody>
      </p:sp>
      <p:pic>
        <p:nvPicPr>
          <p:cNvPr id="6" name="Picture 4">
            <a:extLst>
              <a:ext uri="{FF2B5EF4-FFF2-40B4-BE49-F238E27FC236}">
                <a16:creationId xmlns:a16="http://schemas.microsoft.com/office/drawing/2014/main" id="{1A2EA3C5-B0AA-4F6F-A512-D0C8D55048C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2416098" y="5380729"/>
            <a:ext cx="1727588" cy="74039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B899A80-44B1-4DEE-BD84-0E347EEE9FA6}"/>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z="1800" i="1" spc="-51">
              <a:solidFill>
                <a:prstClr val="black"/>
              </a:solidFill>
              <a:latin typeface="Segoe UI"/>
            </a:endParaRPr>
          </a:p>
        </p:txBody>
      </p:sp>
      <p:pic>
        <p:nvPicPr>
          <p:cNvPr id="3" name="Picture 2">
            <a:extLst>
              <a:ext uri="{FF2B5EF4-FFF2-40B4-BE49-F238E27FC236}">
                <a16:creationId xmlns:a16="http://schemas.microsoft.com/office/drawing/2014/main" id="{C572FF9E-B918-4FE9-A4FE-6268AAA69E3F}"/>
              </a:ext>
            </a:extLst>
          </p:cNvPr>
          <p:cNvPicPr>
            <a:picLocks noChangeAspect="1"/>
          </p:cNvPicPr>
          <p:nvPr/>
        </p:nvPicPr>
        <p:blipFill>
          <a:blip r:embed="rId4"/>
          <a:stretch>
            <a:fillRect/>
          </a:stretch>
        </p:blipFill>
        <p:spPr>
          <a:xfrm rot="5400000">
            <a:off x="3081048" y="3747236"/>
            <a:ext cx="331314" cy="1189022"/>
          </a:xfrm>
          <a:prstGeom prst="rect">
            <a:avLst/>
          </a:prstGeom>
        </p:spPr>
      </p:pic>
      <p:sp>
        <p:nvSpPr>
          <p:cNvPr id="7" name="Freeform 342">
            <a:extLst>
              <a:ext uri="{FF2B5EF4-FFF2-40B4-BE49-F238E27FC236}">
                <a16:creationId xmlns:a16="http://schemas.microsoft.com/office/drawing/2014/main" id="{A0360920-6115-4334-9EFE-5486F652EFB8}"/>
              </a:ext>
            </a:extLst>
          </p:cNvPr>
          <p:cNvSpPr>
            <a:spLocks noEditPoints="1"/>
          </p:cNvSpPr>
          <p:nvPr/>
        </p:nvSpPr>
        <p:spPr bwMode="auto">
          <a:xfrm>
            <a:off x="3076950" y="3899293"/>
            <a:ext cx="387977" cy="386037"/>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tx2"/>
          </a:solidFill>
          <a:ln>
            <a:noFill/>
          </a:ln>
        </p:spPr>
        <p:style>
          <a:lnRef idx="2">
            <a:schemeClr val="dk1"/>
          </a:lnRef>
          <a:fillRef idx="1">
            <a:schemeClr val="lt1"/>
          </a:fillRef>
          <a:effectRef idx="0">
            <a:schemeClr val="dk1"/>
          </a:effectRef>
          <a:fontRef idx="minor">
            <a:schemeClr val="dk1"/>
          </a:fontRef>
        </p:style>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sp>
        <p:nvSpPr>
          <p:cNvPr id="33" name="Rectangle 32">
            <a:extLst>
              <a:ext uri="{FF2B5EF4-FFF2-40B4-BE49-F238E27FC236}">
                <a16:creationId xmlns:a16="http://schemas.microsoft.com/office/drawing/2014/main" id="{CCD0A6F2-BB9C-D44C-BFB2-70A08462DA32}"/>
              </a:ext>
            </a:extLst>
          </p:cNvPr>
          <p:cNvSpPr/>
          <p:nvPr/>
        </p:nvSpPr>
        <p:spPr bwMode="auto">
          <a:xfrm>
            <a:off x="6451037" y="0"/>
            <a:ext cx="5985438" cy="69945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6" name="Group 35">
            <a:extLst>
              <a:ext uri="{FF2B5EF4-FFF2-40B4-BE49-F238E27FC236}">
                <a16:creationId xmlns:a16="http://schemas.microsoft.com/office/drawing/2014/main" id="{BA1B1FB0-A27F-1449-915F-F22C1C71815A}"/>
              </a:ext>
            </a:extLst>
          </p:cNvPr>
          <p:cNvGrpSpPr/>
          <p:nvPr/>
        </p:nvGrpSpPr>
        <p:grpSpPr>
          <a:xfrm>
            <a:off x="2190390" y="1645205"/>
            <a:ext cx="2112630" cy="2111010"/>
            <a:chOff x="1622425" y="1333500"/>
            <a:chExt cx="2071688" cy="2070100"/>
          </a:xfrm>
          <a:effectLst>
            <a:outerShdw blurRad="381000" sx="81000" sy="81000" algn="ctr" rotWithShape="0">
              <a:prstClr val="black">
                <a:alpha val="16000"/>
              </a:prstClr>
            </a:outerShdw>
          </a:effectLst>
        </p:grpSpPr>
        <p:grpSp>
          <p:nvGrpSpPr>
            <p:cNvPr id="37" name="Group 36">
              <a:extLst>
                <a:ext uri="{FF2B5EF4-FFF2-40B4-BE49-F238E27FC236}">
                  <a16:creationId xmlns:a16="http://schemas.microsoft.com/office/drawing/2014/main" id="{19E94AE1-AF8A-0843-94DF-5E55447E8705}"/>
                </a:ext>
              </a:extLst>
            </p:cNvPr>
            <p:cNvGrpSpPr/>
            <p:nvPr/>
          </p:nvGrpSpPr>
          <p:grpSpPr>
            <a:xfrm>
              <a:off x="1622425" y="1333500"/>
              <a:ext cx="2071688" cy="2070100"/>
              <a:chOff x="1622425" y="1333500"/>
              <a:chExt cx="2071688" cy="2070100"/>
            </a:xfrm>
          </p:grpSpPr>
          <p:sp>
            <p:nvSpPr>
              <p:cNvPr id="39" name="AutoShape 6">
                <a:extLst>
                  <a:ext uri="{FF2B5EF4-FFF2-40B4-BE49-F238E27FC236}">
                    <a16:creationId xmlns:a16="http://schemas.microsoft.com/office/drawing/2014/main" id="{115333BE-99D2-5945-8560-F507AE7179F4}"/>
                  </a:ext>
                </a:extLst>
              </p:cNvPr>
              <p:cNvSpPr>
                <a:spLocks noChangeAspect="1" noChangeArrowheads="1" noTextEdit="1"/>
              </p:cNvSpPr>
              <p:nvPr/>
            </p:nvSpPr>
            <p:spPr bwMode="auto">
              <a:xfrm>
                <a:off x="1622425" y="1333500"/>
                <a:ext cx="2068513"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40" name="Freeform 8">
                <a:extLst>
                  <a:ext uri="{FF2B5EF4-FFF2-40B4-BE49-F238E27FC236}">
                    <a16:creationId xmlns:a16="http://schemas.microsoft.com/office/drawing/2014/main" id="{43779236-20DC-4248-AA78-9360F9E9F84D}"/>
                  </a:ext>
                </a:extLst>
              </p:cNvPr>
              <p:cNvSpPr>
                <a:spLocks/>
              </p:cNvSpPr>
              <p:nvPr/>
            </p:nvSpPr>
            <p:spPr bwMode="auto">
              <a:xfrm>
                <a:off x="1687513" y="1528763"/>
                <a:ext cx="2006600" cy="1255713"/>
              </a:xfrm>
              <a:custGeom>
                <a:avLst/>
                <a:gdLst>
                  <a:gd name="T0" fmla="*/ 100 w 400"/>
                  <a:gd name="T1" fmla="*/ 50 h 250"/>
                  <a:gd name="T2" fmla="*/ 100 w 400"/>
                  <a:gd name="T3" fmla="*/ 50 h 250"/>
                  <a:gd name="T4" fmla="*/ 61 w 400"/>
                  <a:gd name="T5" fmla="*/ 58 h 250"/>
                  <a:gd name="T6" fmla="*/ 29 w 400"/>
                  <a:gd name="T7" fmla="*/ 79 h 250"/>
                  <a:gd name="T8" fmla="*/ 8 w 400"/>
                  <a:gd name="T9" fmla="*/ 111 h 250"/>
                  <a:gd name="T10" fmla="*/ 0 w 400"/>
                  <a:gd name="T11" fmla="*/ 150 h 250"/>
                  <a:gd name="T12" fmla="*/ 8 w 400"/>
                  <a:gd name="T13" fmla="*/ 189 h 250"/>
                  <a:gd name="T14" fmla="*/ 29 w 400"/>
                  <a:gd name="T15" fmla="*/ 221 h 250"/>
                  <a:gd name="T16" fmla="*/ 61 w 400"/>
                  <a:gd name="T17" fmla="*/ 242 h 250"/>
                  <a:gd name="T18" fmla="*/ 100 w 400"/>
                  <a:gd name="T19" fmla="*/ 250 h 250"/>
                  <a:gd name="T20" fmla="*/ 106 w 400"/>
                  <a:gd name="T21" fmla="*/ 250 h 250"/>
                  <a:gd name="T22" fmla="*/ 200 w 400"/>
                  <a:gd name="T23" fmla="*/ 156 h 250"/>
                  <a:gd name="T24" fmla="*/ 294 w 400"/>
                  <a:gd name="T25" fmla="*/ 250 h 250"/>
                  <a:gd name="T26" fmla="*/ 325 w 400"/>
                  <a:gd name="T27" fmla="*/ 250 h 250"/>
                  <a:gd name="T28" fmla="*/ 354 w 400"/>
                  <a:gd name="T29" fmla="*/ 244 h 250"/>
                  <a:gd name="T30" fmla="*/ 378 w 400"/>
                  <a:gd name="T31" fmla="*/ 228 h 250"/>
                  <a:gd name="T32" fmla="*/ 394 w 400"/>
                  <a:gd name="T33" fmla="*/ 204 h 250"/>
                  <a:gd name="T34" fmla="*/ 400 w 400"/>
                  <a:gd name="T35" fmla="*/ 175 h 250"/>
                  <a:gd name="T36" fmla="*/ 394 w 400"/>
                  <a:gd name="T37" fmla="*/ 146 h 250"/>
                  <a:gd name="T38" fmla="*/ 378 w 400"/>
                  <a:gd name="T39" fmla="*/ 122 h 250"/>
                  <a:gd name="T40" fmla="*/ 354 w 400"/>
                  <a:gd name="T41" fmla="*/ 106 h 250"/>
                  <a:gd name="T42" fmla="*/ 324 w 400"/>
                  <a:gd name="T43" fmla="*/ 100 h 250"/>
                  <a:gd name="T44" fmla="*/ 312 w 400"/>
                  <a:gd name="T45" fmla="*/ 60 h 250"/>
                  <a:gd name="T46" fmla="*/ 287 w 400"/>
                  <a:gd name="T47" fmla="*/ 29 h 250"/>
                  <a:gd name="T48" fmla="*/ 253 w 400"/>
                  <a:gd name="T49" fmla="*/ 8 h 250"/>
                  <a:gd name="T50" fmla="*/ 212 w 400"/>
                  <a:gd name="T51" fmla="*/ 0 h 250"/>
                  <a:gd name="T52" fmla="*/ 184 w 400"/>
                  <a:gd name="T53" fmla="*/ 4 h 250"/>
                  <a:gd name="T54" fmla="*/ 158 w 400"/>
                  <a:gd name="T55" fmla="*/ 14 h 250"/>
                  <a:gd name="T56" fmla="*/ 136 w 400"/>
                  <a:gd name="T57" fmla="*/ 30 h 250"/>
                  <a:gd name="T58" fmla="*/ 118 w 400"/>
                  <a:gd name="T59" fmla="*/ 52 h 250"/>
                  <a:gd name="T60" fmla="*/ 100 w 400"/>
                  <a:gd name="T61" fmla="*/ 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250">
                    <a:moveTo>
                      <a:pt x="100" y="50"/>
                    </a:moveTo>
                    <a:lnTo>
                      <a:pt x="100" y="50"/>
                    </a:lnTo>
                    <a:cubicBezTo>
                      <a:pt x="86" y="50"/>
                      <a:pt x="73" y="53"/>
                      <a:pt x="61" y="58"/>
                    </a:cubicBezTo>
                    <a:cubicBezTo>
                      <a:pt x="49" y="63"/>
                      <a:pt x="38" y="70"/>
                      <a:pt x="29" y="79"/>
                    </a:cubicBezTo>
                    <a:cubicBezTo>
                      <a:pt x="20" y="88"/>
                      <a:pt x="13" y="99"/>
                      <a:pt x="8" y="111"/>
                    </a:cubicBezTo>
                    <a:cubicBezTo>
                      <a:pt x="2" y="123"/>
                      <a:pt x="0" y="136"/>
                      <a:pt x="0" y="150"/>
                    </a:cubicBezTo>
                    <a:cubicBezTo>
                      <a:pt x="0" y="164"/>
                      <a:pt x="2" y="177"/>
                      <a:pt x="8" y="189"/>
                    </a:cubicBezTo>
                    <a:cubicBezTo>
                      <a:pt x="13" y="201"/>
                      <a:pt x="20" y="212"/>
                      <a:pt x="29" y="221"/>
                    </a:cubicBezTo>
                    <a:cubicBezTo>
                      <a:pt x="38" y="230"/>
                      <a:pt x="49" y="237"/>
                      <a:pt x="61" y="242"/>
                    </a:cubicBezTo>
                    <a:cubicBezTo>
                      <a:pt x="73" y="247"/>
                      <a:pt x="86" y="250"/>
                      <a:pt x="100" y="250"/>
                    </a:cubicBezTo>
                    <a:lnTo>
                      <a:pt x="106" y="250"/>
                    </a:lnTo>
                    <a:lnTo>
                      <a:pt x="200" y="156"/>
                    </a:lnTo>
                    <a:lnTo>
                      <a:pt x="294" y="250"/>
                    </a:lnTo>
                    <a:lnTo>
                      <a:pt x="325" y="250"/>
                    </a:lnTo>
                    <a:cubicBezTo>
                      <a:pt x="335" y="250"/>
                      <a:pt x="345" y="248"/>
                      <a:pt x="354" y="244"/>
                    </a:cubicBezTo>
                    <a:cubicBezTo>
                      <a:pt x="363" y="240"/>
                      <a:pt x="371" y="235"/>
                      <a:pt x="378" y="228"/>
                    </a:cubicBezTo>
                    <a:cubicBezTo>
                      <a:pt x="385" y="221"/>
                      <a:pt x="390" y="213"/>
                      <a:pt x="394" y="204"/>
                    </a:cubicBezTo>
                    <a:cubicBezTo>
                      <a:pt x="398" y="195"/>
                      <a:pt x="400" y="185"/>
                      <a:pt x="400" y="175"/>
                    </a:cubicBezTo>
                    <a:cubicBezTo>
                      <a:pt x="400" y="164"/>
                      <a:pt x="398" y="155"/>
                      <a:pt x="394" y="146"/>
                    </a:cubicBezTo>
                    <a:cubicBezTo>
                      <a:pt x="390" y="136"/>
                      <a:pt x="384" y="129"/>
                      <a:pt x="378" y="122"/>
                    </a:cubicBezTo>
                    <a:cubicBezTo>
                      <a:pt x="371" y="115"/>
                      <a:pt x="363" y="110"/>
                      <a:pt x="354" y="106"/>
                    </a:cubicBezTo>
                    <a:cubicBezTo>
                      <a:pt x="344" y="102"/>
                      <a:pt x="335" y="100"/>
                      <a:pt x="324" y="100"/>
                    </a:cubicBezTo>
                    <a:cubicBezTo>
                      <a:pt x="322" y="86"/>
                      <a:pt x="318" y="73"/>
                      <a:pt x="312" y="60"/>
                    </a:cubicBezTo>
                    <a:cubicBezTo>
                      <a:pt x="305" y="48"/>
                      <a:pt x="297" y="38"/>
                      <a:pt x="287" y="29"/>
                    </a:cubicBezTo>
                    <a:cubicBezTo>
                      <a:pt x="277" y="20"/>
                      <a:pt x="266" y="13"/>
                      <a:pt x="253" y="8"/>
                    </a:cubicBezTo>
                    <a:cubicBezTo>
                      <a:pt x="240" y="3"/>
                      <a:pt x="227" y="0"/>
                      <a:pt x="212" y="0"/>
                    </a:cubicBezTo>
                    <a:cubicBezTo>
                      <a:pt x="203" y="0"/>
                      <a:pt x="193" y="1"/>
                      <a:pt x="184" y="4"/>
                    </a:cubicBezTo>
                    <a:cubicBezTo>
                      <a:pt x="175" y="6"/>
                      <a:pt x="166" y="9"/>
                      <a:pt x="158" y="14"/>
                    </a:cubicBezTo>
                    <a:cubicBezTo>
                      <a:pt x="150" y="18"/>
                      <a:pt x="143" y="24"/>
                      <a:pt x="136" y="30"/>
                    </a:cubicBezTo>
                    <a:cubicBezTo>
                      <a:pt x="129" y="36"/>
                      <a:pt x="123" y="44"/>
                      <a:pt x="118" y="52"/>
                    </a:cubicBezTo>
                    <a:cubicBezTo>
                      <a:pt x="112" y="51"/>
                      <a:pt x="106" y="50"/>
                      <a:pt x="100" y="50"/>
                    </a:cubicBezTo>
                    <a:close/>
                  </a:path>
                </a:pathLst>
              </a:custGeom>
              <a:solidFill>
                <a:srgbClr val="0078D4"/>
              </a:solidFill>
              <a:ln w="0">
                <a:solidFill>
                  <a:srgbClr val="0078D4"/>
                </a:solid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sp>
          <p:nvSpPr>
            <p:cNvPr id="38" name="Freeform 9">
              <a:extLst>
                <a:ext uri="{FF2B5EF4-FFF2-40B4-BE49-F238E27FC236}">
                  <a16:creationId xmlns:a16="http://schemas.microsoft.com/office/drawing/2014/main" id="{DD68AFD8-4A34-D74D-8249-6AC4D980D747}"/>
                </a:ext>
              </a:extLst>
            </p:cNvPr>
            <p:cNvSpPr>
              <a:spLocks/>
            </p:cNvSpPr>
            <p:nvPr/>
          </p:nvSpPr>
          <p:spPr bwMode="auto">
            <a:xfrm>
              <a:off x="2374900" y="2533650"/>
              <a:ext cx="631825" cy="692150"/>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tx1"/>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47" name="Group 46">
            <a:extLst>
              <a:ext uri="{FF2B5EF4-FFF2-40B4-BE49-F238E27FC236}">
                <a16:creationId xmlns:a16="http://schemas.microsoft.com/office/drawing/2014/main" id="{F4E66FFD-73CE-ED4A-9487-57F1EDF10977}"/>
              </a:ext>
            </a:extLst>
          </p:cNvPr>
          <p:cNvGrpSpPr/>
          <p:nvPr/>
        </p:nvGrpSpPr>
        <p:grpSpPr>
          <a:xfrm>
            <a:off x="2572000" y="4629540"/>
            <a:ext cx="1349411" cy="589642"/>
            <a:chOff x="1671603" y="4900917"/>
            <a:chExt cx="1323259" cy="578215"/>
          </a:xfrm>
        </p:grpSpPr>
        <p:grpSp>
          <p:nvGrpSpPr>
            <p:cNvPr id="48" name="Group 47">
              <a:extLst>
                <a:ext uri="{FF2B5EF4-FFF2-40B4-BE49-F238E27FC236}">
                  <a16:creationId xmlns:a16="http://schemas.microsoft.com/office/drawing/2014/main" id="{E1E6B63E-CF6B-D949-BDFB-C14012DEAA12}"/>
                </a:ext>
              </a:extLst>
            </p:cNvPr>
            <p:cNvGrpSpPr/>
            <p:nvPr/>
          </p:nvGrpSpPr>
          <p:grpSpPr>
            <a:xfrm>
              <a:off x="1671603" y="4900917"/>
              <a:ext cx="627183" cy="578215"/>
              <a:chOff x="2501959" y="5037105"/>
              <a:chExt cx="627183" cy="578215"/>
            </a:xfrm>
          </p:grpSpPr>
          <p:sp>
            <p:nvSpPr>
              <p:cNvPr id="53" name="Freeform 5">
                <a:extLst>
                  <a:ext uri="{FF2B5EF4-FFF2-40B4-BE49-F238E27FC236}">
                    <a16:creationId xmlns:a16="http://schemas.microsoft.com/office/drawing/2014/main" id="{B91B6ADC-4DD9-BE4C-819A-C84BE9925EB0}"/>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54" name="Picture 53">
                <a:extLst>
                  <a:ext uri="{FF2B5EF4-FFF2-40B4-BE49-F238E27FC236}">
                    <a16:creationId xmlns:a16="http://schemas.microsoft.com/office/drawing/2014/main" id="{7EEC875B-9861-1D48-BFA3-914411CE761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49" name="Group 48">
              <a:extLst>
                <a:ext uri="{FF2B5EF4-FFF2-40B4-BE49-F238E27FC236}">
                  <a16:creationId xmlns:a16="http://schemas.microsoft.com/office/drawing/2014/main" id="{68655948-F796-F546-8AFA-A71C04AAE34B}"/>
                </a:ext>
              </a:extLst>
            </p:cNvPr>
            <p:cNvGrpSpPr/>
            <p:nvPr/>
          </p:nvGrpSpPr>
          <p:grpSpPr>
            <a:xfrm>
              <a:off x="2367679" y="4900917"/>
              <a:ext cx="627183" cy="578215"/>
              <a:chOff x="2501959" y="5037105"/>
              <a:chExt cx="627183" cy="578215"/>
            </a:xfrm>
          </p:grpSpPr>
          <p:sp>
            <p:nvSpPr>
              <p:cNvPr id="50" name="Freeform 5">
                <a:extLst>
                  <a:ext uri="{FF2B5EF4-FFF2-40B4-BE49-F238E27FC236}">
                    <a16:creationId xmlns:a16="http://schemas.microsoft.com/office/drawing/2014/main" id="{E2DB35EE-2B74-4947-8481-F7282C5DAA8C}"/>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52" name="Picture 51">
                <a:extLst>
                  <a:ext uri="{FF2B5EF4-FFF2-40B4-BE49-F238E27FC236}">
                    <a16:creationId xmlns:a16="http://schemas.microsoft.com/office/drawing/2014/main" id="{F9C963A4-471C-4744-BCC6-0213A809290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55" name="Text Placeholder 4">
            <a:extLst>
              <a:ext uri="{FF2B5EF4-FFF2-40B4-BE49-F238E27FC236}">
                <a16:creationId xmlns:a16="http://schemas.microsoft.com/office/drawing/2014/main" id="{40DF5FE6-B631-2F4C-8217-97B0C9DDA9CD}"/>
              </a:ext>
            </a:extLst>
          </p:cNvPr>
          <p:cNvSpPr txBox="1">
            <a:spLocks/>
          </p:cNvSpPr>
          <p:nvPr/>
        </p:nvSpPr>
        <p:spPr>
          <a:xfrm>
            <a:off x="7176588" y="873401"/>
            <a:ext cx="4395781" cy="524772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1" fontAlgn="base">
              <a:spcBef>
                <a:spcPct val="0"/>
              </a:spcBef>
              <a:spcAft>
                <a:spcPct val="0"/>
              </a:spcAft>
              <a:buSzTx/>
              <a:buNone/>
            </a:pPr>
            <a:r>
              <a:rPr lang="en-US" altLang="en-US" sz="2000">
                <a:solidFill>
                  <a:srgbClr val="0070C0"/>
                </a:solidFill>
                <a:latin typeface="Segoe UI"/>
              </a:rPr>
              <a:t>Deploy Hyper-V Replication Provider </a:t>
            </a:r>
            <a:r>
              <a:rPr lang="en-US" altLang="en-US" sz="2000">
                <a:solidFill>
                  <a:prstClr val="black"/>
                </a:solidFill>
                <a:latin typeface="Segoe UI"/>
              </a:rPr>
              <a:t>on Hyper-V host</a:t>
            </a:r>
          </a:p>
          <a:p>
            <a:pPr marL="0" indent="0" defTabSz="914191" fontAlgn="base">
              <a:spcBef>
                <a:spcPct val="0"/>
              </a:spcBef>
              <a:spcAft>
                <a:spcPct val="0"/>
              </a:spcAft>
              <a:buSzTx/>
              <a:buNone/>
            </a:pPr>
            <a:endParaRPr lang="en-US" altLang="en-US" sz="2000">
              <a:solidFill>
                <a:srgbClr val="0070C0"/>
              </a:solidFill>
              <a:latin typeface="Segoe UI"/>
            </a:endParaRPr>
          </a:p>
          <a:p>
            <a:pPr marL="0" indent="0" defTabSz="914191" fontAlgn="base">
              <a:spcBef>
                <a:spcPct val="0"/>
              </a:spcBef>
              <a:spcAft>
                <a:spcPct val="0"/>
              </a:spcAft>
              <a:buSzTx/>
              <a:buNone/>
            </a:pPr>
            <a:r>
              <a:rPr lang="en-US" altLang="en-US" sz="2000">
                <a:solidFill>
                  <a:srgbClr val="0070C0"/>
                </a:solidFill>
                <a:latin typeface="Segoe UI"/>
              </a:rPr>
              <a:t>Start replicating </a:t>
            </a:r>
            <a:r>
              <a:rPr lang="en-US" altLang="en-US" sz="2000">
                <a:gradFill>
                  <a:gsLst>
                    <a:gs pos="2917">
                      <a:srgbClr val="1A1A1A"/>
                    </a:gs>
                    <a:gs pos="30000">
                      <a:srgbClr val="1A1A1A"/>
                    </a:gs>
                  </a:gsLst>
                  <a:lin ang="5400000" scaled="0"/>
                </a:gradFill>
                <a:latin typeface="Segoe UI"/>
              </a:rPr>
              <a:t>your Windows and Linux servers using Azure Migrate: Server Migration </a:t>
            </a:r>
          </a:p>
          <a:p>
            <a:pPr marL="0" indent="0" defTabSz="914191" fontAlgn="base">
              <a:spcBef>
                <a:spcPct val="0"/>
              </a:spcBef>
              <a:spcAft>
                <a:spcPct val="0"/>
              </a:spcAft>
              <a:buSzTx/>
              <a:buNone/>
            </a:pPr>
            <a:endParaRPr lang="en-US" altLang="en-US" sz="20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2000">
                <a:solidFill>
                  <a:srgbClr val="0070C0"/>
                </a:solidFill>
                <a:latin typeface="Segoe UI"/>
              </a:rPr>
              <a:t>The Hyper-V Replication Provider orchestrates </a:t>
            </a:r>
            <a:r>
              <a:rPr lang="en-US" altLang="en-US" sz="2000">
                <a:solidFill>
                  <a:prstClr val="black"/>
                </a:solidFill>
                <a:latin typeface="Segoe UI"/>
              </a:rPr>
              <a:t>the replication of your VM data to your Azure subscription</a:t>
            </a:r>
          </a:p>
          <a:p>
            <a:pPr marL="0" indent="0" defTabSz="914191" fontAlgn="base">
              <a:spcBef>
                <a:spcPct val="0"/>
              </a:spcBef>
              <a:spcAft>
                <a:spcPct val="0"/>
              </a:spcAft>
              <a:buSzTx/>
              <a:buNone/>
            </a:pPr>
            <a:endParaRPr lang="en-US" altLang="en-US" sz="20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2000">
                <a:solidFill>
                  <a:srgbClr val="0070C0"/>
                </a:solidFill>
                <a:latin typeface="Segoe UI"/>
              </a:rPr>
              <a:t>Perform test migrations </a:t>
            </a:r>
            <a:r>
              <a:rPr lang="en-US" altLang="en-US" sz="2000">
                <a:gradFill>
                  <a:gsLst>
                    <a:gs pos="2917">
                      <a:srgbClr val="1A1A1A"/>
                    </a:gs>
                    <a:gs pos="30000">
                      <a:srgbClr val="1A1A1A"/>
                    </a:gs>
                  </a:gsLst>
                  <a:lin ang="5400000" scaled="0"/>
                </a:gradFill>
                <a:latin typeface="Segoe UI"/>
              </a:rPr>
              <a:t>to a sandbox environment with no impact to production to validate migration</a:t>
            </a:r>
          </a:p>
          <a:p>
            <a:pPr marL="0" indent="0" defTabSz="914191" fontAlgn="base">
              <a:spcBef>
                <a:spcPct val="0"/>
              </a:spcBef>
              <a:spcAft>
                <a:spcPct val="0"/>
              </a:spcAft>
              <a:buSzTx/>
              <a:buNone/>
            </a:pPr>
            <a:endParaRPr lang="en-US" altLang="en-US" sz="20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2000">
                <a:solidFill>
                  <a:srgbClr val="0070C0"/>
                </a:solidFill>
                <a:latin typeface="Segoe UI"/>
              </a:rPr>
              <a:t>Migrate to Azure </a:t>
            </a:r>
            <a:r>
              <a:rPr lang="en-US" altLang="en-US" sz="2000">
                <a:gradFill>
                  <a:gsLst>
                    <a:gs pos="2917">
                      <a:srgbClr val="1A1A1A"/>
                    </a:gs>
                    <a:gs pos="30000">
                      <a:srgbClr val="1A1A1A"/>
                    </a:gs>
                  </a:gsLst>
                  <a:lin ang="5400000" scaled="0"/>
                </a:gradFill>
                <a:latin typeface="Segoe UI"/>
              </a:rPr>
              <a:t>with zero data loss and minimal downtime</a:t>
            </a:r>
          </a:p>
        </p:txBody>
      </p:sp>
      <p:cxnSp>
        <p:nvCxnSpPr>
          <p:cNvPr id="56" name="Straight Connector 55">
            <a:extLst>
              <a:ext uri="{FF2B5EF4-FFF2-40B4-BE49-F238E27FC236}">
                <a16:creationId xmlns:a16="http://schemas.microsoft.com/office/drawing/2014/main" id="{32080CAE-B3A5-3243-8571-6E11D0D102EB}"/>
              </a:ext>
            </a:extLst>
          </p:cNvPr>
          <p:cNvCxnSpPr>
            <a:cxnSpLocks/>
          </p:cNvCxnSpPr>
          <p:nvPr/>
        </p:nvCxnSpPr>
        <p:spPr>
          <a:xfrm>
            <a:off x="7176588" y="1698620"/>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57" name="Straight Connector 56">
            <a:extLst>
              <a:ext uri="{FF2B5EF4-FFF2-40B4-BE49-F238E27FC236}">
                <a16:creationId xmlns:a16="http://schemas.microsoft.com/office/drawing/2014/main" id="{ECEED24C-9818-A042-98F8-9843E0762355}"/>
              </a:ext>
            </a:extLst>
          </p:cNvPr>
          <p:cNvCxnSpPr>
            <a:cxnSpLocks/>
          </p:cNvCxnSpPr>
          <p:nvPr/>
        </p:nvCxnSpPr>
        <p:spPr>
          <a:xfrm>
            <a:off x="7176588" y="2867845"/>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71" name="Straight Connector 70">
            <a:extLst>
              <a:ext uri="{FF2B5EF4-FFF2-40B4-BE49-F238E27FC236}">
                <a16:creationId xmlns:a16="http://schemas.microsoft.com/office/drawing/2014/main" id="{30485E64-8737-DC44-B7AB-21AFC7A0877B}"/>
              </a:ext>
            </a:extLst>
          </p:cNvPr>
          <p:cNvCxnSpPr>
            <a:cxnSpLocks/>
          </p:cNvCxnSpPr>
          <p:nvPr/>
        </p:nvCxnSpPr>
        <p:spPr>
          <a:xfrm>
            <a:off x="7176588" y="4092312"/>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72" name="Straight Connector 71">
            <a:extLst>
              <a:ext uri="{FF2B5EF4-FFF2-40B4-BE49-F238E27FC236}">
                <a16:creationId xmlns:a16="http://schemas.microsoft.com/office/drawing/2014/main" id="{E56E3814-9A79-8841-AF25-EC711AD19365}"/>
              </a:ext>
            </a:extLst>
          </p:cNvPr>
          <p:cNvCxnSpPr>
            <a:cxnSpLocks/>
          </p:cNvCxnSpPr>
          <p:nvPr/>
        </p:nvCxnSpPr>
        <p:spPr>
          <a:xfrm>
            <a:off x="7176588" y="5326337"/>
            <a:ext cx="4684153" cy="0"/>
          </a:xfrm>
          <a:prstGeom prst="line">
            <a:avLst/>
          </a:prstGeom>
          <a:noFill/>
          <a:ln w="12700" cap="flat" cmpd="sng" algn="ctr">
            <a:solidFill>
              <a:schemeClr val="bg1">
                <a:lumMod val="75000"/>
              </a:schemeClr>
            </a:solidFill>
            <a:prstDash val="solid"/>
            <a:headEnd type="none"/>
            <a:tailEnd type="none"/>
          </a:ln>
          <a:effectLst/>
        </p:spPr>
      </p:cxnSp>
      <p:grpSp>
        <p:nvGrpSpPr>
          <p:cNvPr id="73" name="Group 72">
            <a:extLst>
              <a:ext uri="{FF2B5EF4-FFF2-40B4-BE49-F238E27FC236}">
                <a16:creationId xmlns:a16="http://schemas.microsoft.com/office/drawing/2014/main" id="{6FC3C9C2-772E-A840-81D3-26D7D98FC3F8}"/>
              </a:ext>
            </a:extLst>
          </p:cNvPr>
          <p:cNvGrpSpPr/>
          <p:nvPr/>
        </p:nvGrpSpPr>
        <p:grpSpPr>
          <a:xfrm>
            <a:off x="4581917" y="2503029"/>
            <a:ext cx="1349411" cy="589642"/>
            <a:chOff x="1671603" y="4900917"/>
            <a:chExt cx="1323259" cy="578215"/>
          </a:xfrm>
        </p:grpSpPr>
        <p:grpSp>
          <p:nvGrpSpPr>
            <p:cNvPr id="74" name="Group 73">
              <a:extLst>
                <a:ext uri="{FF2B5EF4-FFF2-40B4-BE49-F238E27FC236}">
                  <a16:creationId xmlns:a16="http://schemas.microsoft.com/office/drawing/2014/main" id="{3DDC11CF-7D0D-F446-80E6-326F40D0C60A}"/>
                </a:ext>
              </a:extLst>
            </p:cNvPr>
            <p:cNvGrpSpPr/>
            <p:nvPr/>
          </p:nvGrpSpPr>
          <p:grpSpPr>
            <a:xfrm>
              <a:off x="1671603" y="4900917"/>
              <a:ext cx="627183" cy="578215"/>
              <a:chOff x="2501959" y="5037105"/>
              <a:chExt cx="627183" cy="578215"/>
            </a:xfrm>
          </p:grpSpPr>
          <p:sp>
            <p:nvSpPr>
              <p:cNvPr id="78" name="Freeform 5">
                <a:extLst>
                  <a:ext uri="{FF2B5EF4-FFF2-40B4-BE49-F238E27FC236}">
                    <a16:creationId xmlns:a16="http://schemas.microsoft.com/office/drawing/2014/main" id="{421FFCE9-155A-4547-B2F0-3B6DABF1FE8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79" name="Picture 78">
                <a:extLst>
                  <a:ext uri="{FF2B5EF4-FFF2-40B4-BE49-F238E27FC236}">
                    <a16:creationId xmlns:a16="http://schemas.microsoft.com/office/drawing/2014/main" id="{633C6F2D-852E-CE4B-A373-04D1087EBF4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75" name="Group 74">
              <a:extLst>
                <a:ext uri="{FF2B5EF4-FFF2-40B4-BE49-F238E27FC236}">
                  <a16:creationId xmlns:a16="http://schemas.microsoft.com/office/drawing/2014/main" id="{9A11A357-E3DF-5049-808C-3EBC1B21B0F9}"/>
                </a:ext>
              </a:extLst>
            </p:cNvPr>
            <p:cNvGrpSpPr/>
            <p:nvPr/>
          </p:nvGrpSpPr>
          <p:grpSpPr>
            <a:xfrm>
              <a:off x="2367679" y="4900917"/>
              <a:ext cx="627183" cy="578215"/>
              <a:chOff x="2501959" y="5037105"/>
              <a:chExt cx="627183" cy="578215"/>
            </a:xfrm>
          </p:grpSpPr>
          <p:sp>
            <p:nvSpPr>
              <p:cNvPr id="76" name="Freeform 5">
                <a:extLst>
                  <a:ext uri="{FF2B5EF4-FFF2-40B4-BE49-F238E27FC236}">
                    <a16:creationId xmlns:a16="http://schemas.microsoft.com/office/drawing/2014/main" id="{07BF2B5E-ED48-E44C-B1BD-DE0390ED1F11}"/>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77" name="Picture 76">
                <a:extLst>
                  <a:ext uri="{FF2B5EF4-FFF2-40B4-BE49-F238E27FC236}">
                    <a16:creationId xmlns:a16="http://schemas.microsoft.com/office/drawing/2014/main" id="{EC3DE67C-0968-6F4C-BFBC-6DB6597D9AB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grpSp>
        <p:nvGrpSpPr>
          <p:cNvPr id="80" name="Group 79">
            <a:extLst>
              <a:ext uri="{FF2B5EF4-FFF2-40B4-BE49-F238E27FC236}">
                <a16:creationId xmlns:a16="http://schemas.microsoft.com/office/drawing/2014/main" id="{0F4DC0CA-0352-1B47-85F7-8FD07DDC0E7E}"/>
              </a:ext>
            </a:extLst>
          </p:cNvPr>
          <p:cNvGrpSpPr/>
          <p:nvPr/>
        </p:nvGrpSpPr>
        <p:grpSpPr>
          <a:xfrm>
            <a:off x="573442" y="2503029"/>
            <a:ext cx="1349411" cy="589642"/>
            <a:chOff x="1671603" y="4900917"/>
            <a:chExt cx="1323259" cy="578215"/>
          </a:xfrm>
        </p:grpSpPr>
        <p:grpSp>
          <p:nvGrpSpPr>
            <p:cNvPr id="81" name="Group 80">
              <a:extLst>
                <a:ext uri="{FF2B5EF4-FFF2-40B4-BE49-F238E27FC236}">
                  <a16:creationId xmlns:a16="http://schemas.microsoft.com/office/drawing/2014/main" id="{2727B8A2-AA7F-554F-BE32-750BCD0B52CD}"/>
                </a:ext>
              </a:extLst>
            </p:cNvPr>
            <p:cNvGrpSpPr/>
            <p:nvPr/>
          </p:nvGrpSpPr>
          <p:grpSpPr>
            <a:xfrm>
              <a:off x="1671603" y="4900917"/>
              <a:ext cx="627183" cy="578215"/>
              <a:chOff x="2501959" y="5037105"/>
              <a:chExt cx="627183" cy="578215"/>
            </a:xfrm>
          </p:grpSpPr>
          <p:sp>
            <p:nvSpPr>
              <p:cNvPr id="85" name="Freeform 5">
                <a:extLst>
                  <a:ext uri="{FF2B5EF4-FFF2-40B4-BE49-F238E27FC236}">
                    <a16:creationId xmlns:a16="http://schemas.microsoft.com/office/drawing/2014/main" id="{2043B73E-3F4A-7549-856D-C9EC18F0438D}"/>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86" name="Picture 85">
                <a:extLst>
                  <a:ext uri="{FF2B5EF4-FFF2-40B4-BE49-F238E27FC236}">
                    <a16:creationId xmlns:a16="http://schemas.microsoft.com/office/drawing/2014/main" id="{7E8EE64C-74C2-CE42-B955-3EDD5959820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82" name="Group 81">
              <a:extLst>
                <a:ext uri="{FF2B5EF4-FFF2-40B4-BE49-F238E27FC236}">
                  <a16:creationId xmlns:a16="http://schemas.microsoft.com/office/drawing/2014/main" id="{ED0C9218-78D0-3642-818F-C1C25188969A}"/>
                </a:ext>
              </a:extLst>
            </p:cNvPr>
            <p:cNvGrpSpPr/>
            <p:nvPr/>
          </p:nvGrpSpPr>
          <p:grpSpPr>
            <a:xfrm>
              <a:off x="2367679" y="4900917"/>
              <a:ext cx="627183" cy="578215"/>
              <a:chOff x="2501959" y="5037105"/>
              <a:chExt cx="627183" cy="578215"/>
            </a:xfrm>
          </p:grpSpPr>
          <p:sp>
            <p:nvSpPr>
              <p:cNvPr id="83" name="Freeform 5">
                <a:extLst>
                  <a:ext uri="{FF2B5EF4-FFF2-40B4-BE49-F238E27FC236}">
                    <a16:creationId xmlns:a16="http://schemas.microsoft.com/office/drawing/2014/main" id="{0C0F5498-0412-AE44-B25C-4660B73F6EC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84" name="Picture 83">
                <a:extLst>
                  <a:ext uri="{FF2B5EF4-FFF2-40B4-BE49-F238E27FC236}">
                    <a16:creationId xmlns:a16="http://schemas.microsoft.com/office/drawing/2014/main" id="{C0DF788B-36CC-D843-8125-7438C2CB7C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87" name="TextBox 86">
            <a:extLst>
              <a:ext uri="{FF2B5EF4-FFF2-40B4-BE49-F238E27FC236}">
                <a16:creationId xmlns:a16="http://schemas.microsoft.com/office/drawing/2014/main" id="{40A82CA0-3561-AF4F-B011-A8C03784A7FA}"/>
              </a:ext>
            </a:extLst>
          </p:cNvPr>
          <p:cNvSpPr txBox="1"/>
          <p:nvPr/>
        </p:nvSpPr>
        <p:spPr>
          <a:xfrm>
            <a:off x="419812" y="3134182"/>
            <a:ext cx="1767340" cy="440719"/>
          </a:xfrm>
          <a:prstGeom prst="rect">
            <a:avLst/>
          </a:prstGeom>
          <a:noFill/>
        </p:spPr>
        <p:txBody>
          <a:bodyPr wrap="square" lIns="182854" tIns="146283" rIns="182854" bIns="146283" rtlCol="0">
            <a:spAutoFit/>
          </a:bodyPr>
          <a:lstStyle/>
          <a:p>
            <a:pPr defTabSz="932597">
              <a:lnSpc>
                <a:spcPct val="90000"/>
              </a:lnSpc>
              <a:spcAft>
                <a:spcPts val="600"/>
              </a:spcAft>
            </a:pPr>
            <a:r>
              <a:rPr lang="en-US" sz="1049">
                <a:gradFill>
                  <a:gsLst>
                    <a:gs pos="2917">
                      <a:prstClr val="black"/>
                    </a:gs>
                    <a:gs pos="30000">
                      <a:prstClr val="black"/>
                    </a:gs>
                  </a:gsLst>
                  <a:lin ang="5400000" scaled="0"/>
                </a:gradFill>
                <a:latin typeface="Segoe UI"/>
              </a:rPr>
              <a:t>Sandbox environment</a:t>
            </a:r>
          </a:p>
        </p:txBody>
      </p:sp>
      <p:sp>
        <p:nvSpPr>
          <p:cNvPr id="88" name="Rectangle 87">
            <a:extLst>
              <a:ext uri="{FF2B5EF4-FFF2-40B4-BE49-F238E27FC236}">
                <a16:creationId xmlns:a16="http://schemas.microsoft.com/office/drawing/2014/main" id="{1B701E66-0EA0-6847-A2BC-A27826CC25A9}"/>
              </a:ext>
            </a:extLst>
          </p:cNvPr>
          <p:cNvSpPr/>
          <p:nvPr/>
        </p:nvSpPr>
        <p:spPr bwMode="auto">
          <a:xfrm>
            <a:off x="419812" y="2373558"/>
            <a:ext cx="1674802" cy="1201343"/>
          </a:xfrm>
          <a:prstGeom prst="rect">
            <a:avLst/>
          </a:prstGeom>
          <a:noFill/>
          <a:ln w="15875">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AD1F3207-00F8-7946-9544-EEF4A1BCFB3D}"/>
              </a:ext>
            </a:extLst>
          </p:cNvPr>
          <p:cNvSpPr>
            <a:spLocks noGrp="1"/>
          </p:cNvSpPr>
          <p:nvPr>
            <p:ph type="title"/>
          </p:nvPr>
        </p:nvSpPr>
        <p:spPr>
          <a:xfrm>
            <a:off x="465138" y="441332"/>
            <a:ext cx="11530584" cy="830020"/>
          </a:xfrm>
        </p:spPr>
        <p:txBody>
          <a:bodyPr/>
          <a:lstStyle/>
          <a:p>
            <a:r>
              <a:rPr lang="en-US"/>
              <a:t>Agentless Hyper-V: Process</a:t>
            </a:r>
            <a:br>
              <a:rPr lang="en-US"/>
            </a:br>
            <a:endParaRPr lang="en-US"/>
          </a:p>
        </p:txBody>
      </p:sp>
    </p:spTree>
    <p:extLst>
      <p:ext uri="{BB962C8B-B14F-4D97-AF65-F5344CB8AC3E}">
        <p14:creationId xmlns:p14="http://schemas.microsoft.com/office/powerpoint/2010/main" val="22157509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5">
                                            <p:txEl>
                                              <p:pRg st="0" end="0"/>
                                            </p:txEl>
                                          </p:spTgt>
                                        </p:tgtEl>
                                        <p:attrNameLst>
                                          <p:attrName>style.visibility</p:attrName>
                                        </p:attrNameLst>
                                      </p:cBhvr>
                                      <p:to>
                                        <p:strVal val="visible"/>
                                      </p:to>
                                    </p:set>
                                    <p:anim calcmode="lin" valueType="num">
                                      <p:cBhvr additive="base">
                                        <p:cTn id="11" dur="500" fill="hold"/>
                                        <p:tgtEl>
                                          <p:spTgt spid="5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500" fill="hold"/>
                                        <p:tgtEl>
                                          <p:spTgt spid="36"/>
                                        </p:tgtEl>
                                        <p:attrNameLst>
                                          <p:attrName>ppt_x</p:attrName>
                                        </p:attrNameLst>
                                      </p:cBhvr>
                                      <p:tavLst>
                                        <p:tav tm="0">
                                          <p:val>
                                            <p:strVal val="#ppt_x"/>
                                          </p:val>
                                        </p:tav>
                                        <p:tav tm="100000">
                                          <p:val>
                                            <p:strVal val="#ppt_x"/>
                                          </p:val>
                                        </p:tav>
                                      </p:tavLst>
                                    </p:anim>
                                    <p:anim calcmode="lin" valueType="num">
                                      <p:cBhvr additive="base">
                                        <p:cTn id="18" dur="500" fill="hold"/>
                                        <p:tgtEl>
                                          <p:spTgt spid="3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5">
                                            <p:txEl>
                                              <p:pRg st="2" end="2"/>
                                            </p:txEl>
                                          </p:spTgt>
                                        </p:tgtEl>
                                        <p:attrNameLst>
                                          <p:attrName>style.visibility</p:attrName>
                                        </p:attrNameLst>
                                      </p:cBhvr>
                                      <p:to>
                                        <p:strVal val="visible"/>
                                      </p:to>
                                    </p:set>
                                    <p:anim calcmode="lin" valueType="num">
                                      <p:cBhvr additive="base">
                                        <p:cTn id="21" dur="500" fill="hold"/>
                                        <p:tgtEl>
                                          <p:spTgt spid="55">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5">
                                            <p:txEl>
                                              <p:pRg st="4" end="4"/>
                                            </p:txEl>
                                          </p:spTgt>
                                        </p:tgtEl>
                                        <p:attrNameLst>
                                          <p:attrName>style.visibility</p:attrName>
                                        </p:attrNameLst>
                                      </p:cBhvr>
                                      <p:to>
                                        <p:strVal val="visible"/>
                                      </p:to>
                                    </p:set>
                                    <p:anim calcmode="lin" valueType="num">
                                      <p:cBhvr additive="base">
                                        <p:cTn id="27" dur="500" fill="hold"/>
                                        <p:tgtEl>
                                          <p:spTgt spid="55">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5">
                                            <p:txEl>
                                              <p:pRg st="4" end="4"/>
                                            </p:txEl>
                                          </p:spTgt>
                                        </p:tgtEl>
                                        <p:attrNameLst>
                                          <p:attrName>ppt_y</p:attrName>
                                        </p:attrNameLst>
                                      </p:cBhvr>
                                      <p:tavLst>
                                        <p:tav tm="0">
                                          <p:val>
                                            <p:strVal val="1+#ppt_h/2"/>
                                          </p:val>
                                        </p:tav>
                                        <p:tav tm="100000">
                                          <p:val>
                                            <p:strVal val="#ppt_y"/>
                                          </p:val>
                                        </p:tav>
                                      </p:tavLst>
                                    </p:anim>
                                  </p:childTnLst>
                                </p:cTn>
                              </p:par>
                              <p:par>
                                <p:cTn id="29" presetID="26" presetClass="emph" presetSubtype="0" fill="hold" grpId="1" nodeType="withEffect">
                                  <p:stCondLst>
                                    <p:cond delay="0"/>
                                  </p:stCondLst>
                                  <p:childTnLst>
                                    <p:animEffect transition="out" filter="fade">
                                      <p:cBhvr>
                                        <p:cTn id="30" dur="500" tmFilter="0, 0; .2, .5; .8, .5; 1, 0"/>
                                        <p:tgtEl>
                                          <p:spTgt spid="7"/>
                                        </p:tgtEl>
                                      </p:cBhvr>
                                    </p:animEffect>
                                    <p:animScale>
                                      <p:cBhvr>
                                        <p:cTn id="31" dur="250" autoRev="1" fill="hold"/>
                                        <p:tgtEl>
                                          <p:spTgt spid="7"/>
                                        </p:tgtEl>
                                      </p:cBhvr>
                                      <p:by x="105000" y="105000"/>
                                    </p:animScale>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88"/>
                                        </p:tgtEl>
                                        <p:attrNameLst>
                                          <p:attrName>style.visibility</p:attrName>
                                        </p:attrNameLst>
                                      </p:cBhvr>
                                      <p:to>
                                        <p:strVal val="visible"/>
                                      </p:to>
                                    </p:set>
                                    <p:anim calcmode="lin" valueType="num">
                                      <p:cBhvr additive="base">
                                        <p:cTn id="36" dur="500" fill="hold"/>
                                        <p:tgtEl>
                                          <p:spTgt spid="88"/>
                                        </p:tgtEl>
                                        <p:attrNameLst>
                                          <p:attrName>ppt_x</p:attrName>
                                        </p:attrNameLst>
                                      </p:cBhvr>
                                      <p:tavLst>
                                        <p:tav tm="0">
                                          <p:val>
                                            <p:strVal val="#ppt_x"/>
                                          </p:val>
                                        </p:tav>
                                        <p:tav tm="100000">
                                          <p:val>
                                            <p:strVal val="#ppt_x"/>
                                          </p:val>
                                        </p:tav>
                                      </p:tavLst>
                                    </p:anim>
                                    <p:anim calcmode="lin" valueType="num">
                                      <p:cBhvr additive="base">
                                        <p:cTn id="37" dur="500" fill="hold"/>
                                        <p:tgtEl>
                                          <p:spTgt spid="88"/>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80"/>
                                        </p:tgtEl>
                                        <p:attrNameLst>
                                          <p:attrName>style.visibility</p:attrName>
                                        </p:attrNameLst>
                                      </p:cBhvr>
                                      <p:to>
                                        <p:strVal val="visible"/>
                                      </p:to>
                                    </p:set>
                                    <p:anim calcmode="lin" valueType="num">
                                      <p:cBhvr additive="base">
                                        <p:cTn id="40" dur="500" fill="hold"/>
                                        <p:tgtEl>
                                          <p:spTgt spid="80"/>
                                        </p:tgtEl>
                                        <p:attrNameLst>
                                          <p:attrName>ppt_x</p:attrName>
                                        </p:attrNameLst>
                                      </p:cBhvr>
                                      <p:tavLst>
                                        <p:tav tm="0">
                                          <p:val>
                                            <p:strVal val="#ppt_x"/>
                                          </p:val>
                                        </p:tav>
                                        <p:tav tm="100000">
                                          <p:val>
                                            <p:strVal val="#ppt_x"/>
                                          </p:val>
                                        </p:tav>
                                      </p:tavLst>
                                    </p:anim>
                                    <p:anim calcmode="lin" valueType="num">
                                      <p:cBhvr additive="base">
                                        <p:cTn id="41" dur="500" fill="hold"/>
                                        <p:tgtEl>
                                          <p:spTgt spid="80"/>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87"/>
                                        </p:tgtEl>
                                        <p:attrNameLst>
                                          <p:attrName>style.visibility</p:attrName>
                                        </p:attrNameLst>
                                      </p:cBhvr>
                                      <p:to>
                                        <p:strVal val="visible"/>
                                      </p:to>
                                    </p:set>
                                    <p:anim calcmode="lin" valueType="num">
                                      <p:cBhvr additive="base">
                                        <p:cTn id="44" dur="500" fill="hold"/>
                                        <p:tgtEl>
                                          <p:spTgt spid="87"/>
                                        </p:tgtEl>
                                        <p:attrNameLst>
                                          <p:attrName>ppt_x</p:attrName>
                                        </p:attrNameLst>
                                      </p:cBhvr>
                                      <p:tavLst>
                                        <p:tav tm="0">
                                          <p:val>
                                            <p:strVal val="#ppt_x"/>
                                          </p:val>
                                        </p:tav>
                                        <p:tav tm="100000">
                                          <p:val>
                                            <p:strVal val="#ppt_x"/>
                                          </p:val>
                                        </p:tav>
                                      </p:tavLst>
                                    </p:anim>
                                    <p:anim calcmode="lin" valueType="num">
                                      <p:cBhvr additive="base">
                                        <p:cTn id="45" dur="500" fill="hold"/>
                                        <p:tgtEl>
                                          <p:spTgt spid="87"/>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55">
                                            <p:txEl>
                                              <p:pRg st="6" end="6"/>
                                            </p:txEl>
                                          </p:spTgt>
                                        </p:tgtEl>
                                        <p:attrNameLst>
                                          <p:attrName>style.visibility</p:attrName>
                                        </p:attrNameLst>
                                      </p:cBhvr>
                                      <p:to>
                                        <p:strVal val="visible"/>
                                      </p:to>
                                    </p:set>
                                    <p:anim calcmode="lin" valueType="num">
                                      <p:cBhvr additive="base">
                                        <p:cTn id="48" dur="500" fill="hold"/>
                                        <p:tgtEl>
                                          <p:spTgt spid="55">
                                            <p:txEl>
                                              <p:pRg st="6" end="6"/>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5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55">
                                            <p:txEl>
                                              <p:pRg st="8" end="8"/>
                                            </p:txEl>
                                          </p:spTgt>
                                        </p:tgtEl>
                                        <p:attrNameLst>
                                          <p:attrName>style.visibility</p:attrName>
                                        </p:attrNameLst>
                                      </p:cBhvr>
                                      <p:to>
                                        <p:strVal val="visible"/>
                                      </p:to>
                                    </p:set>
                                    <p:anim calcmode="lin" valueType="num">
                                      <p:cBhvr additive="base">
                                        <p:cTn id="54" dur="500" fill="hold"/>
                                        <p:tgtEl>
                                          <p:spTgt spid="55">
                                            <p:txEl>
                                              <p:pRg st="8" end="8"/>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55">
                                            <p:txEl>
                                              <p:pRg st="8" end="8"/>
                                            </p:txEl>
                                          </p:spTgt>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73"/>
                                        </p:tgtEl>
                                        <p:attrNameLst>
                                          <p:attrName>style.visibility</p:attrName>
                                        </p:attrNameLst>
                                      </p:cBhvr>
                                      <p:to>
                                        <p:strVal val="visible"/>
                                      </p:to>
                                    </p:set>
                                    <p:anim calcmode="lin" valueType="num">
                                      <p:cBhvr additive="base">
                                        <p:cTn id="58" dur="500" fill="hold"/>
                                        <p:tgtEl>
                                          <p:spTgt spid="73"/>
                                        </p:tgtEl>
                                        <p:attrNameLst>
                                          <p:attrName>ppt_x</p:attrName>
                                        </p:attrNameLst>
                                      </p:cBhvr>
                                      <p:tavLst>
                                        <p:tav tm="0">
                                          <p:val>
                                            <p:strVal val="#ppt_x"/>
                                          </p:val>
                                        </p:tav>
                                        <p:tav tm="100000">
                                          <p:val>
                                            <p:strVal val="#ppt_x"/>
                                          </p:val>
                                        </p:tav>
                                      </p:tavLst>
                                    </p:anim>
                                    <p:anim calcmode="lin" valueType="num">
                                      <p:cBhvr additive="base">
                                        <p:cTn id="59"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7" grpId="0"/>
      <p:bldP spid="8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D85EA2A9-C08F-8A41-8C70-4DF9F00F259D}"/>
              </a:ext>
            </a:extLst>
          </p:cNvPr>
          <p:cNvSpPr/>
          <p:nvPr/>
        </p:nvSpPr>
        <p:spPr bwMode="auto">
          <a:xfrm>
            <a:off x="0" y="0"/>
            <a:ext cx="12436475" cy="371410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Rectangle 128">
            <a:extLst>
              <a:ext uri="{FF2B5EF4-FFF2-40B4-BE49-F238E27FC236}">
                <a16:creationId xmlns:a16="http://schemas.microsoft.com/office/drawing/2014/main" id="{FB1CAEDC-362F-3349-9A89-2B08A691E678}"/>
              </a:ext>
            </a:extLst>
          </p:cNvPr>
          <p:cNvSpPr/>
          <p:nvPr/>
        </p:nvSpPr>
        <p:spPr>
          <a:xfrm>
            <a:off x="8917062" y="2334300"/>
            <a:ext cx="1593726" cy="1973588"/>
          </a:xfrm>
          <a:prstGeom prst="rect">
            <a:avLst/>
          </a:prstGeom>
          <a:solidFill>
            <a:schemeClr val="bg1"/>
          </a:solid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10" name="Title 9">
            <a:extLst>
              <a:ext uri="{FF2B5EF4-FFF2-40B4-BE49-F238E27FC236}">
                <a16:creationId xmlns:a16="http://schemas.microsoft.com/office/drawing/2014/main" id="{A1A65F6F-9626-C741-82B1-B68DA1C2AB4C}"/>
              </a:ext>
            </a:extLst>
          </p:cNvPr>
          <p:cNvSpPr>
            <a:spLocks noGrp="1"/>
          </p:cNvSpPr>
          <p:nvPr>
            <p:ph type="title"/>
          </p:nvPr>
        </p:nvSpPr>
        <p:spPr>
          <a:xfrm>
            <a:off x="465138" y="441332"/>
            <a:ext cx="11530584" cy="830020"/>
          </a:xfrm>
        </p:spPr>
        <p:txBody>
          <a:bodyPr/>
          <a:lstStyle/>
          <a:p>
            <a:r>
              <a:rPr lang="en-US"/>
              <a:t>Agentless Hyper-V: Architecture</a:t>
            </a:r>
          </a:p>
        </p:txBody>
      </p:sp>
      <p:cxnSp>
        <p:nvCxnSpPr>
          <p:cNvPr id="110" name="Straight Arrow Connector 109">
            <a:extLst>
              <a:ext uri="{FF2B5EF4-FFF2-40B4-BE49-F238E27FC236}">
                <a16:creationId xmlns:a16="http://schemas.microsoft.com/office/drawing/2014/main" id="{1FA145A7-3BA2-1F46-9E3F-E0F80BF8354A}"/>
              </a:ext>
            </a:extLst>
          </p:cNvPr>
          <p:cNvCxnSpPr>
            <a:cxnSpLocks/>
          </p:cNvCxnSpPr>
          <p:nvPr/>
        </p:nvCxnSpPr>
        <p:spPr>
          <a:xfrm>
            <a:off x="2071241" y="2520101"/>
            <a:ext cx="6767959"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24" name="TextBox 123">
            <a:extLst>
              <a:ext uri="{FF2B5EF4-FFF2-40B4-BE49-F238E27FC236}">
                <a16:creationId xmlns:a16="http://schemas.microsoft.com/office/drawing/2014/main" id="{E9E246CC-6DAA-FA45-8180-F45EA85A7F76}"/>
              </a:ext>
            </a:extLst>
          </p:cNvPr>
          <p:cNvSpPr txBox="1"/>
          <p:nvPr/>
        </p:nvSpPr>
        <p:spPr>
          <a:xfrm>
            <a:off x="8740348" y="1366072"/>
            <a:ext cx="1741527" cy="265009"/>
          </a:xfrm>
          <a:prstGeom prst="rect">
            <a:avLst/>
          </a:prstGeom>
          <a:noFill/>
        </p:spPr>
        <p:txBody>
          <a:bodyPr wrap="square" rtlCol="0">
            <a:spAutoFit/>
          </a:bodyPr>
          <a:lstStyle/>
          <a:p>
            <a:pPr algn="ctr" defTabSz="932418">
              <a:defRPr/>
            </a:pPr>
            <a:r>
              <a:rPr lang="en-US" sz="1122" kern="0">
                <a:solidFill>
                  <a:prstClr val="black"/>
                </a:solidFill>
                <a:latin typeface="+mj-lt"/>
              </a:rPr>
              <a:t>Azure Migrate</a:t>
            </a:r>
          </a:p>
        </p:txBody>
      </p:sp>
      <p:graphicFrame>
        <p:nvGraphicFramePr>
          <p:cNvPr id="55" name="Table 4">
            <a:extLst>
              <a:ext uri="{FF2B5EF4-FFF2-40B4-BE49-F238E27FC236}">
                <a16:creationId xmlns:a16="http://schemas.microsoft.com/office/drawing/2014/main" id="{DDD3117C-F09F-864A-BCB1-99DCCC41BD3D}"/>
              </a:ext>
            </a:extLst>
          </p:cNvPr>
          <p:cNvGraphicFramePr>
            <a:graphicFrameLocks noGrp="1"/>
          </p:cNvGraphicFramePr>
          <p:nvPr>
            <p:extLst>
              <p:ext uri="{D42A27DB-BD31-4B8C-83A1-F6EECF244321}">
                <p14:modId xmlns:p14="http://schemas.microsoft.com/office/powerpoint/2010/main" val="1733362287"/>
              </p:ext>
            </p:extLst>
          </p:nvPr>
        </p:nvGraphicFramePr>
        <p:xfrm>
          <a:off x="5307207" y="4783679"/>
          <a:ext cx="2904511" cy="841483"/>
        </p:xfrm>
        <a:graphic>
          <a:graphicData uri="http://schemas.openxmlformats.org/drawingml/2006/table">
            <a:tbl>
              <a:tblPr firstRow="1" bandRow="1">
                <a:tableStyleId>{FABFCF23-3B69-468F-B69F-88F6DE6A72F2}</a:tableStyleId>
              </a:tblPr>
              <a:tblGrid>
                <a:gridCol w="2904511">
                  <a:extLst>
                    <a:ext uri="{9D8B030D-6E8A-4147-A177-3AD203B41FA5}">
                      <a16:colId xmlns:a16="http://schemas.microsoft.com/office/drawing/2014/main" val="2875081745"/>
                    </a:ext>
                  </a:extLst>
                </a:gridCol>
              </a:tblGrid>
              <a:tr h="340675">
                <a:tc>
                  <a:txBody>
                    <a:bodyPr/>
                    <a:lstStyle/>
                    <a:p>
                      <a:pPr marL="0" marR="0" algn="l" defTabSz="914400" rtl="0" eaLnBrk="1" fontAlgn="b" latinLnBrk="0" hangingPunct="1">
                        <a:lnSpc>
                          <a:spcPct val="107000"/>
                        </a:lnSpc>
                        <a:spcBef>
                          <a:spcPts val="0"/>
                        </a:spcBef>
                        <a:spcAft>
                          <a:spcPts val="0"/>
                        </a:spcAft>
                      </a:pPr>
                      <a:r>
                        <a:rPr kumimoji="0" lang="en-US" sz="1200" b="0" i="0" u="none" strike="noStrike" kern="0" cap="none" spc="0" normalizeH="0" baseline="0">
                          <a:ln>
                            <a:noFill/>
                          </a:ln>
                          <a:solidFill>
                            <a:schemeClr val="tx1"/>
                          </a:solidFill>
                          <a:effectLst/>
                          <a:uLnTx/>
                          <a:uFillTx/>
                          <a:latin typeface="+mj-lt"/>
                          <a:ea typeface="+mn-ea"/>
                          <a:cs typeface="Segoe UI" panose="020B0502040204020203" pitchFamily="34" charset="0"/>
                        </a:rPr>
                        <a:t>Technologies used:</a:t>
                      </a:r>
                    </a:p>
                  </a:txBody>
                  <a:tcPr marL="97146" marR="0" marT="0" marB="0" anchor="ctr">
                    <a:lnL w="12700" cmpd="sng">
                      <a:noFill/>
                    </a:lnL>
                    <a:lnR w="19050" cap="flat" cmpd="sng" algn="ctr">
                      <a:noFill/>
                      <a:prstDash val="solid"/>
                      <a:round/>
                      <a:headEnd type="none" w="med" len="med"/>
                      <a:tailEnd type="none" w="med" len="med"/>
                    </a:lnR>
                    <a:lnT w="12700" cmpd="sng">
                      <a:noFill/>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250404">
                <a:tc>
                  <a:txBody>
                    <a:bodyPr/>
                    <a:lstStyle/>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Hyper-V snapshots (for initial replication)</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5577428"/>
                  </a:ext>
                </a:extLst>
              </a:tr>
              <a:tr h="250404">
                <a:tc>
                  <a:txBody>
                    <a:bodyPr/>
                    <a:lstStyle/>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Hyper-V replica (for delta replication)</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bl>
          </a:graphicData>
        </a:graphic>
      </p:graphicFrame>
      <p:sp>
        <p:nvSpPr>
          <p:cNvPr id="89" name="TextBox 88">
            <a:extLst>
              <a:ext uri="{FF2B5EF4-FFF2-40B4-BE49-F238E27FC236}">
                <a16:creationId xmlns:a16="http://schemas.microsoft.com/office/drawing/2014/main" id="{E5D4FE7C-F7AB-BA4F-AE6F-03004F544B70}"/>
              </a:ext>
            </a:extLst>
          </p:cNvPr>
          <p:cNvSpPr txBox="1"/>
          <p:nvPr/>
        </p:nvSpPr>
        <p:spPr>
          <a:xfrm>
            <a:off x="2249092" y="2170494"/>
            <a:ext cx="2343790" cy="246221"/>
          </a:xfrm>
          <a:prstGeom prst="rect">
            <a:avLst/>
          </a:prstGeom>
          <a:noFill/>
        </p:spPr>
        <p:txBody>
          <a:bodyPr wrap="square" rtlCol="0">
            <a:spAutoFit/>
          </a:bodyPr>
          <a:lstStyle/>
          <a:p>
            <a:pPr defTabSz="932418">
              <a:defRPr/>
            </a:pPr>
            <a:r>
              <a:rPr lang="en-US" sz="1000" i="1">
                <a:solidFill>
                  <a:schemeClr val="accent2"/>
                </a:solidFill>
              </a:rPr>
              <a:t>Hyper-V Replication Provider</a:t>
            </a:r>
          </a:p>
        </p:txBody>
      </p:sp>
      <p:sp>
        <p:nvSpPr>
          <p:cNvPr id="102" name="TextBox 101">
            <a:extLst>
              <a:ext uri="{FF2B5EF4-FFF2-40B4-BE49-F238E27FC236}">
                <a16:creationId xmlns:a16="http://schemas.microsoft.com/office/drawing/2014/main" id="{CE1A99E0-5D35-F046-81EF-F308C38FDAF0}"/>
              </a:ext>
            </a:extLst>
          </p:cNvPr>
          <p:cNvSpPr txBox="1"/>
          <p:nvPr/>
        </p:nvSpPr>
        <p:spPr>
          <a:xfrm>
            <a:off x="5398593" y="2560331"/>
            <a:ext cx="3453618" cy="553998"/>
          </a:xfrm>
          <a:prstGeom prst="rect">
            <a:avLst/>
          </a:prstGeom>
          <a:noFill/>
        </p:spPr>
        <p:txBody>
          <a:bodyPr wrap="square" rtlCol="0">
            <a:spAutoFit/>
          </a:bodyPr>
          <a:lstStyle/>
          <a:p>
            <a:pPr algn="r" defTabSz="932418">
              <a:defRPr/>
            </a:pPr>
            <a:r>
              <a:rPr lang="en-US" sz="1000" i="1">
                <a:solidFill>
                  <a:schemeClr val="accent2"/>
                </a:solidFill>
              </a:rPr>
              <a:t>Replication orchestration and data upload</a:t>
            </a:r>
          </a:p>
          <a:p>
            <a:pPr algn="r" defTabSz="932418">
              <a:defRPr/>
            </a:pPr>
            <a:r>
              <a:rPr lang="en-US" sz="1000" i="1">
                <a:solidFill>
                  <a:schemeClr val="accent2"/>
                </a:solidFill>
              </a:rPr>
              <a:t>(HTTPS 443)</a:t>
            </a:r>
          </a:p>
          <a:p>
            <a:pPr algn="r" defTabSz="932418">
              <a:defRPr/>
            </a:pPr>
            <a:endParaRPr lang="en-US" sz="1000" i="1">
              <a:solidFill>
                <a:schemeClr val="accent2"/>
              </a:solidFill>
            </a:endParaRPr>
          </a:p>
        </p:txBody>
      </p:sp>
      <p:pic>
        <p:nvPicPr>
          <p:cNvPr id="114" name="Picture 113">
            <a:extLst>
              <a:ext uri="{FF2B5EF4-FFF2-40B4-BE49-F238E27FC236}">
                <a16:creationId xmlns:a16="http://schemas.microsoft.com/office/drawing/2014/main" id="{4CC2CC07-9C98-B74E-A7F0-2C9867766182}"/>
              </a:ext>
            </a:extLst>
          </p:cNvPr>
          <p:cNvPicPr>
            <a:picLocks noChangeAspect="1"/>
          </p:cNvPicPr>
          <p:nvPr/>
        </p:nvPicPr>
        <p:blipFill>
          <a:blip r:embed="rId3"/>
          <a:stretch>
            <a:fillRect/>
          </a:stretch>
        </p:blipFill>
        <p:spPr>
          <a:xfrm>
            <a:off x="11510493" y="1112812"/>
            <a:ext cx="439464" cy="427260"/>
          </a:xfrm>
          <a:prstGeom prst="rect">
            <a:avLst/>
          </a:prstGeom>
        </p:spPr>
      </p:pic>
      <p:pic>
        <p:nvPicPr>
          <p:cNvPr id="117" name="Graphic 116">
            <a:extLst>
              <a:ext uri="{FF2B5EF4-FFF2-40B4-BE49-F238E27FC236}">
                <a16:creationId xmlns:a16="http://schemas.microsoft.com/office/drawing/2014/main" id="{2224F254-04AF-4F49-B68E-FF2EC8F61B3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07996" y="1199350"/>
            <a:ext cx="439464" cy="439464"/>
          </a:xfrm>
          <a:prstGeom prst="rect">
            <a:avLst/>
          </a:prstGeom>
        </p:spPr>
      </p:pic>
      <p:pic>
        <p:nvPicPr>
          <p:cNvPr id="125" name="Graphic 124">
            <a:extLst>
              <a:ext uri="{FF2B5EF4-FFF2-40B4-BE49-F238E27FC236}">
                <a16:creationId xmlns:a16="http://schemas.microsoft.com/office/drawing/2014/main" id="{23BC73D3-31EE-654A-AF7A-392F0AEFDBDE}"/>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488712" y="2501069"/>
            <a:ext cx="450427" cy="450427"/>
          </a:xfrm>
          <a:prstGeom prst="rect">
            <a:avLst/>
          </a:prstGeom>
        </p:spPr>
      </p:pic>
      <p:pic>
        <p:nvPicPr>
          <p:cNvPr id="128" name="Graphic 127">
            <a:extLst>
              <a:ext uri="{FF2B5EF4-FFF2-40B4-BE49-F238E27FC236}">
                <a16:creationId xmlns:a16="http://schemas.microsoft.com/office/drawing/2014/main" id="{BCC18563-2D95-134F-9F90-58A72D0A1B0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07996" y="2288839"/>
            <a:ext cx="439464" cy="439464"/>
          </a:xfrm>
          <a:prstGeom prst="rect">
            <a:avLst/>
          </a:prstGeom>
        </p:spPr>
      </p:pic>
      <p:cxnSp>
        <p:nvCxnSpPr>
          <p:cNvPr id="136" name="Straight Arrow Connector 135">
            <a:extLst>
              <a:ext uri="{FF2B5EF4-FFF2-40B4-BE49-F238E27FC236}">
                <a16:creationId xmlns:a16="http://schemas.microsoft.com/office/drawing/2014/main" id="{C779337B-33F4-514D-96CE-3C058D7A24D5}"/>
              </a:ext>
            </a:extLst>
          </p:cNvPr>
          <p:cNvCxnSpPr>
            <a:cxnSpLocks/>
            <a:stCxn id="124" idx="3"/>
            <a:endCxn id="129" idx="0"/>
          </p:cNvCxnSpPr>
          <p:nvPr/>
        </p:nvCxnSpPr>
        <p:spPr>
          <a:xfrm flipH="1">
            <a:off x="9713925" y="1498577"/>
            <a:ext cx="767950" cy="835723"/>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45" name="TextBox 144">
            <a:extLst>
              <a:ext uri="{FF2B5EF4-FFF2-40B4-BE49-F238E27FC236}">
                <a16:creationId xmlns:a16="http://schemas.microsoft.com/office/drawing/2014/main" id="{1A5386EC-E877-614C-8E3E-C29C0ED54984}"/>
              </a:ext>
            </a:extLst>
          </p:cNvPr>
          <p:cNvSpPr txBox="1"/>
          <p:nvPr/>
        </p:nvSpPr>
        <p:spPr>
          <a:xfrm>
            <a:off x="9005755" y="2880863"/>
            <a:ext cx="1416341" cy="270285"/>
          </a:xfrm>
          <a:prstGeom prst="rect">
            <a:avLst/>
          </a:prstGeom>
          <a:noFill/>
        </p:spPr>
        <p:txBody>
          <a:bodyPr wrap="square" rtlCol="0">
            <a:spAutoFit/>
          </a:bodyPr>
          <a:lstStyle/>
          <a:p>
            <a:pPr algn="ctr" defTabSz="932418">
              <a:defRPr/>
            </a:pPr>
            <a:r>
              <a:rPr lang="en-US" sz="1122" kern="0">
                <a:solidFill>
                  <a:prstClr val="black"/>
                </a:solidFill>
                <a:latin typeface="Segoe UI Semilight"/>
              </a:rPr>
              <a:t>Storage Account</a:t>
            </a:r>
          </a:p>
        </p:txBody>
      </p:sp>
      <p:sp>
        <p:nvSpPr>
          <p:cNvPr id="148" name="TextBox 147">
            <a:extLst>
              <a:ext uri="{FF2B5EF4-FFF2-40B4-BE49-F238E27FC236}">
                <a16:creationId xmlns:a16="http://schemas.microsoft.com/office/drawing/2014/main" id="{3EF57970-9EA9-E44C-BAC0-057312EBFB48}"/>
              </a:ext>
            </a:extLst>
          </p:cNvPr>
          <p:cNvSpPr txBox="1"/>
          <p:nvPr/>
        </p:nvSpPr>
        <p:spPr>
          <a:xfrm>
            <a:off x="10615483" y="2742612"/>
            <a:ext cx="1342657" cy="553998"/>
          </a:xfrm>
          <a:prstGeom prst="rect">
            <a:avLst/>
          </a:prstGeom>
          <a:noFill/>
        </p:spPr>
        <p:txBody>
          <a:bodyPr wrap="square" rtlCol="0">
            <a:spAutoFit/>
          </a:bodyPr>
          <a:lstStyle>
            <a:defPPr>
              <a:defRPr lang="en-US"/>
            </a:defPPr>
            <a:lvl1pPr defTabSz="932418">
              <a:defRPr sz="1000" i="1">
                <a:solidFill>
                  <a:schemeClr val="accent2"/>
                </a:solidFill>
              </a:defRPr>
            </a:lvl1pPr>
          </a:lstStyle>
          <a:p>
            <a:r>
              <a:rPr lang="en-US"/>
              <a:t>Data transfer to managed disks</a:t>
            </a:r>
          </a:p>
          <a:p>
            <a:endParaRPr lang="en-US"/>
          </a:p>
        </p:txBody>
      </p:sp>
      <p:pic>
        <p:nvPicPr>
          <p:cNvPr id="149" name="Graphic 148">
            <a:extLst>
              <a:ext uri="{FF2B5EF4-FFF2-40B4-BE49-F238E27FC236}">
                <a16:creationId xmlns:a16="http://schemas.microsoft.com/office/drawing/2014/main" id="{BF4BA7F7-1D26-2943-AD21-9F6165FB82FA}"/>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9494193" y="3297635"/>
            <a:ext cx="439465" cy="439465"/>
          </a:xfrm>
          <a:prstGeom prst="rect">
            <a:avLst/>
          </a:prstGeom>
        </p:spPr>
      </p:pic>
      <p:sp>
        <p:nvSpPr>
          <p:cNvPr id="150" name="TextBox 149">
            <a:extLst>
              <a:ext uri="{FF2B5EF4-FFF2-40B4-BE49-F238E27FC236}">
                <a16:creationId xmlns:a16="http://schemas.microsoft.com/office/drawing/2014/main" id="{44BB3B21-10C8-324A-A28C-2F56321F402C}"/>
              </a:ext>
            </a:extLst>
          </p:cNvPr>
          <p:cNvSpPr txBox="1"/>
          <p:nvPr/>
        </p:nvSpPr>
        <p:spPr>
          <a:xfrm>
            <a:off x="9097708" y="3679450"/>
            <a:ext cx="1232434" cy="446397"/>
          </a:xfrm>
          <a:prstGeom prst="rect">
            <a:avLst/>
          </a:prstGeom>
          <a:noFill/>
        </p:spPr>
        <p:txBody>
          <a:bodyPr wrap="square" rtlCol="0">
            <a:spAutoFit/>
          </a:bodyPr>
          <a:lstStyle/>
          <a:p>
            <a:pPr algn="ctr" defTabSz="932418">
              <a:defRPr/>
            </a:pPr>
            <a:r>
              <a:rPr lang="en-US" sz="1122" kern="0">
                <a:solidFill>
                  <a:prstClr val="black"/>
                </a:solidFill>
                <a:latin typeface="Segoe UI Semilight"/>
              </a:rPr>
              <a:t>Recovery Services Vault</a:t>
            </a:r>
          </a:p>
        </p:txBody>
      </p:sp>
      <p:sp>
        <p:nvSpPr>
          <p:cNvPr id="151" name="TextBox 150">
            <a:extLst>
              <a:ext uri="{FF2B5EF4-FFF2-40B4-BE49-F238E27FC236}">
                <a16:creationId xmlns:a16="http://schemas.microsoft.com/office/drawing/2014/main" id="{4DAF0070-AFE0-9144-9E1B-C4D7CD6C6FF7}"/>
              </a:ext>
            </a:extLst>
          </p:cNvPr>
          <p:cNvSpPr txBox="1"/>
          <p:nvPr/>
        </p:nvSpPr>
        <p:spPr>
          <a:xfrm>
            <a:off x="8700170" y="1734841"/>
            <a:ext cx="1230648" cy="553998"/>
          </a:xfrm>
          <a:prstGeom prst="rect">
            <a:avLst/>
          </a:prstGeom>
          <a:noFill/>
        </p:spPr>
        <p:txBody>
          <a:bodyPr wrap="square" rtlCol="0">
            <a:spAutoFit/>
          </a:bodyPr>
          <a:lstStyle>
            <a:defPPr>
              <a:defRPr lang="en-US"/>
            </a:defPPr>
            <a:lvl1pPr algn="r" defTabSz="932418">
              <a:defRPr sz="1000" i="1">
                <a:solidFill>
                  <a:schemeClr val="accent2"/>
                </a:solidFill>
              </a:defRPr>
            </a:lvl1pPr>
          </a:lstStyle>
          <a:p>
            <a:r>
              <a:rPr lang="en-US"/>
              <a:t>Replication orchestration</a:t>
            </a:r>
          </a:p>
          <a:p>
            <a:endParaRPr lang="en-US"/>
          </a:p>
        </p:txBody>
      </p:sp>
      <p:sp>
        <p:nvSpPr>
          <p:cNvPr id="152" name="TextBox 151">
            <a:extLst>
              <a:ext uri="{FF2B5EF4-FFF2-40B4-BE49-F238E27FC236}">
                <a16:creationId xmlns:a16="http://schemas.microsoft.com/office/drawing/2014/main" id="{91D8DE29-0F72-A645-83AA-31D3993FE252}"/>
              </a:ext>
            </a:extLst>
          </p:cNvPr>
          <p:cNvSpPr txBox="1"/>
          <p:nvPr/>
        </p:nvSpPr>
        <p:spPr>
          <a:xfrm>
            <a:off x="11067460" y="1660187"/>
            <a:ext cx="1187812" cy="553998"/>
          </a:xfrm>
          <a:prstGeom prst="rect">
            <a:avLst/>
          </a:prstGeom>
          <a:noFill/>
        </p:spPr>
        <p:txBody>
          <a:bodyPr wrap="square" rtlCol="0">
            <a:spAutoFit/>
          </a:bodyPr>
          <a:lstStyle>
            <a:defPPr>
              <a:defRPr lang="en-US"/>
            </a:defPPr>
            <a:lvl1pPr algn="r" defTabSz="932418">
              <a:defRPr sz="1000" i="1">
                <a:solidFill>
                  <a:schemeClr val="accent2"/>
                </a:solidFill>
              </a:defRPr>
            </a:lvl1pPr>
          </a:lstStyle>
          <a:p>
            <a:pPr algn="l"/>
            <a:r>
              <a:rPr lang="en-US"/>
              <a:t>Replication orchestration</a:t>
            </a:r>
          </a:p>
          <a:p>
            <a:pPr algn="l"/>
            <a:endParaRPr lang="en-US"/>
          </a:p>
        </p:txBody>
      </p:sp>
      <p:cxnSp>
        <p:nvCxnSpPr>
          <p:cNvPr id="154" name="Straight Arrow Connector 153">
            <a:extLst>
              <a:ext uri="{FF2B5EF4-FFF2-40B4-BE49-F238E27FC236}">
                <a16:creationId xmlns:a16="http://schemas.microsoft.com/office/drawing/2014/main" id="{7E0C9E69-50DA-E94C-8C37-69B5E169ACF6}"/>
              </a:ext>
            </a:extLst>
          </p:cNvPr>
          <p:cNvCxnSpPr>
            <a:cxnSpLocks/>
          </p:cNvCxnSpPr>
          <p:nvPr/>
        </p:nvCxnSpPr>
        <p:spPr>
          <a:xfrm>
            <a:off x="10529959" y="1498577"/>
            <a:ext cx="767950" cy="835723"/>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nvGrpSpPr>
          <p:cNvPr id="74" name="Group 14">
            <a:extLst>
              <a:ext uri="{FF2B5EF4-FFF2-40B4-BE49-F238E27FC236}">
                <a16:creationId xmlns:a16="http://schemas.microsoft.com/office/drawing/2014/main" id="{9EEF0949-1DBB-D94B-A856-05305A0E9461}"/>
              </a:ext>
            </a:extLst>
          </p:cNvPr>
          <p:cNvGrpSpPr/>
          <p:nvPr/>
        </p:nvGrpSpPr>
        <p:grpSpPr>
          <a:xfrm>
            <a:off x="9754625" y="712646"/>
            <a:ext cx="1266171" cy="1008968"/>
            <a:chOff x="6820486" y="2149436"/>
            <a:chExt cx="1228086" cy="1076484"/>
          </a:xfrm>
        </p:grpSpPr>
        <p:sp>
          <p:nvSpPr>
            <p:cNvPr id="77" name="Freeform 119">
              <a:extLst>
                <a:ext uri="{FF2B5EF4-FFF2-40B4-BE49-F238E27FC236}">
                  <a16:creationId xmlns:a16="http://schemas.microsoft.com/office/drawing/2014/main" id="{265025C2-2AA5-1E49-97EF-92C69727B6B3}"/>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pic>
          <p:nvPicPr>
            <p:cNvPr id="76" name="Graphic 6">
              <a:extLst>
                <a:ext uri="{FF2B5EF4-FFF2-40B4-BE49-F238E27FC236}">
                  <a16:creationId xmlns:a16="http://schemas.microsoft.com/office/drawing/2014/main" id="{3B2FF15F-5E23-D942-AE4C-A5237A3B1291}"/>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159863" y="2337211"/>
              <a:ext cx="888709" cy="888709"/>
            </a:xfrm>
            <a:prstGeom prst="rect">
              <a:avLst/>
            </a:prstGeom>
          </p:spPr>
        </p:pic>
      </p:grpSp>
      <p:cxnSp>
        <p:nvCxnSpPr>
          <p:cNvPr id="155" name="Straight Arrow Connector 154">
            <a:extLst>
              <a:ext uri="{FF2B5EF4-FFF2-40B4-BE49-F238E27FC236}">
                <a16:creationId xmlns:a16="http://schemas.microsoft.com/office/drawing/2014/main" id="{41CF700E-A1E7-4C47-BE48-EF619120EB80}"/>
              </a:ext>
            </a:extLst>
          </p:cNvPr>
          <p:cNvCxnSpPr>
            <a:cxnSpLocks/>
          </p:cNvCxnSpPr>
          <p:nvPr/>
        </p:nvCxnSpPr>
        <p:spPr>
          <a:xfrm>
            <a:off x="10510788" y="2483608"/>
            <a:ext cx="653010"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56" name="Oval 155">
            <a:extLst>
              <a:ext uri="{FF2B5EF4-FFF2-40B4-BE49-F238E27FC236}">
                <a16:creationId xmlns:a16="http://schemas.microsoft.com/office/drawing/2014/main" id="{44FCEEF3-F2AF-2746-9CE2-A2003EA31461}"/>
              </a:ext>
            </a:extLst>
          </p:cNvPr>
          <p:cNvSpPr/>
          <p:nvPr/>
        </p:nvSpPr>
        <p:spPr bwMode="auto">
          <a:xfrm>
            <a:off x="10703963" y="2560331"/>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2</a:t>
            </a:r>
          </a:p>
        </p:txBody>
      </p:sp>
      <p:sp>
        <p:nvSpPr>
          <p:cNvPr id="162" name="TextBox 161">
            <a:extLst>
              <a:ext uri="{FF2B5EF4-FFF2-40B4-BE49-F238E27FC236}">
                <a16:creationId xmlns:a16="http://schemas.microsoft.com/office/drawing/2014/main" id="{E832767C-DFA5-7248-B195-F43D18C5CD3F}"/>
              </a:ext>
            </a:extLst>
          </p:cNvPr>
          <p:cNvSpPr txBox="1"/>
          <p:nvPr/>
        </p:nvSpPr>
        <p:spPr>
          <a:xfrm>
            <a:off x="629019" y="2944627"/>
            <a:ext cx="1736244" cy="265009"/>
          </a:xfrm>
          <a:prstGeom prst="rect">
            <a:avLst/>
          </a:prstGeom>
          <a:noFill/>
        </p:spPr>
        <p:txBody>
          <a:bodyPr wrap="square" rtlCol="0">
            <a:spAutoFit/>
          </a:bodyPr>
          <a:lstStyle/>
          <a:p>
            <a:pPr algn="ctr" defTabSz="932418">
              <a:defRPr/>
            </a:pPr>
            <a:r>
              <a:rPr lang="en-US" sz="1122" kern="0">
                <a:solidFill>
                  <a:prstClr val="black"/>
                </a:solidFill>
                <a:latin typeface="+mj-lt"/>
              </a:rPr>
              <a:t>Hyper-V hosts</a:t>
            </a:r>
          </a:p>
        </p:txBody>
      </p:sp>
      <p:grpSp>
        <p:nvGrpSpPr>
          <p:cNvPr id="163" name="Group 162">
            <a:extLst>
              <a:ext uri="{FF2B5EF4-FFF2-40B4-BE49-F238E27FC236}">
                <a16:creationId xmlns:a16="http://schemas.microsoft.com/office/drawing/2014/main" id="{CFDF3DAD-199D-E045-8EEC-5A6DEE26CD44}"/>
              </a:ext>
            </a:extLst>
          </p:cNvPr>
          <p:cNvGrpSpPr/>
          <p:nvPr/>
        </p:nvGrpSpPr>
        <p:grpSpPr>
          <a:xfrm>
            <a:off x="1017226" y="2185377"/>
            <a:ext cx="959830" cy="651401"/>
            <a:chOff x="3919035" y="4292855"/>
            <a:chExt cx="959830" cy="651401"/>
          </a:xfrm>
        </p:grpSpPr>
        <p:pic>
          <p:nvPicPr>
            <p:cNvPr id="164" name="Picture 163">
              <a:extLst>
                <a:ext uri="{FF2B5EF4-FFF2-40B4-BE49-F238E27FC236}">
                  <a16:creationId xmlns:a16="http://schemas.microsoft.com/office/drawing/2014/main" id="{C659811B-FD73-6949-AE2B-E62014529362}"/>
                </a:ext>
              </a:extLst>
            </p:cNvPr>
            <p:cNvPicPr>
              <a:picLocks noChangeAspect="1"/>
            </p:cNvPicPr>
            <p:nvPr/>
          </p:nvPicPr>
          <p:blipFill>
            <a:blip r:embed="rId12"/>
            <a:stretch>
              <a:fillRect/>
            </a:stretch>
          </p:blipFill>
          <p:spPr>
            <a:xfrm>
              <a:off x="3919035" y="4292855"/>
              <a:ext cx="263105" cy="651401"/>
            </a:xfrm>
            <a:prstGeom prst="rect">
              <a:avLst/>
            </a:prstGeom>
          </p:spPr>
        </p:pic>
        <p:pic>
          <p:nvPicPr>
            <p:cNvPr id="165" name="Picture 164">
              <a:extLst>
                <a:ext uri="{FF2B5EF4-FFF2-40B4-BE49-F238E27FC236}">
                  <a16:creationId xmlns:a16="http://schemas.microsoft.com/office/drawing/2014/main" id="{2F93F0AB-E676-AB4F-A1FD-99C7952D4E5F}"/>
                </a:ext>
              </a:extLst>
            </p:cNvPr>
            <p:cNvPicPr>
              <a:picLocks noChangeAspect="1"/>
            </p:cNvPicPr>
            <p:nvPr/>
          </p:nvPicPr>
          <p:blipFill>
            <a:blip r:embed="rId12"/>
            <a:stretch>
              <a:fillRect/>
            </a:stretch>
          </p:blipFill>
          <p:spPr>
            <a:xfrm>
              <a:off x="4267398" y="4292855"/>
              <a:ext cx="263105" cy="651401"/>
            </a:xfrm>
            <a:prstGeom prst="rect">
              <a:avLst/>
            </a:prstGeom>
          </p:spPr>
        </p:pic>
        <p:pic>
          <p:nvPicPr>
            <p:cNvPr id="166" name="Picture 165">
              <a:extLst>
                <a:ext uri="{FF2B5EF4-FFF2-40B4-BE49-F238E27FC236}">
                  <a16:creationId xmlns:a16="http://schemas.microsoft.com/office/drawing/2014/main" id="{77A44FCA-AA29-C54B-98A2-72359947D5D6}"/>
                </a:ext>
              </a:extLst>
            </p:cNvPr>
            <p:cNvPicPr>
              <a:picLocks noChangeAspect="1"/>
            </p:cNvPicPr>
            <p:nvPr/>
          </p:nvPicPr>
          <p:blipFill>
            <a:blip r:embed="rId12"/>
            <a:stretch>
              <a:fillRect/>
            </a:stretch>
          </p:blipFill>
          <p:spPr>
            <a:xfrm>
              <a:off x="4615760" y="4292855"/>
              <a:ext cx="263105" cy="651401"/>
            </a:xfrm>
            <a:prstGeom prst="rect">
              <a:avLst/>
            </a:prstGeom>
          </p:spPr>
        </p:pic>
      </p:grpSp>
      <p:grpSp>
        <p:nvGrpSpPr>
          <p:cNvPr id="167" name="Group 166">
            <a:extLst>
              <a:ext uri="{FF2B5EF4-FFF2-40B4-BE49-F238E27FC236}">
                <a16:creationId xmlns:a16="http://schemas.microsoft.com/office/drawing/2014/main" id="{7A3F2A24-DC86-0841-80F7-7493053789EF}"/>
              </a:ext>
            </a:extLst>
          </p:cNvPr>
          <p:cNvGrpSpPr/>
          <p:nvPr/>
        </p:nvGrpSpPr>
        <p:grpSpPr>
          <a:xfrm>
            <a:off x="1003345" y="4346953"/>
            <a:ext cx="606442" cy="1107993"/>
            <a:chOff x="1003345" y="4267719"/>
            <a:chExt cx="606442" cy="1107993"/>
          </a:xfrm>
        </p:grpSpPr>
        <p:pic>
          <p:nvPicPr>
            <p:cNvPr id="168" name="Picture 167">
              <a:extLst>
                <a:ext uri="{FF2B5EF4-FFF2-40B4-BE49-F238E27FC236}">
                  <a16:creationId xmlns:a16="http://schemas.microsoft.com/office/drawing/2014/main" id="{00966F0F-0E7D-3243-9949-7FE99F48B48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04075" y="5133026"/>
              <a:ext cx="238933" cy="232297"/>
            </a:xfrm>
            <a:prstGeom prst="rect">
              <a:avLst/>
            </a:prstGeom>
          </p:spPr>
        </p:pic>
        <p:pic>
          <p:nvPicPr>
            <p:cNvPr id="169" name="Picture 168">
              <a:extLst>
                <a:ext uri="{FF2B5EF4-FFF2-40B4-BE49-F238E27FC236}">
                  <a16:creationId xmlns:a16="http://schemas.microsoft.com/office/drawing/2014/main" id="{6D49F3DC-D933-274B-9C94-1C0E44130D7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04075" y="4551268"/>
              <a:ext cx="238933" cy="232297"/>
            </a:xfrm>
            <a:prstGeom prst="rect">
              <a:avLst/>
            </a:prstGeom>
          </p:spPr>
        </p:pic>
        <p:pic>
          <p:nvPicPr>
            <p:cNvPr id="170" name="Picture 169">
              <a:extLst>
                <a:ext uri="{FF2B5EF4-FFF2-40B4-BE49-F238E27FC236}">
                  <a16:creationId xmlns:a16="http://schemas.microsoft.com/office/drawing/2014/main" id="{8261D337-3D94-F843-8388-EDDDA258EA5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03345" y="4272147"/>
              <a:ext cx="238933" cy="232297"/>
            </a:xfrm>
            <a:prstGeom prst="rect">
              <a:avLst/>
            </a:prstGeom>
          </p:spPr>
        </p:pic>
        <p:pic>
          <p:nvPicPr>
            <p:cNvPr id="171" name="Picture 170">
              <a:extLst>
                <a:ext uri="{FF2B5EF4-FFF2-40B4-BE49-F238E27FC236}">
                  <a16:creationId xmlns:a16="http://schemas.microsoft.com/office/drawing/2014/main" id="{A85E640C-7A1F-994A-851A-668BBB21B54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65589" y="4561657"/>
              <a:ext cx="238933" cy="232297"/>
            </a:xfrm>
            <a:prstGeom prst="rect">
              <a:avLst/>
            </a:prstGeom>
          </p:spPr>
        </p:pic>
        <p:pic>
          <p:nvPicPr>
            <p:cNvPr id="172" name="Picture 171">
              <a:extLst>
                <a:ext uri="{FF2B5EF4-FFF2-40B4-BE49-F238E27FC236}">
                  <a16:creationId xmlns:a16="http://schemas.microsoft.com/office/drawing/2014/main" id="{706619B0-DEA7-2240-A64F-9D0BA0243C2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70854" y="4267719"/>
              <a:ext cx="238933" cy="232297"/>
            </a:xfrm>
            <a:prstGeom prst="rect">
              <a:avLst/>
            </a:prstGeom>
          </p:spPr>
        </p:pic>
        <p:pic>
          <p:nvPicPr>
            <p:cNvPr id="173" name="Picture 172">
              <a:extLst>
                <a:ext uri="{FF2B5EF4-FFF2-40B4-BE49-F238E27FC236}">
                  <a16:creationId xmlns:a16="http://schemas.microsoft.com/office/drawing/2014/main" id="{5EE9130B-A8A3-9744-9AF7-86DB9B1C1E7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03345" y="4853905"/>
              <a:ext cx="238933" cy="232297"/>
            </a:xfrm>
            <a:prstGeom prst="rect">
              <a:avLst/>
            </a:prstGeom>
          </p:spPr>
        </p:pic>
        <p:pic>
          <p:nvPicPr>
            <p:cNvPr id="174" name="Picture 173">
              <a:extLst>
                <a:ext uri="{FF2B5EF4-FFF2-40B4-BE49-F238E27FC236}">
                  <a16:creationId xmlns:a16="http://schemas.microsoft.com/office/drawing/2014/main" id="{2A3E4A91-15AB-D24A-BF8E-4E887F9D1D1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65589" y="5143415"/>
              <a:ext cx="238933" cy="232297"/>
            </a:xfrm>
            <a:prstGeom prst="rect">
              <a:avLst/>
            </a:prstGeom>
          </p:spPr>
        </p:pic>
        <p:pic>
          <p:nvPicPr>
            <p:cNvPr id="175" name="Picture 174">
              <a:extLst>
                <a:ext uri="{FF2B5EF4-FFF2-40B4-BE49-F238E27FC236}">
                  <a16:creationId xmlns:a16="http://schemas.microsoft.com/office/drawing/2014/main" id="{BCCA09A0-D1C6-6940-B7F3-E1BBAACC147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70854" y="4849478"/>
              <a:ext cx="238933" cy="232297"/>
            </a:xfrm>
            <a:prstGeom prst="rect">
              <a:avLst/>
            </a:prstGeom>
          </p:spPr>
        </p:pic>
      </p:grpSp>
      <p:sp>
        <p:nvSpPr>
          <p:cNvPr id="176" name="Triangle 175">
            <a:extLst>
              <a:ext uri="{FF2B5EF4-FFF2-40B4-BE49-F238E27FC236}">
                <a16:creationId xmlns:a16="http://schemas.microsoft.com/office/drawing/2014/main" id="{427D854E-A714-E746-9115-6DCFCF76CA9B}"/>
              </a:ext>
            </a:extLst>
          </p:cNvPr>
          <p:cNvSpPr/>
          <p:nvPr/>
        </p:nvSpPr>
        <p:spPr bwMode="auto">
          <a:xfrm>
            <a:off x="1408239" y="3508635"/>
            <a:ext cx="841965" cy="33381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7" name="Left Brace 176">
            <a:extLst>
              <a:ext uri="{FF2B5EF4-FFF2-40B4-BE49-F238E27FC236}">
                <a16:creationId xmlns:a16="http://schemas.microsoft.com/office/drawing/2014/main" id="{D707E2EB-06EA-574A-A7E1-FAC0913183FF}"/>
              </a:ext>
            </a:extLst>
          </p:cNvPr>
          <p:cNvSpPr/>
          <p:nvPr/>
        </p:nvSpPr>
        <p:spPr>
          <a:xfrm rot="5400000">
            <a:off x="1662448" y="2692617"/>
            <a:ext cx="333545" cy="2357374"/>
          </a:xfrm>
          <a:prstGeom prst="leftBrace">
            <a:avLst>
              <a:gd name="adj1" fmla="val 72325"/>
              <a:gd name="adj2" fmla="val 50000"/>
            </a:avLst>
          </a:prstGeom>
          <a:noFill/>
          <a:ln w="12700" cap="flat" cmpd="sng" algn="ctr">
            <a:solidFill>
              <a:schemeClr val="accent5"/>
            </a:solidFill>
            <a:prstDash val="solid"/>
          </a:ln>
          <a:effectLst/>
        </p:spPr>
        <p:txBody>
          <a:bodyPr rtlCol="0" anchor="ctr"/>
          <a:lstStyle/>
          <a:p>
            <a:pPr algn="ctr" defTabSz="932418">
              <a:defRPr/>
            </a:pPr>
            <a:endParaRPr lang="en-US" sz="1836" kern="0">
              <a:solidFill>
                <a:prstClr val="black"/>
              </a:solidFill>
              <a:latin typeface="+mj-lt"/>
            </a:endParaRPr>
          </a:p>
        </p:txBody>
      </p:sp>
      <p:sp>
        <p:nvSpPr>
          <p:cNvPr id="178" name="TextBox 177">
            <a:extLst>
              <a:ext uri="{FF2B5EF4-FFF2-40B4-BE49-F238E27FC236}">
                <a16:creationId xmlns:a16="http://schemas.microsoft.com/office/drawing/2014/main" id="{14D950B3-25FF-BA4E-B67A-B987860E2187}"/>
              </a:ext>
            </a:extLst>
          </p:cNvPr>
          <p:cNvSpPr txBox="1"/>
          <p:nvPr/>
        </p:nvSpPr>
        <p:spPr>
          <a:xfrm>
            <a:off x="1003345" y="4042879"/>
            <a:ext cx="601178" cy="265009"/>
          </a:xfrm>
          <a:prstGeom prst="rect">
            <a:avLst/>
          </a:prstGeom>
          <a:noFill/>
        </p:spPr>
        <p:txBody>
          <a:bodyPr wrap="square" rtlCol="0">
            <a:spAutoFit/>
          </a:bodyPr>
          <a:lstStyle/>
          <a:p>
            <a:pPr algn="ctr" defTabSz="932418">
              <a:defRPr/>
            </a:pPr>
            <a:r>
              <a:rPr lang="en-US" sz="1122" kern="0">
                <a:solidFill>
                  <a:prstClr val="black"/>
                </a:solidFill>
                <a:latin typeface="+mj-lt"/>
              </a:rPr>
              <a:t>VMs</a:t>
            </a:r>
          </a:p>
        </p:txBody>
      </p:sp>
      <p:sp>
        <p:nvSpPr>
          <p:cNvPr id="179" name="TextBox 178">
            <a:extLst>
              <a:ext uri="{FF2B5EF4-FFF2-40B4-BE49-F238E27FC236}">
                <a16:creationId xmlns:a16="http://schemas.microsoft.com/office/drawing/2014/main" id="{4BD942EC-1407-BA4A-A9B5-28B24BC9BBFD}"/>
              </a:ext>
            </a:extLst>
          </p:cNvPr>
          <p:cNvSpPr txBox="1"/>
          <p:nvPr/>
        </p:nvSpPr>
        <p:spPr>
          <a:xfrm>
            <a:off x="2104558" y="4042879"/>
            <a:ext cx="707468" cy="265009"/>
          </a:xfrm>
          <a:prstGeom prst="rect">
            <a:avLst/>
          </a:prstGeom>
          <a:noFill/>
        </p:spPr>
        <p:txBody>
          <a:bodyPr wrap="square" rtlCol="0">
            <a:spAutoFit/>
          </a:bodyPr>
          <a:lstStyle/>
          <a:p>
            <a:pPr algn="ctr" defTabSz="932418">
              <a:defRPr/>
            </a:pPr>
            <a:r>
              <a:rPr lang="en-US" sz="1122" kern="0">
                <a:solidFill>
                  <a:prstClr val="black"/>
                </a:solidFill>
                <a:latin typeface="+mj-lt"/>
              </a:rPr>
              <a:t>Storage</a:t>
            </a:r>
          </a:p>
        </p:txBody>
      </p:sp>
      <p:pic>
        <p:nvPicPr>
          <p:cNvPr id="180" name="Picture 4">
            <a:extLst>
              <a:ext uri="{FF2B5EF4-FFF2-40B4-BE49-F238E27FC236}">
                <a16:creationId xmlns:a16="http://schemas.microsoft.com/office/drawing/2014/main" id="{0A205B8C-03FF-3143-AFA6-9191A5D27912}"/>
              </a:ext>
            </a:extLst>
          </p:cNvPr>
          <p:cNvPicPr>
            <a:picLocks noChangeAspect="1" noChangeArrowheads="1"/>
          </p:cNvPicPr>
          <p:nvPr/>
        </p:nvPicPr>
        <p:blipFill>
          <a:blip r:embed="rId13"/>
          <a:srcRect/>
          <a:stretch/>
        </p:blipFill>
        <p:spPr bwMode="auto">
          <a:xfrm>
            <a:off x="1094899" y="5803487"/>
            <a:ext cx="1470757" cy="630323"/>
          </a:xfrm>
          <a:prstGeom prst="rect">
            <a:avLst/>
          </a:prstGeom>
          <a:noFill/>
          <a:extLst>
            <a:ext uri="{909E8E84-426E-40DD-AFC4-6F175D3DCCD1}">
              <a14:hiddenFill xmlns:a14="http://schemas.microsoft.com/office/drawing/2010/main">
                <a:solidFill>
                  <a:srgbClr val="FFFFFF"/>
                </a:solidFill>
              </a14:hiddenFill>
            </a:ext>
          </a:extLst>
        </p:spPr>
      </p:pic>
      <p:grpSp>
        <p:nvGrpSpPr>
          <p:cNvPr id="181" name="Group 180">
            <a:extLst>
              <a:ext uri="{FF2B5EF4-FFF2-40B4-BE49-F238E27FC236}">
                <a16:creationId xmlns:a16="http://schemas.microsoft.com/office/drawing/2014/main" id="{BDF49A63-3505-3F45-9D16-EF74BD4E0D60}"/>
              </a:ext>
            </a:extLst>
          </p:cNvPr>
          <p:cNvGrpSpPr/>
          <p:nvPr/>
        </p:nvGrpSpPr>
        <p:grpSpPr>
          <a:xfrm>
            <a:off x="2232636" y="4434082"/>
            <a:ext cx="451312" cy="428671"/>
            <a:chOff x="6199486" y="4329361"/>
            <a:chExt cx="589482" cy="559910"/>
          </a:xfrm>
        </p:grpSpPr>
        <p:sp>
          <p:nvSpPr>
            <p:cNvPr id="182" name="Oval 181">
              <a:extLst>
                <a:ext uri="{FF2B5EF4-FFF2-40B4-BE49-F238E27FC236}">
                  <a16:creationId xmlns:a16="http://schemas.microsoft.com/office/drawing/2014/main" id="{D8A88AD7-C525-C043-B134-7570455B01FA}"/>
                </a:ext>
              </a:extLst>
            </p:cNvPr>
            <p:cNvSpPr/>
            <p:nvPr/>
          </p:nvSpPr>
          <p:spPr bwMode="auto">
            <a:xfrm>
              <a:off x="6199487" y="4329361"/>
              <a:ext cx="589481" cy="1706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3" name="Stored Data 182">
              <a:extLst>
                <a:ext uri="{FF2B5EF4-FFF2-40B4-BE49-F238E27FC236}">
                  <a16:creationId xmlns:a16="http://schemas.microsoft.com/office/drawing/2014/main" id="{412DE0FC-418D-E14F-A725-A356483C273F}"/>
                </a:ext>
              </a:extLst>
            </p:cNvPr>
            <p:cNvSpPr/>
            <p:nvPr/>
          </p:nvSpPr>
          <p:spPr bwMode="auto">
            <a:xfrm rot="16200000">
              <a:off x="6282761" y="4383064"/>
              <a:ext cx="422932" cy="589482"/>
            </a:xfrm>
            <a:prstGeom prst="flowChartOnlineStorag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4" name="Group 183">
            <a:extLst>
              <a:ext uri="{FF2B5EF4-FFF2-40B4-BE49-F238E27FC236}">
                <a16:creationId xmlns:a16="http://schemas.microsoft.com/office/drawing/2014/main" id="{60841F20-8E47-184D-8973-E1609441B62B}"/>
              </a:ext>
            </a:extLst>
          </p:cNvPr>
          <p:cNvGrpSpPr/>
          <p:nvPr/>
        </p:nvGrpSpPr>
        <p:grpSpPr>
          <a:xfrm>
            <a:off x="2232636" y="5025355"/>
            <a:ext cx="451312" cy="428671"/>
            <a:chOff x="6199486" y="4329361"/>
            <a:chExt cx="589482" cy="559910"/>
          </a:xfrm>
        </p:grpSpPr>
        <p:sp>
          <p:nvSpPr>
            <p:cNvPr id="185" name="Oval 184">
              <a:extLst>
                <a:ext uri="{FF2B5EF4-FFF2-40B4-BE49-F238E27FC236}">
                  <a16:creationId xmlns:a16="http://schemas.microsoft.com/office/drawing/2014/main" id="{42C5E2CC-CBB5-6340-B4BD-4514B5C737C4}"/>
                </a:ext>
              </a:extLst>
            </p:cNvPr>
            <p:cNvSpPr/>
            <p:nvPr/>
          </p:nvSpPr>
          <p:spPr bwMode="auto">
            <a:xfrm>
              <a:off x="6199487" y="4329361"/>
              <a:ext cx="589481" cy="1706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6" name="Stored Data 185">
              <a:extLst>
                <a:ext uri="{FF2B5EF4-FFF2-40B4-BE49-F238E27FC236}">
                  <a16:creationId xmlns:a16="http://schemas.microsoft.com/office/drawing/2014/main" id="{DC3131A9-4B82-AA4B-8C8B-A004E704F595}"/>
                </a:ext>
              </a:extLst>
            </p:cNvPr>
            <p:cNvSpPr/>
            <p:nvPr/>
          </p:nvSpPr>
          <p:spPr bwMode="auto">
            <a:xfrm rot="16200000">
              <a:off x="6282761" y="4383064"/>
              <a:ext cx="422932" cy="589482"/>
            </a:xfrm>
            <a:prstGeom prst="flowChartOnlineStorag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87" name="Freeform 342">
            <a:extLst>
              <a:ext uri="{FF2B5EF4-FFF2-40B4-BE49-F238E27FC236}">
                <a16:creationId xmlns:a16="http://schemas.microsoft.com/office/drawing/2014/main" id="{6B8A0836-C849-AB45-81C7-8186951FA53F}"/>
              </a:ext>
            </a:extLst>
          </p:cNvPr>
          <p:cNvSpPr>
            <a:spLocks noEditPoints="1"/>
          </p:cNvSpPr>
          <p:nvPr/>
        </p:nvSpPr>
        <p:spPr bwMode="auto">
          <a:xfrm>
            <a:off x="1874201" y="2099056"/>
            <a:ext cx="323775" cy="322156"/>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accent4"/>
          </a:solidFill>
          <a:ln>
            <a:noFill/>
          </a:ln>
        </p:spPr>
        <p:style>
          <a:lnRef idx="2">
            <a:schemeClr val="dk1"/>
          </a:lnRef>
          <a:fillRef idx="1">
            <a:schemeClr val="lt1"/>
          </a:fillRef>
          <a:effectRef idx="0">
            <a:schemeClr val="dk1"/>
          </a:effectRef>
          <a:fontRef idx="minor">
            <a:schemeClr val="dk1"/>
          </a:fontRef>
        </p:style>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sp>
        <p:nvSpPr>
          <p:cNvPr id="188" name="Oval 187">
            <a:extLst>
              <a:ext uri="{FF2B5EF4-FFF2-40B4-BE49-F238E27FC236}">
                <a16:creationId xmlns:a16="http://schemas.microsoft.com/office/drawing/2014/main" id="{B857650F-1013-C748-930A-1B48A130C63A}"/>
              </a:ext>
            </a:extLst>
          </p:cNvPr>
          <p:cNvSpPr/>
          <p:nvPr/>
        </p:nvSpPr>
        <p:spPr bwMode="auto">
          <a:xfrm>
            <a:off x="6190956" y="2591722"/>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1</a:t>
            </a:r>
          </a:p>
        </p:txBody>
      </p:sp>
    </p:spTree>
    <p:extLst>
      <p:ext uri="{BB962C8B-B14F-4D97-AF65-F5344CB8AC3E}">
        <p14:creationId xmlns:p14="http://schemas.microsoft.com/office/powerpoint/2010/main" val="2723974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7596661D-99EA-0F49-89A1-DD02113BC8CC}"/>
              </a:ext>
            </a:extLst>
          </p:cNvPr>
          <p:cNvGraphicFramePr>
            <a:graphicFrameLocks noGrp="1"/>
          </p:cNvGraphicFramePr>
          <p:nvPr>
            <p:extLst>
              <p:ext uri="{D42A27DB-BD31-4B8C-83A1-F6EECF244321}">
                <p14:modId xmlns:p14="http://schemas.microsoft.com/office/powerpoint/2010/main" val="412087020"/>
              </p:ext>
            </p:extLst>
          </p:nvPr>
        </p:nvGraphicFramePr>
        <p:xfrm>
          <a:off x="465138" y="1384852"/>
          <a:ext cx="11422062" cy="4224819"/>
        </p:xfrm>
        <a:graphic>
          <a:graphicData uri="http://schemas.openxmlformats.org/drawingml/2006/table">
            <a:tbl>
              <a:tblPr firstRow="1" bandRow="1">
                <a:tableStyleId>{FABFCF23-3B69-468F-B69F-88F6DE6A72F2}</a:tableStyleId>
              </a:tblPr>
              <a:tblGrid>
                <a:gridCol w="2735262">
                  <a:extLst>
                    <a:ext uri="{9D8B030D-6E8A-4147-A177-3AD203B41FA5}">
                      <a16:colId xmlns:a16="http://schemas.microsoft.com/office/drawing/2014/main" val="2875081745"/>
                    </a:ext>
                  </a:extLst>
                </a:gridCol>
                <a:gridCol w="2425700">
                  <a:extLst>
                    <a:ext uri="{9D8B030D-6E8A-4147-A177-3AD203B41FA5}">
                      <a16:colId xmlns:a16="http://schemas.microsoft.com/office/drawing/2014/main" val="1574648769"/>
                    </a:ext>
                  </a:extLst>
                </a:gridCol>
                <a:gridCol w="6261100">
                  <a:extLst>
                    <a:ext uri="{9D8B030D-6E8A-4147-A177-3AD203B41FA5}">
                      <a16:colId xmlns:a16="http://schemas.microsoft.com/office/drawing/2014/main" val="3694781822"/>
                    </a:ext>
                  </a:extLst>
                </a:gridCol>
              </a:tblGrid>
              <a:tr h="709848">
                <a:tc>
                  <a:txBody>
                    <a:bodyPr/>
                    <a:lstStyle/>
                    <a:p>
                      <a:pPr marL="0" marR="0" lvl="0" indent="0" algn="l" defTabSz="914400" rtl="0" eaLnBrk="1" fontAlgn="b" latinLnBrk="0" hangingPunct="1">
                        <a:lnSpc>
                          <a:spcPct val="107000"/>
                        </a:lnSpc>
                        <a:spcBef>
                          <a:spcPts val="0"/>
                        </a:spcBef>
                        <a:spcAft>
                          <a:spcPts val="0"/>
                        </a:spcAft>
                        <a:buClrTx/>
                        <a:buSzTx/>
                        <a:buFontTx/>
                        <a:buNone/>
                        <a:tabLst/>
                        <a:defRPr/>
                      </a:pPr>
                      <a:r>
                        <a:rPr lang="en-US" sz="1600" b="1" kern="1200">
                          <a:solidFill>
                            <a:schemeClr val="tx1"/>
                          </a:solidFill>
                          <a:effectLst/>
                          <a:latin typeface="+mn-lt"/>
                          <a:ea typeface="+mn-ea"/>
                          <a:cs typeface="+mn-cs"/>
                        </a:rPr>
                        <a:t>Operation</a:t>
                      </a:r>
                    </a:p>
                  </a:txBody>
                  <a:tcPr marL="97146" marR="0" marT="0" marB="0" anchor="ctr">
                    <a:lnL w="12700" cmpd="sng">
                      <a:noFill/>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Azure Migrate: Server migration</a:t>
                      </a:r>
                    </a:p>
                  </a:txBody>
                  <a:tcPr marL="93260" marR="93260" marT="46630" marB="4663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Azure Site Recovery</a:t>
                      </a:r>
                    </a:p>
                  </a:txBody>
                  <a:tcPr marL="93260" marR="93260" marT="46630" marB="46630" anchor="ctr">
                    <a:lnL w="19050" cap="flat" cmpd="sng" algn="ctr">
                      <a:noFill/>
                      <a:prstDash val="solid"/>
                      <a:round/>
                      <a:headEnd type="none" w="med" len="med"/>
                      <a:tailEnd type="none" w="med" len="med"/>
                    </a:lnL>
                    <a:lnR w="12700" cmpd="sng">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1611703">
                <a:tc>
                  <a:txBody>
                    <a:bodyPr/>
                    <a:lstStyle/>
                    <a:p>
                      <a:pPr marL="0" marR="0" lvl="0" indent="0" algn="l" defTabSz="896354" rtl="0" eaLnBrk="1" fontAlgn="b" latinLnBrk="0" hangingPunct="1">
                        <a:lnSpc>
                          <a:spcPct val="107000"/>
                        </a:lnSpc>
                        <a:spcBef>
                          <a:spcPts val="0"/>
                        </a:spcBef>
                        <a:spcAft>
                          <a:spcPts val="0"/>
                        </a:spcAft>
                        <a:buClrTx/>
                        <a:buSzTx/>
                        <a:buFontTx/>
                        <a:buNone/>
                        <a:tabLst/>
                        <a:defRPr/>
                      </a:pPr>
                      <a:r>
                        <a:rPr lang="en-US" sz="1600" kern="1200">
                          <a:solidFill>
                            <a:schemeClr val="tx2"/>
                          </a:solidFill>
                          <a:latin typeface="Segoe UI Semibold (Headings)"/>
                          <a:ea typeface="+mn-ea"/>
                          <a:cs typeface="Segoe UI Semilight" panose="020B0402040204020203" pitchFamily="34" charset="0"/>
                        </a:rPr>
                        <a:t>Register Azure Migrate appliance (discovery and assessment) with Azure Migrate</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1 AAD apps</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1 Key Vault</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b="0" i="0" kern="1200">
                          <a:solidFill>
                            <a:srgbClr val="0078D4"/>
                          </a:solidFill>
                          <a:latin typeface="Segoe UI Semibold (Headings)"/>
                          <a:ea typeface="+mn-ea"/>
                          <a:cs typeface="Segoe UI Semilight" panose="020B0402040204020203" pitchFamily="34" charset="0"/>
                        </a:rPr>
                        <a:t>AAD app </a:t>
                      </a: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 Used for communication between agents on appliance and </a:t>
                      </a:r>
                      <a:b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b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Azure Migrate</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b="0" i="0" kern="1200">
                          <a:solidFill>
                            <a:srgbClr val="0078D4"/>
                          </a:solidFill>
                          <a:latin typeface="Segoe UI Semibold (Headings)"/>
                          <a:ea typeface="+mn-ea"/>
                          <a:cs typeface="Segoe UI Semilight" panose="020B0402040204020203" pitchFamily="34" charset="0"/>
                        </a:rPr>
                        <a:t>Key Vault </a:t>
                      </a: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 Used for management of certificate downloaded on the appliance during configuration</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951634">
                <a:tc>
                  <a:txBody>
                    <a:bodyPr/>
                    <a:lstStyle/>
                    <a:p>
                      <a:pPr marL="0" marR="0" algn="l" defTabSz="896354" rtl="0" eaLnBrk="1" fontAlgn="b" latinLnBrk="0" hangingPunct="1">
                        <a:lnSpc>
                          <a:spcPct val="107000"/>
                        </a:lnSpc>
                        <a:spcBef>
                          <a:spcPts val="0"/>
                        </a:spcBef>
                        <a:spcAft>
                          <a:spcPts val="0"/>
                        </a:spcAft>
                      </a:pPr>
                      <a:r>
                        <a:rPr lang="en-US" sz="1600" kern="1200">
                          <a:solidFill>
                            <a:schemeClr val="tx2"/>
                          </a:solidFill>
                          <a:latin typeface="Segoe UI Semibold (Headings)"/>
                          <a:ea typeface="+mn-ea"/>
                          <a:cs typeface="Segoe UI Semilight" panose="020B0402040204020203" pitchFamily="34" charset="0"/>
                        </a:rPr>
                        <a:t>Register Hyper-V Replication Provider</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1 Recovery Services Vault</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0000"/>
                        </a:lnSpc>
                        <a:spcBef>
                          <a:spcPts val="0"/>
                        </a:spcBef>
                        <a:spcAft>
                          <a:spcPts val="600"/>
                        </a:spcAft>
                        <a:buFont typeface="Arial" panose="020B0604020202020204" pitchFamily="34" charset="0"/>
                        <a:buNone/>
                      </a:pPr>
                      <a:r>
                        <a:rPr lang="en-US" sz="1400" b="0" i="0" kern="1200">
                          <a:solidFill>
                            <a:srgbClr val="0078D4"/>
                          </a:solidFill>
                          <a:latin typeface="Segoe UI Semibold (Headings)"/>
                          <a:ea typeface="+mn-ea"/>
                          <a:cs typeface="Segoe UI Semilight" panose="020B0402040204020203" pitchFamily="34" charset="0"/>
                        </a:rPr>
                        <a:t>Recovery Services Vault </a:t>
                      </a: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 Used for replication orchestrations </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065900"/>
                  </a:ext>
                </a:extLst>
              </a:tr>
              <a:tr h="951634">
                <a:tc>
                  <a:txBody>
                    <a:bodyPr/>
                    <a:lstStyle/>
                    <a:p>
                      <a:pPr marL="0" marR="0" lvl="0" indent="0" algn="l" defTabSz="896354" rtl="0" eaLnBrk="1" fontAlgn="b" latinLnBrk="0" hangingPunct="1">
                        <a:lnSpc>
                          <a:spcPct val="107000"/>
                        </a:lnSpc>
                        <a:spcBef>
                          <a:spcPts val="0"/>
                        </a:spcBef>
                        <a:spcAft>
                          <a:spcPts val="0"/>
                        </a:spcAft>
                        <a:buClrTx/>
                        <a:buSzTx/>
                        <a:buFontTx/>
                        <a:buNone/>
                        <a:tabLst/>
                        <a:defRPr/>
                      </a:pPr>
                      <a:r>
                        <a:rPr lang="en-US" sz="1600" kern="1200">
                          <a:solidFill>
                            <a:schemeClr val="tx2"/>
                          </a:solidFill>
                          <a:latin typeface="Segoe UI Semibold (Headings)"/>
                          <a:ea typeface="+mn-ea"/>
                          <a:cs typeface="Segoe UI Semilight" panose="020B0402040204020203" pitchFamily="34" charset="0"/>
                        </a:rPr>
                        <a:t>Start first replication</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1 Storage Accounts</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b="0" i="0" kern="1200">
                          <a:solidFill>
                            <a:srgbClr val="0078D4"/>
                          </a:solidFill>
                          <a:latin typeface="Segoe UI Semibold (Headings)"/>
                          <a:ea typeface="+mn-ea"/>
                          <a:cs typeface="Segoe UI Semilight" panose="020B0402040204020203" pitchFamily="34" charset="0"/>
                        </a:rPr>
                        <a:t>Storage Account </a:t>
                      </a: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 Used by appliance to upload replicated data</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931770"/>
                  </a:ext>
                </a:extLst>
              </a:tr>
            </a:tbl>
          </a:graphicData>
        </a:graphic>
      </p:graphicFrame>
      <p:sp>
        <p:nvSpPr>
          <p:cNvPr id="4" name="Title 9">
            <a:extLst>
              <a:ext uri="{FF2B5EF4-FFF2-40B4-BE49-F238E27FC236}">
                <a16:creationId xmlns:a16="http://schemas.microsoft.com/office/drawing/2014/main" id="{DF801DA2-AE02-4EC5-80F1-52AD5F0C9B8F}"/>
              </a:ext>
            </a:extLst>
          </p:cNvPr>
          <p:cNvSpPr>
            <a:spLocks noGrp="1"/>
          </p:cNvSpPr>
          <p:nvPr>
            <p:ph type="title"/>
          </p:nvPr>
        </p:nvSpPr>
        <p:spPr>
          <a:xfrm>
            <a:off x="465138" y="441332"/>
            <a:ext cx="11530584" cy="830020"/>
          </a:xfrm>
        </p:spPr>
        <p:txBody>
          <a:bodyPr/>
          <a:lstStyle/>
          <a:p>
            <a:r>
              <a:rPr lang="en-US"/>
              <a:t>Agentless Hyper-V: Azure artifacts created</a:t>
            </a:r>
          </a:p>
        </p:txBody>
      </p:sp>
    </p:spTree>
    <p:extLst>
      <p:ext uri="{BB962C8B-B14F-4D97-AF65-F5344CB8AC3E}">
        <p14:creationId xmlns:p14="http://schemas.microsoft.com/office/powerpoint/2010/main" val="492080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a:xfrm>
            <a:off x="465138" y="960438"/>
            <a:ext cx="7604124" cy="3629025"/>
          </a:xfrm>
        </p:spPr>
        <p:txBody>
          <a:bodyPr anchor="ctr"/>
          <a:lstStyle/>
          <a:p>
            <a:pPr lvl="0"/>
            <a:r>
              <a:rPr lang="en-US"/>
              <a:t>Agent-based migrations</a:t>
            </a:r>
          </a:p>
        </p:txBody>
      </p:sp>
    </p:spTree>
    <p:extLst>
      <p:ext uri="{BB962C8B-B14F-4D97-AF65-F5344CB8AC3E}">
        <p14:creationId xmlns:p14="http://schemas.microsoft.com/office/powerpoint/2010/main" val="1700972906"/>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 Placeholder 4">
            <a:extLst>
              <a:ext uri="{FF2B5EF4-FFF2-40B4-BE49-F238E27FC236}">
                <a16:creationId xmlns:a16="http://schemas.microsoft.com/office/drawing/2014/main" id="{CA1426B1-F541-43D0-B30C-00CB61A270EE}"/>
              </a:ext>
            </a:extLst>
          </p:cNvPr>
          <p:cNvSpPr txBox="1">
            <a:spLocks/>
          </p:cNvSpPr>
          <p:nvPr/>
        </p:nvSpPr>
        <p:spPr>
          <a:xfrm>
            <a:off x="6815947" y="4014168"/>
            <a:ext cx="5350564" cy="524772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1" fontAlgn="base">
              <a:spcBef>
                <a:spcPct val="0"/>
              </a:spcBef>
              <a:spcAft>
                <a:spcPct val="0"/>
              </a:spcAft>
              <a:buSzTx/>
              <a:buNone/>
            </a:pPr>
            <a:r>
              <a:rPr lang="en-US" altLang="en-US" sz="1400">
                <a:solidFill>
                  <a:srgbClr val="0070C0"/>
                </a:solidFill>
                <a:latin typeface="Segoe UI"/>
              </a:rPr>
              <a:t>Deploy Hyper-V Replication Provider </a:t>
            </a:r>
            <a:r>
              <a:rPr lang="en-US" altLang="en-US" sz="1400">
                <a:solidFill>
                  <a:prstClr val="black"/>
                </a:solidFill>
                <a:latin typeface="Segoe UI"/>
              </a:rPr>
              <a:t>on Hyper-V host</a:t>
            </a:r>
          </a:p>
          <a:p>
            <a:pPr marL="0" indent="0" defTabSz="914191" fontAlgn="base">
              <a:spcBef>
                <a:spcPct val="0"/>
              </a:spcBef>
              <a:spcAft>
                <a:spcPct val="0"/>
              </a:spcAft>
              <a:buSzTx/>
              <a:buNone/>
            </a:pPr>
            <a:endParaRPr lang="en-US" altLang="en-US" sz="1400">
              <a:solidFill>
                <a:srgbClr val="0070C0"/>
              </a:solidFill>
              <a:latin typeface="Segoe UI"/>
            </a:endParaRPr>
          </a:p>
          <a:p>
            <a:pPr marL="0" indent="0" defTabSz="914191" fontAlgn="base">
              <a:spcBef>
                <a:spcPct val="0"/>
              </a:spcBef>
              <a:spcAft>
                <a:spcPct val="0"/>
              </a:spcAft>
              <a:buSzTx/>
              <a:buNone/>
            </a:pPr>
            <a:r>
              <a:rPr lang="en-US" altLang="en-US" sz="1400">
                <a:solidFill>
                  <a:srgbClr val="0070C0"/>
                </a:solidFill>
                <a:latin typeface="Segoe UI"/>
              </a:rPr>
              <a:t>Start replicating </a:t>
            </a:r>
            <a:r>
              <a:rPr lang="en-US" altLang="en-US" sz="1400">
                <a:gradFill>
                  <a:gsLst>
                    <a:gs pos="2917">
                      <a:srgbClr val="1A1A1A"/>
                    </a:gs>
                    <a:gs pos="30000">
                      <a:srgbClr val="1A1A1A"/>
                    </a:gs>
                  </a:gsLst>
                  <a:lin ang="5400000" scaled="0"/>
                </a:gradFill>
                <a:latin typeface="Segoe UI"/>
              </a:rPr>
              <a:t>your Windows and Linux servers using Azure Migrate: Server Migration </a:t>
            </a:r>
          </a:p>
          <a:p>
            <a:pPr marL="0" indent="0" defTabSz="914191" fontAlgn="base">
              <a:spcBef>
                <a:spcPct val="0"/>
              </a:spcBef>
              <a:spcAft>
                <a:spcPct val="0"/>
              </a:spcAft>
              <a:buSzTx/>
              <a:buNone/>
            </a:pPr>
            <a:endParaRPr lang="en-US" altLang="en-US" sz="14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1400">
                <a:solidFill>
                  <a:srgbClr val="0070C0"/>
                </a:solidFill>
                <a:latin typeface="Segoe UI"/>
              </a:rPr>
              <a:t>The Hyper-V Replication Provider orchestrates </a:t>
            </a:r>
            <a:r>
              <a:rPr lang="en-US" altLang="en-US" sz="1400">
                <a:solidFill>
                  <a:prstClr val="black"/>
                </a:solidFill>
                <a:latin typeface="Segoe UI"/>
              </a:rPr>
              <a:t>the replication of your VM data to your Azure subscription</a:t>
            </a:r>
          </a:p>
          <a:p>
            <a:pPr marL="0" indent="0" defTabSz="914191" fontAlgn="base">
              <a:spcBef>
                <a:spcPct val="0"/>
              </a:spcBef>
              <a:spcAft>
                <a:spcPct val="0"/>
              </a:spcAft>
              <a:buSzTx/>
              <a:buNone/>
            </a:pPr>
            <a:endParaRPr lang="en-US" altLang="en-US" sz="14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1400">
                <a:solidFill>
                  <a:srgbClr val="0070C0"/>
                </a:solidFill>
                <a:latin typeface="Segoe UI"/>
              </a:rPr>
              <a:t>Perform test migrations </a:t>
            </a:r>
            <a:r>
              <a:rPr lang="en-US" altLang="en-US" sz="1400">
                <a:gradFill>
                  <a:gsLst>
                    <a:gs pos="2917">
                      <a:srgbClr val="1A1A1A"/>
                    </a:gs>
                    <a:gs pos="30000">
                      <a:srgbClr val="1A1A1A"/>
                    </a:gs>
                  </a:gsLst>
                  <a:lin ang="5400000" scaled="0"/>
                </a:gradFill>
                <a:latin typeface="Segoe UI"/>
              </a:rPr>
              <a:t>to a sandbox environment with no impact to production to validate migration</a:t>
            </a:r>
          </a:p>
          <a:p>
            <a:pPr marL="0" indent="0" defTabSz="914191" fontAlgn="base">
              <a:spcBef>
                <a:spcPct val="0"/>
              </a:spcBef>
              <a:spcAft>
                <a:spcPct val="0"/>
              </a:spcAft>
              <a:buSzTx/>
              <a:buNone/>
            </a:pPr>
            <a:endParaRPr lang="en-US" altLang="en-US" sz="14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1400">
                <a:solidFill>
                  <a:srgbClr val="0070C0"/>
                </a:solidFill>
                <a:latin typeface="Segoe UI"/>
              </a:rPr>
              <a:t>Migrate to Azure </a:t>
            </a:r>
            <a:r>
              <a:rPr lang="en-US" altLang="en-US" sz="1400">
                <a:gradFill>
                  <a:gsLst>
                    <a:gs pos="2917">
                      <a:srgbClr val="1A1A1A"/>
                    </a:gs>
                    <a:gs pos="30000">
                      <a:srgbClr val="1A1A1A"/>
                    </a:gs>
                  </a:gsLst>
                  <a:lin ang="5400000" scaled="0"/>
                </a:gradFill>
                <a:latin typeface="Segoe UI"/>
              </a:rPr>
              <a:t>with zero data-loss and minimal downtime</a:t>
            </a:r>
          </a:p>
          <a:p>
            <a:pPr marL="233149" indent="-233149" defTabSz="951304"/>
            <a:endParaRPr lang="en-US" sz="2244">
              <a:gradFill>
                <a:gsLst>
                  <a:gs pos="1250">
                    <a:prstClr val="black"/>
                  </a:gs>
                  <a:gs pos="100000">
                    <a:prstClr val="black"/>
                  </a:gs>
                </a:gsLst>
                <a:lin ang="5400000" scaled="0"/>
              </a:gradFill>
            </a:endParaRPr>
          </a:p>
        </p:txBody>
      </p:sp>
      <p:pic>
        <p:nvPicPr>
          <p:cNvPr id="6" name="Picture 4">
            <a:extLst>
              <a:ext uri="{FF2B5EF4-FFF2-40B4-BE49-F238E27FC236}">
                <a16:creationId xmlns:a16="http://schemas.microsoft.com/office/drawing/2014/main" id="{1A2EA3C5-B0AA-4F6F-A512-D0C8D55048C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2416098" y="5550850"/>
            <a:ext cx="1727588" cy="74039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B899A80-44B1-4DEE-BD84-0E347EEE9FA6}"/>
              </a:ext>
            </a:extLst>
          </p:cNvPr>
          <p:cNvSpPr txBox="1">
            <a:spLocks/>
          </p:cNvSpPr>
          <p:nvPr/>
        </p:nvSpPr>
        <p:spPr>
          <a:xfrm>
            <a:off x="601652" y="1153497"/>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i="1" spc="-51">
              <a:solidFill>
                <a:prstClr val="black"/>
              </a:solidFill>
              <a:latin typeface="Segoe UI"/>
            </a:endParaRPr>
          </a:p>
        </p:txBody>
      </p:sp>
      <p:sp>
        <p:nvSpPr>
          <p:cNvPr id="33" name="Rectangle 32">
            <a:extLst>
              <a:ext uri="{FF2B5EF4-FFF2-40B4-BE49-F238E27FC236}">
                <a16:creationId xmlns:a16="http://schemas.microsoft.com/office/drawing/2014/main" id="{CCD0A6F2-BB9C-D44C-BFB2-70A08462DA32}"/>
              </a:ext>
            </a:extLst>
          </p:cNvPr>
          <p:cNvSpPr/>
          <p:nvPr/>
        </p:nvSpPr>
        <p:spPr bwMode="auto">
          <a:xfrm>
            <a:off x="6451037" y="0"/>
            <a:ext cx="5985438" cy="69945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6" name="Group 35">
            <a:extLst>
              <a:ext uri="{FF2B5EF4-FFF2-40B4-BE49-F238E27FC236}">
                <a16:creationId xmlns:a16="http://schemas.microsoft.com/office/drawing/2014/main" id="{BA1B1FB0-A27F-1449-915F-F22C1C71815A}"/>
              </a:ext>
            </a:extLst>
          </p:cNvPr>
          <p:cNvGrpSpPr/>
          <p:nvPr/>
        </p:nvGrpSpPr>
        <p:grpSpPr>
          <a:xfrm>
            <a:off x="2190390" y="1898771"/>
            <a:ext cx="2112630" cy="2111010"/>
            <a:chOff x="1622425" y="1333500"/>
            <a:chExt cx="2071688" cy="2070100"/>
          </a:xfrm>
          <a:effectLst>
            <a:outerShdw blurRad="381000" sx="81000" sy="81000" algn="ctr" rotWithShape="0">
              <a:prstClr val="black">
                <a:alpha val="16000"/>
              </a:prstClr>
            </a:outerShdw>
          </a:effectLst>
        </p:grpSpPr>
        <p:grpSp>
          <p:nvGrpSpPr>
            <p:cNvPr id="37" name="Group 36">
              <a:extLst>
                <a:ext uri="{FF2B5EF4-FFF2-40B4-BE49-F238E27FC236}">
                  <a16:creationId xmlns:a16="http://schemas.microsoft.com/office/drawing/2014/main" id="{19E94AE1-AF8A-0843-94DF-5E55447E8705}"/>
                </a:ext>
              </a:extLst>
            </p:cNvPr>
            <p:cNvGrpSpPr/>
            <p:nvPr/>
          </p:nvGrpSpPr>
          <p:grpSpPr>
            <a:xfrm>
              <a:off x="1622425" y="1333500"/>
              <a:ext cx="2071688" cy="2070100"/>
              <a:chOff x="1622425" y="1333500"/>
              <a:chExt cx="2071688" cy="2070100"/>
            </a:xfrm>
          </p:grpSpPr>
          <p:sp>
            <p:nvSpPr>
              <p:cNvPr id="39" name="AutoShape 6">
                <a:extLst>
                  <a:ext uri="{FF2B5EF4-FFF2-40B4-BE49-F238E27FC236}">
                    <a16:creationId xmlns:a16="http://schemas.microsoft.com/office/drawing/2014/main" id="{115333BE-99D2-5945-8560-F507AE7179F4}"/>
                  </a:ext>
                </a:extLst>
              </p:cNvPr>
              <p:cNvSpPr>
                <a:spLocks noChangeAspect="1" noChangeArrowheads="1" noTextEdit="1"/>
              </p:cNvSpPr>
              <p:nvPr/>
            </p:nvSpPr>
            <p:spPr bwMode="auto">
              <a:xfrm>
                <a:off x="1622425" y="1333500"/>
                <a:ext cx="2068513"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40" name="Freeform 8">
                <a:extLst>
                  <a:ext uri="{FF2B5EF4-FFF2-40B4-BE49-F238E27FC236}">
                    <a16:creationId xmlns:a16="http://schemas.microsoft.com/office/drawing/2014/main" id="{43779236-20DC-4248-AA78-9360F9E9F84D}"/>
                  </a:ext>
                </a:extLst>
              </p:cNvPr>
              <p:cNvSpPr>
                <a:spLocks/>
              </p:cNvSpPr>
              <p:nvPr/>
            </p:nvSpPr>
            <p:spPr bwMode="auto">
              <a:xfrm>
                <a:off x="1687513" y="1528763"/>
                <a:ext cx="2006600" cy="1255713"/>
              </a:xfrm>
              <a:custGeom>
                <a:avLst/>
                <a:gdLst>
                  <a:gd name="T0" fmla="*/ 100 w 400"/>
                  <a:gd name="T1" fmla="*/ 50 h 250"/>
                  <a:gd name="T2" fmla="*/ 100 w 400"/>
                  <a:gd name="T3" fmla="*/ 50 h 250"/>
                  <a:gd name="T4" fmla="*/ 61 w 400"/>
                  <a:gd name="T5" fmla="*/ 58 h 250"/>
                  <a:gd name="T6" fmla="*/ 29 w 400"/>
                  <a:gd name="T7" fmla="*/ 79 h 250"/>
                  <a:gd name="T8" fmla="*/ 8 w 400"/>
                  <a:gd name="T9" fmla="*/ 111 h 250"/>
                  <a:gd name="T10" fmla="*/ 0 w 400"/>
                  <a:gd name="T11" fmla="*/ 150 h 250"/>
                  <a:gd name="T12" fmla="*/ 8 w 400"/>
                  <a:gd name="T13" fmla="*/ 189 h 250"/>
                  <a:gd name="T14" fmla="*/ 29 w 400"/>
                  <a:gd name="T15" fmla="*/ 221 h 250"/>
                  <a:gd name="T16" fmla="*/ 61 w 400"/>
                  <a:gd name="T17" fmla="*/ 242 h 250"/>
                  <a:gd name="T18" fmla="*/ 100 w 400"/>
                  <a:gd name="T19" fmla="*/ 250 h 250"/>
                  <a:gd name="T20" fmla="*/ 106 w 400"/>
                  <a:gd name="T21" fmla="*/ 250 h 250"/>
                  <a:gd name="T22" fmla="*/ 200 w 400"/>
                  <a:gd name="T23" fmla="*/ 156 h 250"/>
                  <a:gd name="T24" fmla="*/ 294 w 400"/>
                  <a:gd name="T25" fmla="*/ 250 h 250"/>
                  <a:gd name="T26" fmla="*/ 325 w 400"/>
                  <a:gd name="T27" fmla="*/ 250 h 250"/>
                  <a:gd name="T28" fmla="*/ 354 w 400"/>
                  <a:gd name="T29" fmla="*/ 244 h 250"/>
                  <a:gd name="T30" fmla="*/ 378 w 400"/>
                  <a:gd name="T31" fmla="*/ 228 h 250"/>
                  <a:gd name="T32" fmla="*/ 394 w 400"/>
                  <a:gd name="T33" fmla="*/ 204 h 250"/>
                  <a:gd name="T34" fmla="*/ 400 w 400"/>
                  <a:gd name="T35" fmla="*/ 175 h 250"/>
                  <a:gd name="T36" fmla="*/ 394 w 400"/>
                  <a:gd name="T37" fmla="*/ 146 h 250"/>
                  <a:gd name="T38" fmla="*/ 378 w 400"/>
                  <a:gd name="T39" fmla="*/ 122 h 250"/>
                  <a:gd name="T40" fmla="*/ 354 w 400"/>
                  <a:gd name="T41" fmla="*/ 106 h 250"/>
                  <a:gd name="T42" fmla="*/ 324 w 400"/>
                  <a:gd name="T43" fmla="*/ 100 h 250"/>
                  <a:gd name="T44" fmla="*/ 312 w 400"/>
                  <a:gd name="T45" fmla="*/ 60 h 250"/>
                  <a:gd name="T46" fmla="*/ 287 w 400"/>
                  <a:gd name="T47" fmla="*/ 29 h 250"/>
                  <a:gd name="T48" fmla="*/ 253 w 400"/>
                  <a:gd name="T49" fmla="*/ 8 h 250"/>
                  <a:gd name="T50" fmla="*/ 212 w 400"/>
                  <a:gd name="T51" fmla="*/ 0 h 250"/>
                  <a:gd name="T52" fmla="*/ 184 w 400"/>
                  <a:gd name="T53" fmla="*/ 4 h 250"/>
                  <a:gd name="T54" fmla="*/ 158 w 400"/>
                  <a:gd name="T55" fmla="*/ 14 h 250"/>
                  <a:gd name="T56" fmla="*/ 136 w 400"/>
                  <a:gd name="T57" fmla="*/ 30 h 250"/>
                  <a:gd name="T58" fmla="*/ 118 w 400"/>
                  <a:gd name="T59" fmla="*/ 52 h 250"/>
                  <a:gd name="T60" fmla="*/ 100 w 400"/>
                  <a:gd name="T61" fmla="*/ 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250">
                    <a:moveTo>
                      <a:pt x="100" y="50"/>
                    </a:moveTo>
                    <a:lnTo>
                      <a:pt x="100" y="50"/>
                    </a:lnTo>
                    <a:cubicBezTo>
                      <a:pt x="86" y="50"/>
                      <a:pt x="73" y="53"/>
                      <a:pt x="61" y="58"/>
                    </a:cubicBezTo>
                    <a:cubicBezTo>
                      <a:pt x="49" y="63"/>
                      <a:pt x="38" y="70"/>
                      <a:pt x="29" y="79"/>
                    </a:cubicBezTo>
                    <a:cubicBezTo>
                      <a:pt x="20" y="88"/>
                      <a:pt x="13" y="99"/>
                      <a:pt x="8" y="111"/>
                    </a:cubicBezTo>
                    <a:cubicBezTo>
                      <a:pt x="2" y="123"/>
                      <a:pt x="0" y="136"/>
                      <a:pt x="0" y="150"/>
                    </a:cubicBezTo>
                    <a:cubicBezTo>
                      <a:pt x="0" y="164"/>
                      <a:pt x="2" y="177"/>
                      <a:pt x="8" y="189"/>
                    </a:cubicBezTo>
                    <a:cubicBezTo>
                      <a:pt x="13" y="201"/>
                      <a:pt x="20" y="212"/>
                      <a:pt x="29" y="221"/>
                    </a:cubicBezTo>
                    <a:cubicBezTo>
                      <a:pt x="38" y="230"/>
                      <a:pt x="49" y="237"/>
                      <a:pt x="61" y="242"/>
                    </a:cubicBezTo>
                    <a:cubicBezTo>
                      <a:pt x="73" y="247"/>
                      <a:pt x="86" y="250"/>
                      <a:pt x="100" y="250"/>
                    </a:cubicBezTo>
                    <a:lnTo>
                      <a:pt x="106" y="250"/>
                    </a:lnTo>
                    <a:lnTo>
                      <a:pt x="200" y="156"/>
                    </a:lnTo>
                    <a:lnTo>
                      <a:pt x="294" y="250"/>
                    </a:lnTo>
                    <a:lnTo>
                      <a:pt x="325" y="250"/>
                    </a:lnTo>
                    <a:cubicBezTo>
                      <a:pt x="335" y="250"/>
                      <a:pt x="345" y="248"/>
                      <a:pt x="354" y="244"/>
                    </a:cubicBezTo>
                    <a:cubicBezTo>
                      <a:pt x="363" y="240"/>
                      <a:pt x="371" y="235"/>
                      <a:pt x="378" y="228"/>
                    </a:cubicBezTo>
                    <a:cubicBezTo>
                      <a:pt x="385" y="221"/>
                      <a:pt x="390" y="213"/>
                      <a:pt x="394" y="204"/>
                    </a:cubicBezTo>
                    <a:cubicBezTo>
                      <a:pt x="398" y="195"/>
                      <a:pt x="400" y="185"/>
                      <a:pt x="400" y="175"/>
                    </a:cubicBezTo>
                    <a:cubicBezTo>
                      <a:pt x="400" y="164"/>
                      <a:pt x="398" y="155"/>
                      <a:pt x="394" y="146"/>
                    </a:cubicBezTo>
                    <a:cubicBezTo>
                      <a:pt x="390" y="136"/>
                      <a:pt x="384" y="129"/>
                      <a:pt x="378" y="122"/>
                    </a:cubicBezTo>
                    <a:cubicBezTo>
                      <a:pt x="371" y="115"/>
                      <a:pt x="363" y="110"/>
                      <a:pt x="354" y="106"/>
                    </a:cubicBezTo>
                    <a:cubicBezTo>
                      <a:pt x="344" y="102"/>
                      <a:pt x="335" y="100"/>
                      <a:pt x="324" y="100"/>
                    </a:cubicBezTo>
                    <a:cubicBezTo>
                      <a:pt x="322" y="86"/>
                      <a:pt x="318" y="73"/>
                      <a:pt x="312" y="60"/>
                    </a:cubicBezTo>
                    <a:cubicBezTo>
                      <a:pt x="305" y="48"/>
                      <a:pt x="297" y="38"/>
                      <a:pt x="287" y="29"/>
                    </a:cubicBezTo>
                    <a:cubicBezTo>
                      <a:pt x="277" y="20"/>
                      <a:pt x="266" y="13"/>
                      <a:pt x="253" y="8"/>
                    </a:cubicBezTo>
                    <a:cubicBezTo>
                      <a:pt x="240" y="3"/>
                      <a:pt x="227" y="0"/>
                      <a:pt x="212" y="0"/>
                    </a:cubicBezTo>
                    <a:cubicBezTo>
                      <a:pt x="203" y="0"/>
                      <a:pt x="193" y="1"/>
                      <a:pt x="184" y="4"/>
                    </a:cubicBezTo>
                    <a:cubicBezTo>
                      <a:pt x="175" y="6"/>
                      <a:pt x="166" y="9"/>
                      <a:pt x="158" y="14"/>
                    </a:cubicBezTo>
                    <a:cubicBezTo>
                      <a:pt x="150" y="18"/>
                      <a:pt x="143" y="24"/>
                      <a:pt x="136" y="30"/>
                    </a:cubicBezTo>
                    <a:cubicBezTo>
                      <a:pt x="129" y="36"/>
                      <a:pt x="123" y="44"/>
                      <a:pt x="118" y="52"/>
                    </a:cubicBezTo>
                    <a:cubicBezTo>
                      <a:pt x="112" y="51"/>
                      <a:pt x="106" y="50"/>
                      <a:pt x="100" y="50"/>
                    </a:cubicBezTo>
                    <a:close/>
                  </a:path>
                </a:pathLst>
              </a:custGeom>
              <a:solidFill>
                <a:srgbClr val="0078D4"/>
              </a:solidFill>
              <a:ln w="0">
                <a:solidFill>
                  <a:srgbClr val="0078D4"/>
                </a:solid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sp>
          <p:nvSpPr>
            <p:cNvPr id="38" name="Freeform 9">
              <a:extLst>
                <a:ext uri="{FF2B5EF4-FFF2-40B4-BE49-F238E27FC236}">
                  <a16:creationId xmlns:a16="http://schemas.microsoft.com/office/drawing/2014/main" id="{DD68AFD8-4A34-D74D-8249-6AC4D980D747}"/>
                </a:ext>
              </a:extLst>
            </p:cNvPr>
            <p:cNvSpPr>
              <a:spLocks/>
            </p:cNvSpPr>
            <p:nvPr/>
          </p:nvSpPr>
          <p:spPr bwMode="auto">
            <a:xfrm>
              <a:off x="2374900" y="2533650"/>
              <a:ext cx="631825" cy="692150"/>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tx1"/>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sp>
        <p:nvSpPr>
          <p:cNvPr id="55" name="Text Placeholder 4">
            <a:extLst>
              <a:ext uri="{FF2B5EF4-FFF2-40B4-BE49-F238E27FC236}">
                <a16:creationId xmlns:a16="http://schemas.microsoft.com/office/drawing/2014/main" id="{40DF5FE6-B631-2F4C-8217-97B0C9DDA9CD}"/>
              </a:ext>
            </a:extLst>
          </p:cNvPr>
          <p:cNvSpPr txBox="1">
            <a:spLocks/>
          </p:cNvSpPr>
          <p:nvPr/>
        </p:nvSpPr>
        <p:spPr>
          <a:xfrm>
            <a:off x="7176588" y="873401"/>
            <a:ext cx="4684153" cy="524772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1" fontAlgn="base">
              <a:spcBef>
                <a:spcPct val="0"/>
              </a:spcBef>
              <a:spcAft>
                <a:spcPct val="0"/>
              </a:spcAft>
              <a:buSzTx/>
              <a:buNone/>
            </a:pPr>
            <a:r>
              <a:rPr lang="en-US" altLang="en-US" sz="1800">
                <a:solidFill>
                  <a:srgbClr val="0070C0"/>
                </a:solidFill>
                <a:latin typeface="Segoe UI"/>
              </a:rPr>
              <a:t>Deploy Replication appliance (also known as configuration server) </a:t>
            </a:r>
            <a:r>
              <a:rPr lang="en-US" altLang="en-US" sz="1800">
                <a:solidFill>
                  <a:prstClr val="black"/>
                </a:solidFill>
                <a:latin typeface="Segoe UI"/>
              </a:rPr>
              <a:t>in your source environment</a:t>
            </a:r>
          </a:p>
          <a:p>
            <a:pPr marL="0" indent="0" defTabSz="914191" fontAlgn="base">
              <a:spcBef>
                <a:spcPct val="0"/>
              </a:spcBef>
              <a:spcAft>
                <a:spcPct val="0"/>
              </a:spcAft>
              <a:buSzTx/>
              <a:buNone/>
            </a:pPr>
            <a:endParaRPr lang="en-US" altLang="en-US" sz="1800">
              <a:solidFill>
                <a:srgbClr val="0070C0"/>
              </a:solidFill>
              <a:latin typeface="Segoe UI"/>
            </a:endParaRPr>
          </a:p>
          <a:p>
            <a:pPr marL="0" indent="0" defTabSz="914191" fontAlgn="base">
              <a:spcBef>
                <a:spcPct val="0"/>
              </a:spcBef>
              <a:spcAft>
                <a:spcPct val="0"/>
              </a:spcAft>
              <a:buSzTx/>
              <a:buNone/>
            </a:pPr>
            <a:r>
              <a:rPr lang="en-US" altLang="en-US" sz="1800">
                <a:solidFill>
                  <a:srgbClr val="0070C0"/>
                </a:solidFill>
                <a:latin typeface="Segoe UI"/>
              </a:rPr>
              <a:t>Install Mobility Service </a:t>
            </a:r>
            <a:r>
              <a:rPr lang="en-US" altLang="en-US" sz="1800">
                <a:solidFill>
                  <a:prstClr val="black"/>
                </a:solidFill>
                <a:latin typeface="Segoe UI"/>
              </a:rPr>
              <a:t>on the servers to be migrated</a:t>
            </a:r>
          </a:p>
          <a:p>
            <a:pPr marL="0" indent="0" defTabSz="914191" fontAlgn="base">
              <a:spcBef>
                <a:spcPct val="0"/>
              </a:spcBef>
              <a:spcAft>
                <a:spcPct val="0"/>
              </a:spcAft>
              <a:buSzTx/>
              <a:buNone/>
            </a:pPr>
            <a:endParaRPr lang="en-US" altLang="en-US" sz="1800">
              <a:solidFill>
                <a:srgbClr val="0070C0"/>
              </a:solidFill>
              <a:latin typeface="Segoe UI"/>
            </a:endParaRPr>
          </a:p>
          <a:p>
            <a:pPr marL="0" indent="0" defTabSz="914191" fontAlgn="base">
              <a:spcBef>
                <a:spcPct val="0"/>
              </a:spcBef>
              <a:spcAft>
                <a:spcPct val="0"/>
              </a:spcAft>
              <a:buSzTx/>
              <a:buNone/>
            </a:pPr>
            <a:r>
              <a:rPr lang="en-US" altLang="en-US" sz="1800">
                <a:solidFill>
                  <a:srgbClr val="0070C0"/>
                </a:solidFill>
                <a:latin typeface="Segoe UI"/>
              </a:rPr>
              <a:t>Start replicating </a:t>
            </a:r>
            <a:r>
              <a:rPr lang="en-US" altLang="en-US" sz="1800">
                <a:gradFill>
                  <a:gsLst>
                    <a:gs pos="2917">
                      <a:srgbClr val="1A1A1A"/>
                    </a:gs>
                    <a:gs pos="30000">
                      <a:srgbClr val="1A1A1A"/>
                    </a:gs>
                  </a:gsLst>
                  <a:lin ang="5400000" scaled="0"/>
                </a:gradFill>
                <a:latin typeface="Segoe UI"/>
              </a:rPr>
              <a:t>your Windows and Linux servers using Azure Migrate: Server Migration </a:t>
            </a:r>
          </a:p>
          <a:p>
            <a:pPr marL="0" indent="0" defTabSz="914191" fontAlgn="base">
              <a:spcBef>
                <a:spcPct val="0"/>
              </a:spcBef>
              <a:spcAft>
                <a:spcPct val="0"/>
              </a:spcAft>
              <a:buSzTx/>
              <a:buNone/>
            </a:pPr>
            <a:endParaRPr lang="en-US" altLang="en-US" sz="18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1800">
                <a:solidFill>
                  <a:srgbClr val="0070C0"/>
                </a:solidFill>
                <a:latin typeface="Segoe UI"/>
              </a:rPr>
              <a:t>Replication appliance orchestrates </a:t>
            </a:r>
            <a:r>
              <a:rPr lang="en-US" altLang="en-US" sz="1800">
                <a:gradFill>
                  <a:gsLst>
                    <a:gs pos="2917">
                      <a:srgbClr val="1A1A1A"/>
                    </a:gs>
                    <a:gs pos="30000">
                      <a:srgbClr val="1A1A1A"/>
                    </a:gs>
                  </a:gsLst>
                  <a:lin ang="5400000" scaled="0"/>
                </a:gradFill>
                <a:latin typeface="Segoe UI"/>
              </a:rPr>
              <a:t>the replication of your VM data to your Azure subscription</a:t>
            </a:r>
          </a:p>
          <a:p>
            <a:pPr marL="0" indent="0" defTabSz="914191" fontAlgn="base">
              <a:spcBef>
                <a:spcPct val="0"/>
              </a:spcBef>
              <a:spcAft>
                <a:spcPct val="0"/>
              </a:spcAft>
              <a:buSzTx/>
              <a:buNone/>
            </a:pPr>
            <a:endParaRPr lang="en-US" altLang="en-US" sz="18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1800">
                <a:solidFill>
                  <a:srgbClr val="0070C0"/>
                </a:solidFill>
                <a:latin typeface="Segoe UI"/>
              </a:rPr>
              <a:t>Perform test migrations </a:t>
            </a:r>
            <a:r>
              <a:rPr lang="en-US" altLang="en-US" sz="1800">
                <a:gradFill>
                  <a:gsLst>
                    <a:gs pos="2917">
                      <a:srgbClr val="1A1A1A"/>
                    </a:gs>
                    <a:gs pos="30000">
                      <a:srgbClr val="1A1A1A"/>
                    </a:gs>
                  </a:gsLst>
                  <a:lin ang="5400000" scaled="0"/>
                </a:gradFill>
                <a:latin typeface="Segoe UI"/>
              </a:rPr>
              <a:t>to a sandbox environment with no impact to production to validate migration</a:t>
            </a:r>
          </a:p>
          <a:p>
            <a:pPr marL="0" indent="0" defTabSz="914191" fontAlgn="base">
              <a:spcBef>
                <a:spcPct val="0"/>
              </a:spcBef>
              <a:spcAft>
                <a:spcPct val="0"/>
              </a:spcAft>
              <a:buSzTx/>
              <a:buNone/>
            </a:pPr>
            <a:endParaRPr lang="en-US" altLang="en-US" sz="18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1800">
                <a:solidFill>
                  <a:srgbClr val="0070C0"/>
                </a:solidFill>
                <a:latin typeface="Segoe UI"/>
              </a:rPr>
              <a:t>Migrate </a:t>
            </a:r>
            <a:r>
              <a:rPr lang="en-US" altLang="en-US" sz="1800">
                <a:gradFill>
                  <a:gsLst>
                    <a:gs pos="2917">
                      <a:srgbClr val="1A1A1A"/>
                    </a:gs>
                    <a:gs pos="30000">
                      <a:srgbClr val="1A1A1A"/>
                    </a:gs>
                  </a:gsLst>
                  <a:lin ang="5400000" scaled="0"/>
                </a:gradFill>
                <a:latin typeface="Segoe UI"/>
              </a:rPr>
              <a:t>with minimal downtime</a:t>
            </a:r>
          </a:p>
        </p:txBody>
      </p:sp>
      <p:cxnSp>
        <p:nvCxnSpPr>
          <p:cNvPr id="56" name="Straight Connector 55">
            <a:extLst>
              <a:ext uri="{FF2B5EF4-FFF2-40B4-BE49-F238E27FC236}">
                <a16:creationId xmlns:a16="http://schemas.microsoft.com/office/drawing/2014/main" id="{32080CAE-B3A5-3243-8571-6E11D0D102EB}"/>
              </a:ext>
            </a:extLst>
          </p:cNvPr>
          <p:cNvCxnSpPr>
            <a:cxnSpLocks/>
          </p:cNvCxnSpPr>
          <p:nvPr/>
        </p:nvCxnSpPr>
        <p:spPr>
          <a:xfrm>
            <a:off x="7176588" y="1698620"/>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57" name="Straight Connector 56">
            <a:extLst>
              <a:ext uri="{FF2B5EF4-FFF2-40B4-BE49-F238E27FC236}">
                <a16:creationId xmlns:a16="http://schemas.microsoft.com/office/drawing/2014/main" id="{ECEED24C-9818-A042-98F8-9843E0762355}"/>
              </a:ext>
            </a:extLst>
          </p:cNvPr>
          <p:cNvCxnSpPr>
            <a:cxnSpLocks/>
          </p:cNvCxnSpPr>
          <p:nvPr/>
        </p:nvCxnSpPr>
        <p:spPr>
          <a:xfrm>
            <a:off x="7176588" y="2544587"/>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71" name="Straight Connector 70">
            <a:extLst>
              <a:ext uri="{FF2B5EF4-FFF2-40B4-BE49-F238E27FC236}">
                <a16:creationId xmlns:a16="http://schemas.microsoft.com/office/drawing/2014/main" id="{30485E64-8737-DC44-B7AB-21AFC7A0877B}"/>
              </a:ext>
            </a:extLst>
          </p:cNvPr>
          <p:cNvCxnSpPr>
            <a:cxnSpLocks/>
          </p:cNvCxnSpPr>
          <p:nvPr/>
        </p:nvCxnSpPr>
        <p:spPr>
          <a:xfrm>
            <a:off x="7176588" y="3656793"/>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72" name="Straight Connector 71">
            <a:extLst>
              <a:ext uri="{FF2B5EF4-FFF2-40B4-BE49-F238E27FC236}">
                <a16:creationId xmlns:a16="http://schemas.microsoft.com/office/drawing/2014/main" id="{E56E3814-9A79-8841-AF25-EC711AD19365}"/>
              </a:ext>
            </a:extLst>
          </p:cNvPr>
          <p:cNvCxnSpPr>
            <a:cxnSpLocks/>
          </p:cNvCxnSpPr>
          <p:nvPr/>
        </p:nvCxnSpPr>
        <p:spPr>
          <a:xfrm>
            <a:off x="7176588" y="4715998"/>
            <a:ext cx="4684153" cy="0"/>
          </a:xfrm>
          <a:prstGeom prst="line">
            <a:avLst/>
          </a:prstGeom>
          <a:noFill/>
          <a:ln w="12700" cap="flat" cmpd="sng" algn="ctr">
            <a:solidFill>
              <a:schemeClr val="bg1">
                <a:lumMod val="75000"/>
              </a:schemeClr>
            </a:solidFill>
            <a:prstDash val="solid"/>
            <a:headEnd type="none"/>
            <a:tailEnd type="none"/>
          </a:ln>
          <a:effectLst/>
        </p:spPr>
      </p:cxnSp>
      <p:grpSp>
        <p:nvGrpSpPr>
          <p:cNvPr id="73" name="Group 72">
            <a:extLst>
              <a:ext uri="{FF2B5EF4-FFF2-40B4-BE49-F238E27FC236}">
                <a16:creationId xmlns:a16="http://schemas.microsoft.com/office/drawing/2014/main" id="{6FC3C9C2-772E-A840-81D3-26D7D98FC3F8}"/>
              </a:ext>
            </a:extLst>
          </p:cNvPr>
          <p:cNvGrpSpPr/>
          <p:nvPr/>
        </p:nvGrpSpPr>
        <p:grpSpPr>
          <a:xfrm>
            <a:off x="4581917" y="2503029"/>
            <a:ext cx="1349411" cy="589642"/>
            <a:chOff x="1671603" y="4900917"/>
            <a:chExt cx="1323259" cy="578215"/>
          </a:xfrm>
        </p:grpSpPr>
        <p:grpSp>
          <p:nvGrpSpPr>
            <p:cNvPr id="74" name="Group 73">
              <a:extLst>
                <a:ext uri="{FF2B5EF4-FFF2-40B4-BE49-F238E27FC236}">
                  <a16:creationId xmlns:a16="http://schemas.microsoft.com/office/drawing/2014/main" id="{3DDC11CF-7D0D-F446-80E6-326F40D0C60A}"/>
                </a:ext>
              </a:extLst>
            </p:cNvPr>
            <p:cNvGrpSpPr/>
            <p:nvPr/>
          </p:nvGrpSpPr>
          <p:grpSpPr>
            <a:xfrm>
              <a:off x="1671603" y="4900917"/>
              <a:ext cx="627183" cy="578215"/>
              <a:chOff x="2501959" y="5037105"/>
              <a:chExt cx="627183" cy="578215"/>
            </a:xfrm>
          </p:grpSpPr>
          <p:sp>
            <p:nvSpPr>
              <p:cNvPr id="78" name="Freeform 5">
                <a:extLst>
                  <a:ext uri="{FF2B5EF4-FFF2-40B4-BE49-F238E27FC236}">
                    <a16:creationId xmlns:a16="http://schemas.microsoft.com/office/drawing/2014/main" id="{421FFCE9-155A-4547-B2F0-3B6DABF1FE8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79" name="Picture 78">
                <a:extLst>
                  <a:ext uri="{FF2B5EF4-FFF2-40B4-BE49-F238E27FC236}">
                    <a16:creationId xmlns:a16="http://schemas.microsoft.com/office/drawing/2014/main" id="{633C6F2D-852E-CE4B-A373-04D1087EBF4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75" name="Group 74">
              <a:extLst>
                <a:ext uri="{FF2B5EF4-FFF2-40B4-BE49-F238E27FC236}">
                  <a16:creationId xmlns:a16="http://schemas.microsoft.com/office/drawing/2014/main" id="{9A11A357-E3DF-5049-808C-3EBC1B21B0F9}"/>
                </a:ext>
              </a:extLst>
            </p:cNvPr>
            <p:cNvGrpSpPr/>
            <p:nvPr/>
          </p:nvGrpSpPr>
          <p:grpSpPr>
            <a:xfrm>
              <a:off x="2367679" y="4900917"/>
              <a:ext cx="627183" cy="578215"/>
              <a:chOff x="2501959" y="5037105"/>
              <a:chExt cx="627183" cy="578215"/>
            </a:xfrm>
          </p:grpSpPr>
          <p:sp>
            <p:nvSpPr>
              <p:cNvPr id="76" name="Freeform 5">
                <a:extLst>
                  <a:ext uri="{FF2B5EF4-FFF2-40B4-BE49-F238E27FC236}">
                    <a16:creationId xmlns:a16="http://schemas.microsoft.com/office/drawing/2014/main" id="{07BF2B5E-ED48-E44C-B1BD-DE0390ED1F11}"/>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77" name="Picture 76">
                <a:extLst>
                  <a:ext uri="{FF2B5EF4-FFF2-40B4-BE49-F238E27FC236}">
                    <a16:creationId xmlns:a16="http://schemas.microsoft.com/office/drawing/2014/main" id="{EC3DE67C-0968-6F4C-BFBC-6DB6597D9AB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grpSp>
        <p:nvGrpSpPr>
          <p:cNvPr id="80" name="Group 79">
            <a:extLst>
              <a:ext uri="{FF2B5EF4-FFF2-40B4-BE49-F238E27FC236}">
                <a16:creationId xmlns:a16="http://schemas.microsoft.com/office/drawing/2014/main" id="{0F4DC0CA-0352-1B47-85F7-8FD07DDC0E7E}"/>
              </a:ext>
            </a:extLst>
          </p:cNvPr>
          <p:cNvGrpSpPr/>
          <p:nvPr/>
        </p:nvGrpSpPr>
        <p:grpSpPr>
          <a:xfrm>
            <a:off x="573442" y="2503029"/>
            <a:ext cx="1349411" cy="589642"/>
            <a:chOff x="1671603" y="4900917"/>
            <a:chExt cx="1323259" cy="578215"/>
          </a:xfrm>
        </p:grpSpPr>
        <p:grpSp>
          <p:nvGrpSpPr>
            <p:cNvPr id="81" name="Group 80">
              <a:extLst>
                <a:ext uri="{FF2B5EF4-FFF2-40B4-BE49-F238E27FC236}">
                  <a16:creationId xmlns:a16="http://schemas.microsoft.com/office/drawing/2014/main" id="{2727B8A2-AA7F-554F-BE32-750BCD0B52CD}"/>
                </a:ext>
              </a:extLst>
            </p:cNvPr>
            <p:cNvGrpSpPr/>
            <p:nvPr/>
          </p:nvGrpSpPr>
          <p:grpSpPr>
            <a:xfrm>
              <a:off x="1671603" y="4900917"/>
              <a:ext cx="627183" cy="578215"/>
              <a:chOff x="2501959" y="5037105"/>
              <a:chExt cx="627183" cy="578215"/>
            </a:xfrm>
          </p:grpSpPr>
          <p:sp>
            <p:nvSpPr>
              <p:cNvPr id="85" name="Freeform 5">
                <a:extLst>
                  <a:ext uri="{FF2B5EF4-FFF2-40B4-BE49-F238E27FC236}">
                    <a16:creationId xmlns:a16="http://schemas.microsoft.com/office/drawing/2014/main" id="{2043B73E-3F4A-7549-856D-C9EC18F0438D}"/>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86" name="Picture 85">
                <a:extLst>
                  <a:ext uri="{FF2B5EF4-FFF2-40B4-BE49-F238E27FC236}">
                    <a16:creationId xmlns:a16="http://schemas.microsoft.com/office/drawing/2014/main" id="{7E8EE64C-74C2-CE42-B955-3EDD5959820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82" name="Group 81">
              <a:extLst>
                <a:ext uri="{FF2B5EF4-FFF2-40B4-BE49-F238E27FC236}">
                  <a16:creationId xmlns:a16="http://schemas.microsoft.com/office/drawing/2014/main" id="{ED0C9218-78D0-3642-818F-C1C25188969A}"/>
                </a:ext>
              </a:extLst>
            </p:cNvPr>
            <p:cNvGrpSpPr/>
            <p:nvPr/>
          </p:nvGrpSpPr>
          <p:grpSpPr>
            <a:xfrm>
              <a:off x="2367679" y="4900917"/>
              <a:ext cx="627183" cy="578215"/>
              <a:chOff x="2501959" y="5037105"/>
              <a:chExt cx="627183" cy="578215"/>
            </a:xfrm>
          </p:grpSpPr>
          <p:sp>
            <p:nvSpPr>
              <p:cNvPr id="83" name="Freeform 5">
                <a:extLst>
                  <a:ext uri="{FF2B5EF4-FFF2-40B4-BE49-F238E27FC236}">
                    <a16:creationId xmlns:a16="http://schemas.microsoft.com/office/drawing/2014/main" id="{0C0F5498-0412-AE44-B25C-4660B73F6EC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84" name="Picture 83">
                <a:extLst>
                  <a:ext uri="{FF2B5EF4-FFF2-40B4-BE49-F238E27FC236}">
                    <a16:creationId xmlns:a16="http://schemas.microsoft.com/office/drawing/2014/main" id="{C0DF788B-36CC-D843-8125-7438C2CB7C8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87" name="TextBox 86">
            <a:extLst>
              <a:ext uri="{FF2B5EF4-FFF2-40B4-BE49-F238E27FC236}">
                <a16:creationId xmlns:a16="http://schemas.microsoft.com/office/drawing/2014/main" id="{40A82CA0-3561-AF4F-B011-A8C03784A7FA}"/>
              </a:ext>
            </a:extLst>
          </p:cNvPr>
          <p:cNvSpPr txBox="1"/>
          <p:nvPr/>
        </p:nvSpPr>
        <p:spPr>
          <a:xfrm>
            <a:off x="419812" y="3134182"/>
            <a:ext cx="1767340" cy="440719"/>
          </a:xfrm>
          <a:prstGeom prst="rect">
            <a:avLst/>
          </a:prstGeom>
          <a:noFill/>
        </p:spPr>
        <p:txBody>
          <a:bodyPr wrap="square" lIns="182854" tIns="146283" rIns="182854" bIns="146283" rtlCol="0">
            <a:spAutoFit/>
          </a:bodyPr>
          <a:lstStyle/>
          <a:p>
            <a:pPr defTabSz="932597">
              <a:lnSpc>
                <a:spcPct val="90000"/>
              </a:lnSpc>
              <a:spcAft>
                <a:spcPts val="600"/>
              </a:spcAft>
            </a:pPr>
            <a:r>
              <a:rPr lang="en-US" sz="1049">
                <a:gradFill>
                  <a:gsLst>
                    <a:gs pos="2917">
                      <a:prstClr val="black"/>
                    </a:gs>
                    <a:gs pos="30000">
                      <a:prstClr val="black"/>
                    </a:gs>
                  </a:gsLst>
                  <a:lin ang="5400000" scaled="0"/>
                </a:gradFill>
                <a:latin typeface="Segoe UI"/>
              </a:rPr>
              <a:t>Sandbox environment</a:t>
            </a:r>
          </a:p>
        </p:txBody>
      </p:sp>
      <p:sp>
        <p:nvSpPr>
          <p:cNvPr id="88" name="Rectangle 87">
            <a:extLst>
              <a:ext uri="{FF2B5EF4-FFF2-40B4-BE49-F238E27FC236}">
                <a16:creationId xmlns:a16="http://schemas.microsoft.com/office/drawing/2014/main" id="{1B701E66-0EA0-6847-A2BC-A27826CC25A9}"/>
              </a:ext>
            </a:extLst>
          </p:cNvPr>
          <p:cNvSpPr/>
          <p:nvPr/>
        </p:nvSpPr>
        <p:spPr bwMode="auto">
          <a:xfrm>
            <a:off x="419812" y="2373558"/>
            <a:ext cx="1674802" cy="1201343"/>
          </a:xfrm>
          <a:prstGeom prst="rect">
            <a:avLst/>
          </a:prstGeom>
          <a:noFill/>
          <a:ln w="15875">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5A5CEAEF-2CFC-5444-80E7-D6BD1F5BC57D}"/>
              </a:ext>
            </a:extLst>
          </p:cNvPr>
          <p:cNvCxnSpPr>
            <a:cxnSpLocks/>
          </p:cNvCxnSpPr>
          <p:nvPr/>
        </p:nvCxnSpPr>
        <p:spPr>
          <a:xfrm>
            <a:off x="7176588" y="5811152"/>
            <a:ext cx="4684153" cy="0"/>
          </a:xfrm>
          <a:prstGeom prst="line">
            <a:avLst/>
          </a:prstGeom>
          <a:noFill/>
          <a:ln w="12700" cap="flat" cmpd="sng" algn="ctr">
            <a:solidFill>
              <a:schemeClr val="bg1">
                <a:lumMod val="75000"/>
              </a:schemeClr>
            </a:solidFill>
            <a:prstDash val="solid"/>
            <a:headEnd type="none"/>
            <a:tailEnd type="none"/>
          </a:ln>
          <a:effectLst/>
        </p:spPr>
      </p:cxnSp>
      <p:grpSp>
        <p:nvGrpSpPr>
          <p:cNvPr id="43" name="Group 12">
            <a:extLst>
              <a:ext uri="{FF2B5EF4-FFF2-40B4-BE49-F238E27FC236}">
                <a16:creationId xmlns:a16="http://schemas.microsoft.com/office/drawing/2014/main" id="{1375FA1D-387A-8442-B567-CCFFF9473EDA}"/>
              </a:ext>
            </a:extLst>
          </p:cNvPr>
          <p:cNvGrpSpPr>
            <a:grpSpLocks noChangeAspect="1"/>
          </p:cNvGrpSpPr>
          <p:nvPr/>
        </p:nvGrpSpPr>
        <p:grpSpPr bwMode="auto">
          <a:xfrm>
            <a:off x="2939239" y="4040248"/>
            <a:ext cx="660445" cy="657316"/>
            <a:chOff x="1297" y="2230"/>
            <a:chExt cx="633" cy="630"/>
          </a:xfrm>
        </p:grpSpPr>
        <p:sp>
          <p:nvSpPr>
            <p:cNvPr id="44" name="Freeform 13">
              <a:extLst>
                <a:ext uri="{FF2B5EF4-FFF2-40B4-BE49-F238E27FC236}">
                  <a16:creationId xmlns:a16="http://schemas.microsoft.com/office/drawing/2014/main" id="{EF7A3CB0-C955-4F47-AD71-69037857F54E}"/>
                </a:ext>
              </a:extLst>
            </p:cNvPr>
            <p:cNvSpPr>
              <a:spLocks/>
            </p:cNvSpPr>
            <p:nvPr/>
          </p:nvSpPr>
          <p:spPr bwMode="auto">
            <a:xfrm>
              <a:off x="1297" y="2230"/>
              <a:ext cx="633" cy="474"/>
            </a:xfrm>
            <a:custGeom>
              <a:avLst/>
              <a:gdLst>
                <a:gd name="T0" fmla="*/ 416 w 426"/>
                <a:gd name="T1" fmla="*/ 8 h 319"/>
                <a:gd name="T2" fmla="*/ 416 w 426"/>
                <a:gd name="T3" fmla="*/ 8 h 319"/>
                <a:gd name="T4" fmla="*/ 406 w 426"/>
                <a:gd name="T5" fmla="*/ 2 h 319"/>
                <a:gd name="T6" fmla="*/ 393 w 426"/>
                <a:gd name="T7" fmla="*/ 0 h 319"/>
                <a:gd name="T8" fmla="*/ 33 w 426"/>
                <a:gd name="T9" fmla="*/ 0 h 319"/>
                <a:gd name="T10" fmla="*/ 20 w 426"/>
                <a:gd name="T11" fmla="*/ 2 h 319"/>
                <a:gd name="T12" fmla="*/ 9 w 426"/>
                <a:gd name="T13" fmla="*/ 8 h 319"/>
                <a:gd name="T14" fmla="*/ 2 w 426"/>
                <a:gd name="T15" fmla="*/ 19 h 319"/>
                <a:gd name="T16" fmla="*/ 0 w 426"/>
                <a:gd name="T17" fmla="*/ 32 h 319"/>
                <a:gd name="T18" fmla="*/ 0 w 426"/>
                <a:gd name="T19" fmla="*/ 285 h 319"/>
                <a:gd name="T20" fmla="*/ 2 w 426"/>
                <a:gd name="T21" fmla="*/ 298 h 319"/>
                <a:gd name="T22" fmla="*/ 9 w 426"/>
                <a:gd name="T23" fmla="*/ 309 h 319"/>
                <a:gd name="T24" fmla="*/ 20 w 426"/>
                <a:gd name="T25" fmla="*/ 316 h 319"/>
                <a:gd name="T26" fmla="*/ 33 w 426"/>
                <a:gd name="T27" fmla="*/ 319 h 319"/>
                <a:gd name="T28" fmla="*/ 193 w 426"/>
                <a:gd name="T29" fmla="*/ 319 h 319"/>
                <a:gd name="T30" fmla="*/ 196 w 426"/>
                <a:gd name="T31" fmla="*/ 317 h 319"/>
                <a:gd name="T32" fmla="*/ 180 w 426"/>
                <a:gd name="T33" fmla="*/ 307 h 319"/>
                <a:gd name="T34" fmla="*/ 186 w 426"/>
                <a:gd name="T35" fmla="*/ 292 h 319"/>
                <a:gd name="T36" fmla="*/ 33 w 426"/>
                <a:gd name="T37" fmla="*/ 292 h 319"/>
                <a:gd name="T38" fmla="*/ 28 w 426"/>
                <a:gd name="T39" fmla="*/ 290 h 319"/>
                <a:gd name="T40" fmla="*/ 26 w 426"/>
                <a:gd name="T41" fmla="*/ 285 h 319"/>
                <a:gd name="T42" fmla="*/ 26 w 426"/>
                <a:gd name="T43" fmla="*/ 32 h 319"/>
                <a:gd name="T44" fmla="*/ 28 w 426"/>
                <a:gd name="T45" fmla="*/ 27 h 319"/>
                <a:gd name="T46" fmla="*/ 33 w 426"/>
                <a:gd name="T47" fmla="*/ 25 h 319"/>
                <a:gd name="T48" fmla="*/ 393 w 426"/>
                <a:gd name="T49" fmla="*/ 25 h 319"/>
                <a:gd name="T50" fmla="*/ 398 w 426"/>
                <a:gd name="T51" fmla="*/ 27 h 319"/>
                <a:gd name="T52" fmla="*/ 399 w 426"/>
                <a:gd name="T53" fmla="*/ 32 h 319"/>
                <a:gd name="T54" fmla="*/ 399 w 426"/>
                <a:gd name="T55" fmla="*/ 206 h 319"/>
                <a:gd name="T56" fmla="*/ 411 w 426"/>
                <a:gd name="T57" fmla="*/ 211 h 319"/>
                <a:gd name="T58" fmla="*/ 407 w 426"/>
                <a:gd name="T59" fmla="*/ 230 h 319"/>
                <a:gd name="T60" fmla="*/ 425 w 426"/>
                <a:gd name="T61" fmla="*/ 225 h 319"/>
                <a:gd name="T62" fmla="*/ 426 w 426"/>
                <a:gd name="T63" fmla="*/ 227 h 319"/>
                <a:gd name="T64" fmla="*/ 426 w 426"/>
                <a:gd name="T65" fmla="*/ 32 h 319"/>
                <a:gd name="T66" fmla="*/ 424 w 426"/>
                <a:gd name="T67" fmla="*/ 19 h 319"/>
                <a:gd name="T68" fmla="*/ 416 w 426"/>
                <a:gd name="T69" fmla="*/ 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6" h="319">
                  <a:moveTo>
                    <a:pt x="416" y="8"/>
                  </a:moveTo>
                  <a:lnTo>
                    <a:pt x="416" y="8"/>
                  </a:lnTo>
                  <a:cubicBezTo>
                    <a:pt x="413" y="5"/>
                    <a:pt x="410" y="3"/>
                    <a:pt x="406" y="2"/>
                  </a:cubicBezTo>
                  <a:cubicBezTo>
                    <a:pt x="402" y="0"/>
                    <a:pt x="397" y="0"/>
                    <a:pt x="393" y="0"/>
                  </a:cubicBezTo>
                  <a:lnTo>
                    <a:pt x="33" y="0"/>
                  </a:lnTo>
                  <a:cubicBezTo>
                    <a:pt x="28" y="0"/>
                    <a:pt x="24" y="0"/>
                    <a:pt x="20" y="2"/>
                  </a:cubicBezTo>
                  <a:cubicBezTo>
                    <a:pt x="16" y="3"/>
                    <a:pt x="12" y="5"/>
                    <a:pt x="9" y="8"/>
                  </a:cubicBezTo>
                  <a:cubicBezTo>
                    <a:pt x="6" y="11"/>
                    <a:pt x="4" y="15"/>
                    <a:pt x="2" y="19"/>
                  </a:cubicBezTo>
                  <a:cubicBezTo>
                    <a:pt x="0" y="23"/>
                    <a:pt x="0" y="27"/>
                    <a:pt x="0" y="32"/>
                  </a:cubicBezTo>
                  <a:lnTo>
                    <a:pt x="0" y="285"/>
                  </a:lnTo>
                  <a:cubicBezTo>
                    <a:pt x="0" y="290"/>
                    <a:pt x="0" y="294"/>
                    <a:pt x="2" y="298"/>
                  </a:cubicBezTo>
                  <a:cubicBezTo>
                    <a:pt x="4" y="302"/>
                    <a:pt x="6" y="306"/>
                    <a:pt x="9" y="309"/>
                  </a:cubicBezTo>
                  <a:cubicBezTo>
                    <a:pt x="12" y="312"/>
                    <a:pt x="16" y="314"/>
                    <a:pt x="20" y="316"/>
                  </a:cubicBezTo>
                  <a:cubicBezTo>
                    <a:pt x="24" y="318"/>
                    <a:pt x="28" y="319"/>
                    <a:pt x="33" y="319"/>
                  </a:cubicBezTo>
                  <a:lnTo>
                    <a:pt x="193" y="319"/>
                  </a:lnTo>
                  <a:lnTo>
                    <a:pt x="196" y="317"/>
                  </a:lnTo>
                  <a:lnTo>
                    <a:pt x="180" y="307"/>
                  </a:lnTo>
                  <a:lnTo>
                    <a:pt x="186" y="292"/>
                  </a:lnTo>
                  <a:lnTo>
                    <a:pt x="33" y="292"/>
                  </a:lnTo>
                  <a:cubicBezTo>
                    <a:pt x="31" y="292"/>
                    <a:pt x="29" y="291"/>
                    <a:pt x="28" y="290"/>
                  </a:cubicBezTo>
                  <a:cubicBezTo>
                    <a:pt x="27" y="289"/>
                    <a:pt x="26" y="287"/>
                    <a:pt x="26" y="285"/>
                  </a:cubicBezTo>
                  <a:lnTo>
                    <a:pt x="26" y="32"/>
                  </a:lnTo>
                  <a:cubicBezTo>
                    <a:pt x="26" y="30"/>
                    <a:pt x="27" y="28"/>
                    <a:pt x="28" y="27"/>
                  </a:cubicBezTo>
                  <a:cubicBezTo>
                    <a:pt x="29" y="26"/>
                    <a:pt x="31" y="25"/>
                    <a:pt x="33" y="25"/>
                  </a:cubicBezTo>
                  <a:lnTo>
                    <a:pt x="393" y="25"/>
                  </a:lnTo>
                  <a:cubicBezTo>
                    <a:pt x="395" y="25"/>
                    <a:pt x="396" y="26"/>
                    <a:pt x="398" y="27"/>
                  </a:cubicBezTo>
                  <a:cubicBezTo>
                    <a:pt x="399" y="28"/>
                    <a:pt x="399" y="30"/>
                    <a:pt x="399" y="32"/>
                  </a:cubicBezTo>
                  <a:lnTo>
                    <a:pt x="399" y="206"/>
                  </a:lnTo>
                  <a:lnTo>
                    <a:pt x="411" y="211"/>
                  </a:lnTo>
                  <a:lnTo>
                    <a:pt x="407" y="230"/>
                  </a:lnTo>
                  <a:lnTo>
                    <a:pt x="425" y="225"/>
                  </a:lnTo>
                  <a:lnTo>
                    <a:pt x="426" y="227"/>
                  </a:lnTo>
                  <a:lnTo>
                    <a:pt x="426" y="32"/>
                  </a:lnTo>
                  <a:cubicBezTo>
                    <a:pt x="426" y="27"/>
                    <a:pt x="425" y="23"/>
                    <a:pt x="424" y="19"/>
                  </a:cubicBezTo>
                  <a:cubicBezTo>
                    <a:pt x="422" y="15"/>
                    <a:pt x="419" y="11"/>
                    <a:pt x="416" y="8"/>
                  </a:cubicBez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45" name="Freeform 14">
              <a:extLst>
                <a:ext uri="{FF2B5EF4-FFF2-40B4-BE49-F238E27FC236}">
                  <a16:creationId xmlns:a16="http://schemas.microsoft.com/office/drawing/2014/main" id="{09CF4582-4C7B-B94B-9EEA-113FC7CF6333}"/>
                </a:ext>
              </a:extLst>
            </p:cNvPr>
            <p:cNvSpPr>
              <a:spLocks/>
            </p:cNvSpPr>
            <p:nvPr/>
          </p:nvSpPr>
          <p:spPr bwMode="auto">
            <a:xfrm>
              <a:off x="1533" y="2585"/>
              <a:ext cx="73" cy="38"/>
            </a:xfrm>
            <a:custGeom>
              <a:avLst/>
              <a:gdLst>
                <a:gd name="T0" fmla="*/ 0 w 49"/>
                <a:gd name="T1" fmla="*/ 0 h 26"/>
                <a:gd name="T2" fmla="*/ 0 w 49"/>
                <a:gd name="T3" fmla="*/ 0 h 26"/>
                <a:gd name="T4" fmla="*/ 0 w 49"/>
                <a:gd name="T5" fmla="*/ 26 h 26"/>
                <a:gd name="T6" fmla="*/ 27 w 49"/>
                <a:gd name="T7" fmla="*/ 26 h 26"/>
                <a:gd name="T8" fmla="*/ 38 w 49"/>
                <a:gd name="T9" fmla="*/ 26 h 26"/>
                <a:gd name="T10" fmla="*/ 49 w 49"/>
                <a:gd name="T11" fmla="*/ 0 h 26"/>
                <a:gd name="T12" fmla="*/ 27 w 49"/>
                <a:gd name="T13" fmla="*/ 0 h 26"/>
                <a:gd name="T14" fmla="*/ 0 w 49"/>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6">
                  <a:moveTo>
                    <a:pt x="0" y="0"/>
                  </a:moveTo>
                  <a:lnTo>
                    <a:pt x="0" y="0"/>
                  </a:lnTo>
                  <a:lnTo>
                    <a:pt x="0" y="26"/>
                  </a:lnTo>
                  <a:lnTo>
                    <a:pt x="27" y="26"/>
                  </a:lnTo>
                  <a:lnTo>
                    <a:pt x="38" y="26"/>
                  </a:lnTo>
                  <a:lnTo>
                    <a:pt x="49" y="0"/>
                  </a:lnTo>
                  <a:lnTo>
                    <a:pt x="27" y="0"/>
                  </a:lnTo>
                  <a:lnTo>
                    <a:pt x="0" y="0"/>
                  </a:ln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46" name="Freeform 15">
              <a:extLst>
                <a:ext uri="{FF2B5EF4-FFF2-40B4-BE49-F238E27FC236}">
                  <a16:creationId xmlns:a16="http://schemas.microsoft.com/office/drawing/2014/main" id="{8873EFDA-12EC-BB49-8CD5-D3BEDDBA6418}"/>
                </a:ext>
              </a:extLst>
            </p:cNvPr>
            <p:cNvSpPr>
              <a:spLocks/>
            </p:cNvSpPr>
            <p:nvPr/>
          </p:nvSpPr>
          <p:spPr bwMode="auto">
            <a:xfrm>
              <a:off x="1927" y="2667"/>
              <a:ext cx="3" cy="6"/>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solidFill>
              <a:srgbClr val="C1C1C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58" name="Freeform 16">
              <a:extLst>
                <a:ext uri="{FF2B5EF4-FFF2-40B4-BE49-F238E27FC236}">
                  <a16:creationId xmlns:a16="http://schemas.microsoft.com/office/drawing/2014/main" id="{B48F76AB-B94B-7145-8C8E-B6596729DC06}"/>
                </a:ext>
              </a:extLst>
            </p:cNvPr>
            <p:cNvSpPr>
              <a:spLocks noEditPoints="1"/>
            </p:cNvSpPr>
            <p:nvPr/>
          </p:nvSpPr>
          <p:spPr bwMode="auto">
            <a:xfrm>
              <a:off x="1614" y="2543"/>
              <a:ext cx="316" cy="317"/>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tx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59" name="Freeform 17">
              <a:extLst>
                <a:ext uri="{FF2B5EF4-FFF2-40B4-BE49-F238E27FC236}">
                  <a16:creationId xmlns:a16="http://schemas.microsoft.com/office/drawing/2014/main" id="{B1A1C6EA-3015-344D-9AD4-89780667D70F}"/>
                </a:ext>
              </a:extLst>
            </p:cNvPr>
            <p:cNvSpPr>
              <a:spLocks/>
            </p:cNvSpPr>
            <p:nvPr/>
          </p:nvSpPr>
          <p:spPr bwMode="auto">
            <a:xfrm>
              <a:off x="1753" y="2681"/>
              <a:ext cx="38" cy="39"/>
            </a:xfrm>
            <a:custGeom>
              <a:avLst/>
              <a:gdLst>
                <a:gd name="T0" fmla="*/ 21 w 25"/>
                <a:gd name="T1" fmla="*/ 4 h 26"/>
                <a:gd name="T2" fmla="*/ 21 w 25"/>
                <a:gd name="T3" fmla="*/ 4 h 26"/>
                <a:gd name="T4" fmla="*/ 17 w 25"/>
                <a:gd name="T5" fmla="*/ 1 h 26"/>
                <a:gd name="T6" fmla="*/ 12 w 25"/>
                <a:gd name="T7" fmla="*/ 0 h 26"/>
                <a:gd name="T8" fmla="*/ 8 w 25"/>
                <a:gd name="T9" fmla="*/ 1 h 26"/>
                <a:gd name="T10" fmla="*/ 3 w 25"/>
                <a:gd name="T11" fmla="*/ 4 h 26"/>
                <a:gd name="T12" fmla="*/ 1 w 25"/>
                <a:gd name="T13" fmla="*/ 8 h 26"/>
                <a:gd name="T14" fmla="*/ 0 w 25"/>
                <a:gd name="T15" fmla="*/ 13 h 26"/>
                <a:gd name="T16" fmla="*/ 0 w 25"/>
                <a:gd name="T17" fmla="*/ 15 h 26"/>
                <a:gd name="T18" fmla="*/ 1 w 25"/>
                <a:gd name="T19" fmla="*/ 18 h 26"/>
                <a:gd name="T20" fmla="*/ 3 w 25"/>
                <a:gd name="T21" fmla="*/ 22 h 26"/>
                <a:gd name="T22" fmla="*/ 8 w 25"/>
                <a:gd name="T23" fmla="*/ 25 h 26"/>
                <a:gd name="T24" fmla="*/ 12 w 25"/>
                <a:gd name="T25" fmla="*/ 26 h 26"/>
                <a:gd name="T26" fmla="*/ 17 w 25"/>
                <a:gd name="T27" fmla="*/ 25 h 26"/>
                <a:gd name="T28" fmla="*/ 21 w 25"/>
                <a:gd name="T29" fmla="*/ 22 h 26"/>
                <a:gd name="T30" fmla="*/ 24 w 25"/>
                <a:gd name="T31" fmla="*/ 18 h 26"/>
                <a:gd name="T32" fmla="*/ 25 w 25"/>
                <a:gd name="T33" fmla="*/ 15 h 26"/>
                <a:gd name="T34" fmla="*/ 25 w 25"/>
                <a:gd name="T35" fmla="*/ 13 h 26"/>
                <a:gd name="T36" fmla="*/ 24 w 25"/>
                <a:gd name="T37" fmla="*/ 8 h 26"/>
                <a:gd name="T38" fmla="*/ 21 w 25"/>
                <a:gd name="T3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6">
                  <a:moveTo>
                    <a:pt x="21" y="4"/>
                  </a:moveTo>
                  <a:lnTo>
                    <a:pt x="21" y="4"/>
                  </a:lnTo>
                  <a:cubicBezTo>
                    <a:pt x="20" y="3"/>
                    <a:pt x="19" y="2"/>
                    <a:pt x="17" y="1"/>
                  </a:cubicBezTo>
                  <a:cubicBezTo>
                    <a:pt x="16" y="1"/>
                    <a:pt x="14" y="0"/>
                    <a:pt x="12" y="0"/>
                  </a:cubicBezTo>
                  <a:cubicBezTo>
                    <a:pt x="11" y="0"/>
                    <a:pt x="9" y="1"/>
                    <a:pt x="8" y="1"/>
                  </a:cubicBezTo>
                  <a:cubicBezTo>
                    <a:pt x="6" y="2"/>
                    <a:pt x="5" y="3"/>
                    <a:pt x="3" y="4"/>
                  </a:cubicBezTo>
                  <a:cubicBezTo>
                    <a:pt x="2" y="5"/>
                    <a:pt x="1" y="7"/>
                    <a:pt x="1" y="8"/>
                  </a:cubicBezTo>
                  <a:cubicBezTo>
                    <a:pt x="0" y="10"/>
                    <a:pt x="0" y="11"/>
                    <a:pt x="0" y="13"/>
                  </a:cubicBezTo>
                  <a:cubicBezTo>
                    <a:pt x="0" y="14"/>
                    <a:pt x="0" y="14"/>
                    <a:pt x="0" y="15"/>
                  </a:cubicBezTo>
                  <a:cubicBezTo>
                    <a:pt x="0" y="16"/>
                    <a:pt x="0" y="17"/>
                    <a:pt x="1" y="18"/>
                  </a:cubicBezTo>
                  <a:cubicBezTo>
                    <a:pt x="1" y="20"/>
                    <a:pt x="2" y="21"/>
                    <a:pt x="3" y="22"/>
                  </a:cubicBezTo>
                  <a:cubicBezTo>
                    <a:pt x="5" y="23"/>
                    <a:pt x="6" y="24"/>
                    <a:pt x="8" y="25"/>
                  </a:cubicBezTo>
                  <a:cubicBezTo>
                    <a:pt x="9" y="26"/>
                    <a:pt x="11" y="26"/>
                    <a:pt x="12" y="26"/>
                  </a:cubicBezTo>
                  <a:cubicBezTo>
                    <a:pt x="14" y="26"/>
                    <a:pt x="16" y="26"/>
                    <a:pt x="17" y="25"/>
                  </a:cubicBezTo>
                  <a:cubicBezTo>
                    <a:pt x="19" y="24"/>
                    <a:pt x="20" y="23"/>
                    <a:pt x="21" y="22"/>
                  </a:cubicBezTo>
                  <a:cubicBezTo>
                    <a:pt x="23" y="21"/>
                    <a:pt x="24" y="20"/>
                    <a:pt x="24" y="18"/>
                  </a:cubicBezTo>
                  <a:cubicBezTo>
                    <a:pt x="25" y="17"/>
                    <a:pt x="25" y="16"/>
                    <a:pt x="25" y="15"/>
                  </a:cubicBezTo>
                  <a:cubicBezTo>
                    <a:pt x="25" y="14"/>
                    <a:pt x="25" y="14"/>
                    <a:pt x="25" y="13"/>
                  </a:cubicBezTo>
                  <a:cubicBezTo>
                    <a:pt x="25" y="11"/>
                    <a:pt x="25" y="10"/>
                    <a:pt x="24" y="8"/>
                  </a:cubicBezTo>
                  <a:cubicBezTo>
                    <a:pt x="24" y="7"/>
                    <a:pt x="23" y="5"/>
                    <a:pt x="21" y="4"/>
                  </a:cubicBezTo>
                  <a:close/>
                </a:path>
              </a:pathLst>
            </a:custGeom>
            <a:solidFill>
              <a:srgbClr val="0078D4"/>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60" name="Group 59">
            <a:extLst>
              <a:ext uri="{FF2B5EF4-FFF2-40B4-BE49-F238E27FC236}">
                <a16:creationId xmlns:a16="http://schemas.microsoft.com/office/drawing/2014/main" id="{6BDF8B1C-EF39-2A43-A02C-F21EFF70E6F0}"/>
              </a:ext>
            </a:extLst>
          </p:cNvPr>
          <p:cNvGrpSpPr/>
          <p:nvPr/>
        </p:nvGrpSpPr>
        <p:grpSpPr>
          <a:xfrm>
            <a:off x="2561731" y="4829061"/>
            <a:ext cx="1349411" cy="589642"/>
            <a:chOff x="1671603" y="4900917"/>
            <a:chExt cx="1323259" cy="578215"/>
          </a:xfrm>
        </p:grpSpPr>
        <p:grpSp>
          <p:nvGrpSpPr>
            <p:cNvPr id="61" name="Group 60">
              <a:extLst>
                <a:ext uri="{FF2B5EF4-FFF2-40B4-BE49-F238E27FC236}">
                  <a16:creationId xmlns:a16="http://schemas.microsoft.com/office/drawing/2014/main" id="{20F502AE-EDF4-7048-84E8-7C920DB88DFA}"/>
                </a:ext>
              </a:extLst>
            </p:cNvPr>
            <p:cNvGrpSpPr/>
            <p:nvPr/>
          </p:nvGrpSpPr>
          <p:grpSpPr>
            <a:xfrm>
              <a:off x="1671603" y="4900917"/>
              <a:ext cx="627183" cy="578215"/>
              <a:chOff x="2501959" y="5037105"/>
              <a:chExt cx="627183" cy="578215"/>
            </a:xfrm>
          </p:grpSpPr>
          <p:sp>
            <p:nvSpPr>
              <p:cNvPr id="65" name="Freeform 5">
                <a:extLst>
                  <a:ext uri="{FF2B5EF4-FFF2-40B4-BE49-F238E27FC236}">
                    <a16:creationId xmlns:a16="http://schemas.microsoft.com/office/drawing/2014/main" id="{7C28F5A5-B655-7D45-BAB6-EDDBBF6A9BB1}"/>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66" name="Picture 65">
                <a:extLst>
                  <a:ext uri="{FF2B5EF4-FFF2-40B4-BE49-F238E27FC236}">
                    <a16:creationId xmlns:a16="http://schemas.microsoft.com/office/drawing/2014/main" id="{5DB35C78-39D6-EF40-9715-64DC6DA0D5F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62" name="Group 61">
              <a:extLst>
                <a:ext uri="{FF2B5EF4-FFF2-40B4-BE49-F238E27FC236}">
                  <a16:creationId xmlns:a16="http://schemas.microsoft.com/office/drawing/2014/main" id="{197FE37F-FC27-374D-AF39-C5E66A9443AB}"/>
                </a:ext>
              </a:extLst>
            </p:cNvPr>
            <p:cNvGrpSpPr/>
            <p:nvPr/>
          </p:nvGrpSpPr>
          <p:grpSpPr>
            <a:xfrm>
              <a:off x="2367679" y="4900917"/>
              <a:ext cx="627183" cy="578215"/>
              <a:chOff x="2501959" y="5037105"/>
              <a:chExt cx="627183" cy="578215"/>
            </a:xfrm>
          </p:grpSpPr>
          <p:sp>
            <p:nvSpPr>
              <p:cNvPr id="63" name="Freeform 5">
                <a:extLst>
                  <a:ext uri="{FF2B5EF4-FFF2-40B4-BE49-F238E27FC236}">
                    <a16:creationId xmlns:a16="http://schemas.microsoft.com/office/drawing/2014/main" id="{A6918536-1CC4-9048-A4A3-8834CF933A4D}"/>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64" name="Picture 63">
                <a:extLst>
                  <a:ext uri="{FF2B5EF4-FFF2-40B4-BE49-F238E27FC236}">
                    <a16:creationId xmlns:a16="http://schemas.microsoft.com/office/drawing/2014/main" id="{1B693CC9-8DCE-C14B-941A-0EEC29A9842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67" name="Freeform 16">
            <a:extLst>
              <a:ext uri="{FF2B5EF4-FFF2-40B4-BE49-F238E27FC236}">
                <a16:creationId xmlns:a16="http://schemas.microsoft.com/office/drawing/2014/main" id="{24DABC94-4758-A646-A619-BCA153D393D3}"/>
              </a:ext>
            </a:extLst>
          </p:cNvPr>
          <p:cNvSpPr>
            <a:spLocks noEditPoints="1"/>
          </p:cNvSpPr>
          <p:nvPr/>
        </p:nvSpPr>
        <p:spPr bwMode="auto">
          <a:xfrm>
            <a:off x="2334450" y="4905192"/>
            <a:ext cx="329701" cy="330745"/>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accent5"/>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68" name="Freeform 16">
            <a:extLst>
              <a:ext uri="{FF2B5EF4-FFF2-40B4-BE49-F238E27FC236}">
                <a16:creationId xmlns:a16="http://schemas.microsoft.com/office/drawing/2014/main" id="{181A7828-8926-234A-9A71-6103E36F8666}"/>
              </a:ext>
            </a:extLst>
          </p:cNvPr>
          <p:cNvSpPr>
            <a:spLocks noEditPoints="1"/>
          </p:cNvSpPr>
          <p:nvPr/>
        </p:nvSpPr>
        <p:spPr bwMode="auto">
          <a:xfrm>
            <a:off x="3816546" y="4905192"/>
            <a:ext cx="329701" cy="330745"/>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accent5"/>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4" name="Text Placeholder 3">
            <a:extLst>
              <a:ext uri="{FF2B5EF4-FFF2-40B4-BE49-F238E27FC236}">
                <a16:creationId xmlns:a16="http://schemas.microsoft.com/office/drawing/2014/main" id="{D415D419-1E29-2E4F-AA5B-CE5FC212B535}"/>
              </a:ext>
            </a:extLst>
          </p:cNvPr>
          <p:cNvSpPr>
            <a:spLocks noGrp="1"/>
          </p:cNvSpPr>
          <p:nvPr>
            <p:ph type="body" sz="quarter" idx="10"/>
          </p:nvPr>
        </p:nvSpPr>
        <p:spPr>
          <a:xfrm>
            <a:off x="465138" y="898382"/>
            <a:ext cx="11887195" cy="492443"/>
          </a:xfrm>
        </p:spPr>
        <p:txBody>
          <a:bodyPr/>
          <a:lstStyle/>
          <a:p>
            <a:r>
              <a:rPr lang="en-US" dirty="0"/>
              <a:t>For physical servers/AWS, GCP, other cloud servers</a:t>
            </a:r>
          </a:p>
        </p:txBody>
      </p:sp>
      <p:sp>
        <p:nvSpPr>
          <p:cNvPr id="3" name="Title 2">
            <a:extLst>
              <a:ext uri="{FF2B5EF4-FFF2-40B4-BE49-F238E27FC236}">
                <a16:creationId xmlns:a16="http://schemas.microsoft.com/office/drawing/2014/main" id="{E48FB4B7-B47F-A141-BD57-3B60E75FDBB3}"/>
              </a:ext>
            </a:extLst>
          </p:cNvPr>
          <p:cNvSpPr>
            <a:spLocks noGrp="1"/>
          </p:cNvSpPr>
          <p:nvPr>
            <p:ph type="title"/>
          </p:nvPr>
        </p:nvSpPr>
        <p:spPr>
          <a:xfrm>
            <a:off x="465138" y="441332"/>
            <a:ext cx="11530584" cy="830020"/>
          </a:xfrm>
        </p:spPr>
        <p:txBody>
          <a:bodyPr/>
          <a:lstStyle/>
          <a:p>
            <a:r>
              <a:rPr lang="en-US"/>
              <a:t>Agent-based: Process</a:t>
            </a:r>
          </a:p>
        </p:txBody>
      </p:sp>
    </p:spTree>
    <p:extLst>
      <p:ext uri="{BB962C8B-B14F-4D97-AF65-F5344CB8AC3E}">
        <p14:creationId xmlns:p14="http://schemas.microsoft.com/office/powerpoint/2010/main" val="21074625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5">
                                            <p:txEl>
                                              <p:pRg st="0" end="0"/>
                                            </p:txEl>
                                          </p:spTgt>
                                        </p:tgtEl>
                                        <p:attrNameLst>
                                          <p:attrName>style.visibility</p:attrName>
                                        </p:attrNameLst>
                                      </p:cBhvr>
                                      <p:to>
                                        <p:strVal val="visible"/>
                                      </p:to>
                                    </p:set>
                                    <p:anim calcmode="lin" valueType="num">
                                      <p:cBhvr additive="base">
                                        <p:cTn id="11" dur="500" fill="hold"/>
                                        <p:tgtEl>
                                          <p:spTgt spid="5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5">
                                            <p:txEl>
                                              <p:pRg st="2" end="2"/>
                                            </p:txEl>
                                          </p:spTgt>
                                        </p:tgtEl>
                                        <p:attrNameLst>
                                          <p:attrName>style.visibility</p:attrName>
                                        </p:attrNameLst>
                                      </p:cBhvr>
                                      <p:to>
                                        <p:strVal val="visible"/>
                                      </p:to>
                                    </p:set>
                                    <p:anim calcmode="lin" valueType="num">
                                      <p:cBhvr additive="base">
                                        <p:cTn id="17" dur="500" fill="hold"/>
                                        <p:tgtEl>
                                          <p:spTgt spid="5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5">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anim calcmode="lin" valueType="num">
                                      <p:cBhvr additive="base">
                                        <p:cTn id="21" dur="500" fill="hold"/>
                                        <p:tgtEl>
                                          <p:spTgt spid="67"/>
                                        </p:tgtEl>
                                        <p:attrNameLst>
                                          <p:attrName>ppt_x</p:attrName>
                                        </p:attrNameLst>
                                      </p:cBhvr>
                                      <p:tavLst>
                                        <p:tav tm="0">
                                          <p:val>
                                            <p:strVal val="#ppt_x"/>
                                          </p:val>
                                        </p:tav>
                                        <p:tav tm="100000">
                                          <p:val>
                                            <p:strVal val="#ppt_x"/>
                                          </p:val>
                                        </p:tav>
                                      </p:tavLst>
                                    </p:anim>
                                    <p:anim calcmode="lin" valueType="num">
                                      <p:cBhvr additive="base">
                                        <p:cTn id="22" dur="500" fill="hold"/>
                                        <p:tgtEl>
                                          <p:spTgt spid="6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8"/>
                                        </p:tgtEl>
                                        <p:attrNameLst>
                                          <p:attrName>style.visibility</p:attrName>
                                        </p:attrNameLst>
                                      </p:cBhvr>
                                      <p:to>
                                        <p:strVal val="visible"/>
                                      </p:to>
                                    </p:set>
                                    <p:anim calcmode="lin" valueType="num">
                                      <p:cBhvr additive="base">
                                        <p:cTn id="25" dur="500" fill="hold"/>
                                        <p:tgtEl>
                                          <p:spTgt spid="68"/>
                                        </p:tgtEl>
                                        <p:attrNameLst>
                                          <p:attrName>ppt_x</p:attrName>
                                        </p:attrNameLst>
                                      </p:cBhvr>
                                      <p:tavLst>
                                        <p:tav tm="0">
                                          <p:val>
                                            <p:strVal val="#ppt_x"/>
                                          </p:val>
                                        </p:tav>
                                        <p:tav tm="100000">
                                          <p:val>
                                            <p:strVal val="#ppt_x"/>
                                          </p:val>
                                        </p:tav>
                                      </p:tavLst>
                                    </p:anim>
                                    <p:anim calcmode="lin" valueType="num">
                                      <p:cBhvr additive="base">
                                        <p:cTn id="26"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5">
                                            <p:txEl>
                                              <p:pRg st="4" end="4"/>
                                            </p:txEl>
                                          </p:spTgt>
                                        </p:tgtEl>
                                        <p:attrNameLst>
                                          <p:attrName>style.visibility</p:attrName>
                                        </p:attrNameLst>
                                      </p:cBhvr>
                                      <p:to>
                                        <p:strVal val="visible"/>
                                      </p:to>
                                    </p:set>
                                    <p:anim calcmode="lin" valueType="num">
                                      <p:cBhvr additive="base">
                                        <p:cTn id="31" dur="500" fill="hold"/>
                                        <p:tgtEl>
                                          <p:spTgt spid="5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5">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500" fill="hold"/>
                                        <p:tgtEl>
                                          <p:spTgt spid="36"/>
                                        </p:tgtEl>
                                        <p:attrNameLst>
                                          <p:attrName>ppt_x</p:attrName>
                                        </p:attrNameLst>
                                      </p:cBhvr>
                                      <p:tavLst>
                                        <p:tav tm="0">
                                          <p:val>
                                            <p:strVal val="#ppt_x"/>
                                          </p:val>
                                        </p:tav>
                                        <p:tav tm="100000">
                                          <p:val>
                                            <p:strVal val="#ppt_x"/>
                                          </p:val>
                                        </p:tav>
                                      </p:tavLst>
                                    </p:anim>
                                    <p:anim calcmode="lin" valueType="num">
                                      <p:cBhvr additive="base">
                                        <p:cTn id="36"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5">
                                            <p:txEl>
                                              <p:pRg st="6" end="6"/>
                                            </p:txEl>
                                          </p:spTgt>
                                        </p:tgtEl>
                                        <p:attrNameLst>
                                          <p:attrName>style.visibility</p:attrName>
                                        </p:attrNameLst>
                                      </p:cBhvr>
                                      <p:to>
                                        <p:strVal val="visible"/>
                                      </p:to>
                                    </p:set>
                                    <p:anim calcmode="lin" valueType="num">
                                      <p:cBhvr additive="base">
                                        <p:cTn id="41" dur="500" fill="hold"/>
                                        <p:tgtEl>
                                          <p:spTgt spid="55">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5">
                                            <p:txEl>
                                              <p:pRg st="6" end="6"/>
                                            </p:txEl>
                                          </p:spTgt>
                                        </p:tgtEl>
                                        <p:attrNameLst>
                                          <p:attrName>ppt_y</p:attrName>
                                        </p:attrNameLst>
                                      </p:cBhvr>
                                      <p:tavLst>
                                        <p:tav tm="0">
                                          <p:val>
                                            <p:strVal val="1+#ppt_h/2"/>
                                          </p:val>
                                        </p:tav>
                                        <p:tav tm="100000">
                                          <p:val>
                                            <p:strVal val="#ppt_y"/>
                                          </p:val>
                                        </p:tav>
                                      </p:tavLst>
                                    </p:anim>
                                  </p:childTnLst>
                                </p:cTn>
                              </p:par>
                              <p:par>
                                <p:cTn id="43" presetID="26" presetClass="emph" presetSubtype="0" fill="hold" nodeType="withEffect">
                                  <p:stCondLst>
                                    <p:cond delay="0"/>
                                  </p:stCondLst>
                                  <p:childTnLst>
                                    <p:animEffect transition="out" filter="fade">
                                      <p:cBhvr>
                                        <p:cTn id="44" dur="500" tmFilter="0, 0; .2, .5; .8, .5; 1, 0"/>
                                        <p:tgtEl>
                                          <p:spTgt spid="43"/>
                                        </p:tgtEl>
                                      </p:cBhvr>
                                    </p:animEffect>
                                    <p:animScale>
                                      <p:cBhvr>
                                        <p:cTn id="45" dur="250" autoRev="1" fill="hold"/>
                                        <p:tgtEl>
                                          <p:spTgt spid="43"/>
                                        </p:tgtEl>
                                      </p:cBhvr>
                                      <p:by x="105000" y="105000"/>
                                    </p:animScale>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55">
                                            <p:txEl>
                                              <p:pRg st="8" end="8"/>
                                            </p:txEl>
                                          </p:spTgt>
                                        </p:tgtEl>
                                        <p:attrNameLst>
                                          <p:attrName>style.visibility</p:attrName>
                                        </p:attrNameLst>
                                      </p:cBhvr>
                                      <p:to>
                                        <p:strVal val="visible"/>
                                      </p:to>
                                    </p:set>
                                    <p:anim calcmode="lin" valueType="num">
                                      <p:cBhvr additive="base">
                                        <p:cTn id="50" dur="500" fill="hold"/>
                                        <p:tgtEl>
                                          <p:spTgt spid="55">
                                            <p:txEl>
                                              <p:pRg st="8" end="8"/>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55">
                                            <p:txEl>
                                              <p:pRg st="8" end="8"/>
                                            </p:txEl>
                                          </p:spTgt>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87"/>
                                        </p:tgtEl>
                                        <p:attrNameLst>
                                          <p:attrName>style.visibility</p:attrName>
                                        </p:attrNameLst>
                                      </p:cBhvr>
                                      <p:to>
                                        <p:strVal val="visible"/>
                                      </p:to>
                                    </p:set>
                                    <p:anim calcmode="lin" valueType="num">
                                      <p:cBhvr additive="base">
                                        <p:cTn id="54" dur="500" fill="hold"/>
                                        <p:tgtEl>
                                          <p:spTgt spid="87"/>
                                        </p:tgtEl>
                                        <p:attrNameLst>
                                          <p:attrName>ppt_x</p:attrName>
                                        </p:attrNameLst>
                                      </p:cBhvr>
                                      <p:tavLst>
                                        <p:tav tm="0">
                                          <p:val>
                                            <p:strVal val="#ppt_x"/>
                                          </p:val>
                                        </p:tav>
                                        <p:tav tm="100000">
                                          <p:val>
                                            <p:strVal val="#ppt_x"/>
                                          </p:val>
                                        </p:tav>
                                      </p:tavLst>
                                    </p:anim>
                                    <p:anim calcmode="lin" valueType="num">
                                      <p:cBhvr additive="base">
                                        <p:cTn id="55" dur="500" fill="hold"/>
                                        <p:tgtEl>
                                          <p:spTgt spid="87"/>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80"/>
                                        </p:tgtEl>
                                        <p:attrNameLst>
                                          <p:attrName>style.visibility</p:attrName>
                                        </p:attrNameLst>
                                      </p:cBhvr>
                                      <p:to>
                                        <p:strVal val="visible"/>
                                      </p:to>
                                    </p:set>
                                    <p:anim calcmode="lin" valueType="num">
                                      <p:cBhvr additive="base">
                                        <p:cTn id="58" dur="500" fill="hold"/>
                                        <p:tgtEl>
                                          <p:spTgt spid="80"/>
                                        </p:tgtEl>
                                        <p:attrNameLst>
                                          <p:attrName>ppt_x</p:attrName>
                                        </p:attrNameLst>
                                      </p:cBhvr>
                                      <p:tavLst>
                                        <p:tav tm="0">
                                          <p:val>
                                            <p:strVal val="#ppt_x"/>
                                          </p:val>
                                        </p:tav>
                                        <p:tav tm="100000">
                                          <p:val>
                                            <p:strVal val="#ppt_x"/>
                                          </p:val>
                                        </p:tav>
                                      </p:tavLst>
                                    </p:anim>
                                    <p:anim calcmode="lin" valueType="num">
                                      <p:cBhvr additive="base">
                                        <p:cTn id="59" dur="500" fill="hold"/>
                                        <p:tgtEl>
                                          <p:spTgt spid="80"/>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88"/>
                                        </p:tgtEl>
                                        <p:attrNameLst>
                                          <p:attrName>style.visibility</p:attrName>
                                        </p:attrNameLst>
                                      </p:cBhvr>
                                      <p:to>
                                        <p:strVal val="visible"/>
                                      </p:to>
                                    </p:set>
                                    <p:anim calcmode="lin" valueType="num">
                                      <p:cBhvr additive="base">
                                        <p:cTn id="62" dur="500" fill="hold"/>
                                        <p:tgtEl>
                                          <p:spTgt spid="88"/>
                                        </p:tgtEl>
                                        <p:attrNameLst>
                                          <p:attrName>ppt_x</p:attrName>
                                        </p:attrNameLst>
                                      </p:cBhvr>
                                      <p:tavLst>
                                        <p:tav tm="0">
                                          <p:val>
                                            <p:strVal val="#ppt_x"/>
                                          </p:val>
                                        </p:tav>
                                        <p:tav tm="100000">
                                          <p:val>
                                            <p:strVal val="#ppt_x"/>
                                          </p:val>
                                        </p:tav>
                                      </p:tavLst>
                                    </p:anim>
                                    <p:anim calcmode="lin" valueType="num">
                                      <p:cBhvr additive="base">
                                        <p:cTn id="63"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55">
                                            <p:txEl>
                                              <p:pRg st="10" end="10"/>
                                            </p:txEl>
                                          </p:spTgt>
                                        </p:tgtEl>
                                        <p:attrNameLst>
                                          <p:attrName>style.visibility</p:attrName>
                                        </p:attrNameLst>
                                      </p:cBhvr>
                                      <p:to>
                                        <p:strVal val="visible"/>
                                      </p:to>
                                    </p:set>
                                    <p:anim calcmode="lin" valueType="num">
                                      <p:cBhvr additive="base">
                                        <p:cTn id="68" dur="500" fill="hold"/>
                                        <p:tgtEl>
                                          <p:spTgt spid="55">
                                            <p:txEl>
                                              <p:pRg st="10" end="10"/>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55">
                                            <p:txEl>
                                              <p:pRg st="10" end="10"/>
                                            </p:txEl>
                                          </p:spTgt>
                                        </p:tgtEl>
                                        <p:attrNameLst>
                                          <p:attrName>ppt_y</p:attrName>
                                        </p:attrNameLst>
                                      </p:cBhvr>
                                      <p:tavLst>
                                        <p:tav tm="0">
                                          <p:val>
                                            <p:strVal val="1+#ppt_h/2"/>
                                          </p:val>
                                        </p:tav>
                                        <p:tav tm="100000">
                                          <p:val>
                                            <p:strVal val="#ppt_y"/>
                                          </p:val>
                                        </p:tav>
                                      </p:tavLst>
                                    </p:anim>
                                  </p:childTnLst>
                                </p:cTn>
                              </p:par>
                              <p:par>
                                <p:cTn id="70" presetID="2" presetClass="entr" presetSubtype="4" fill="hold" nodeType="withEffect">
                                  <p:stCondLst>
                                    <p:cond delay="0"/>
                                  </p:stCondLst>
                                  <p:childTnLst>
                                    <p:set>
                                      <p:cBhvr>
                                        <p:cTn id="71" dur="1" fill="hold">
                                          <p:stCondLst>
                                            <p:cond delay="0"/>
                                          </p:stCondLst>
                                        </p:cTn>
                                        <p:tgtEl>
                                          <p:spTgt spid="73"/>
                                        </p:tgtEl>
                                        <p:attrNameLst>
                                          <p:attrName>style.visibility</p:attrName>
                                        </p:attrNameLst>
                                      </p:cBhvr>
                                      <p:to>
                                        <p:strVal val="visible"/>
                                      </p:to>
                                    </p:set>
                                    <p:anim calcmode="lin" valueType="num">
                                      <p:cBhvr additive="base">
                                        <p:cTn id="72" dur="500" fill="hold"/>
                                        <p:tgtEl>
                                          <p:spTgt spid="73"/>
                                        </p:tgtEl>
                                        <p:attrNameLst>
                                          <p:attrName>ppt_x</p:attrName>
                                        </p:attrNameLst>
                                      </p:cBhvr>
                                      <p:tavLst>
                                        <p:tav tm="0">
                                          <p:val>
                                            <p:strVal val="#ppt_x"/>
                                          </p:val>
                                        </p:tav>
                                        <p:tav tm="100000">
                                          <p:val>
                                            <p:strVal val="#ppt_x"/>
                                          </p:val>
                                        </p:tav>
                                      </p:tavLst>
                                    </p:anim>
                                    <p:anim calcmode="lin" valueType="num">
                                      <p:cBhvr additive="base">
                                        <p:cTn id="73"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88" grpId="0" animBg="1"/>
      <p:bldP spid="67" grpId="0" animBg="1"/>
      <p:bldP spid="6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CAEB1BC-3FCF-4592-8F20-33591590C429}"/>
              </a:ext>
            </a:extLst>
          </p:cNvPr>
          <p:cNvSpPr/>
          <p:nvPr/>
        </p:nvSpPr>
        <p:spPr bwMode="auto">
          <a:xfrm>
            <a:off x="0" y="5167827"/>
            <a:ext cx="12436475" cy="187163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3B289C24-626E-4FBF-B993-F76FBBDA0143}"/>
              </a:ext>
            </a:extLst>
          </p:cNvPr>
          <p:cNvSpPr/>
          <p:nvPr/>
        </p:nvSpPr>
        <p:spPr>
          <a:xfrm>
            <a:off x="5438634" y="3324334"/>
            <a:ext cx="2880391" cy="1343766"/>
          </a:xfrm>
          <a:prstGeom prst="rect">
            <a:avLst/>
          </a:prstGeom>
          <a:solidFill>
            <a:schemeClr val="bg1"/>
          </a:solidFill>
          <a:ln>
            <a:noFill/>
            <a:prstDash val="dash"/>
          </a:ln>
        </p:spPr>
        <p:txBody>
          <a:bodyPr wrap="square">
            <a:spAutoFit/>
          </a:bodyPr>
          <a:lstStyle/>
          <a:p>
            <a:pPr defTabSz="914191">
              <a:spcAft>
                <a:spcPts val="600"/>
              </a:spcAft>
              <a:defRPr/>
            </a:pPr>
            <a:r>
              <a:rPr lang="en-US" sz="1632">
                <a:solidFill>
                  <a:srgbClr val="0078D4"/>
                </a:solidFill>
                <a:latin typeface="Segoe UI Semibold (Headings)"/>
                <a:cs typeface="Segoe UI Semilight" panose="020B0402040204020203" pitchFamily="34" charset="0"/>
              </a:rPr>
              <a:t>Configuration Server </a:t>
            </a:r>
          </a:p>
          <a:p>
            <a:pPr defTabSz="914191">
              <a:defRPr/>
            </a:pPr>
            <a:r>
              <a:rPr lang="en-US" sz="1400">
                <a:gradFill>
                  <a:gsLst>
                    <a:gs pos="2917">
                      <a:srgbClr val="1A1A1A"/>
                    </a:gs>
                    <a:gs pos="30000">
                      <a:srgbClr val="1A1A1A"/>
                    </a:gs>
                  </a:gsLst>
                  <a:lin ang="5400000" scaled="0"/>
                </a:gradFill>
                <a:latin typeface="Segoe UI"/>
                <a:cs typeface="Segoe UI Semilight" panose="020B0402040204020203" pitchFamily="34" charset="0"/>
              </a:rPr>
              <a:t>Centralized orchestration of data replication and communication from on-premises to Azure</a:t>
            </a:r>
          </a:p>
          <a:p>
            <a:pPr marL="291436" indent="-291436" defTabSz="914191">
              <a:buFont typeface="Arial" panose="020B0604020202020204" pitchFamily="34" charset="0"/>
              <a:buChar char="•"/>
              <a:defRPr/>
            </a:pPr>
            <a:endParaRPr lang="en-US">
              <a:ln>
                <a:solidFill>
                  <a:prstClr val="white"/>
                </a:solidFill>
              </a:ln>
              <a:solidFill>
                <a:prstClr val="black"/>
              </a:solidFill>
              <a:latin typeface="Segoe UI"/>
            </a:endParaRPr>
          </a:p>
        </p:txBody>
      </p:sp>
      <p:sp>
        <p:nvSpPr>
          <p:cNvPr id="31" name="Rectangle 30">
            <a:extLst>
              <a:ext uri="{FF2B5EF4-FFF2-40B4-BE49-F238E27FC236}">
                <a16:creationId xmlns:a16="http://schemas.microsoft.com/office/drawing/2014/main" id="{F4037C0B-0A2C-41C6-A501-DDCBE0783EFE}"/>
              </a:ext>
            </a:extLst>
          </p:cNvPr>
          <p:cNvSpPr/>
          <p:nvPr/>
        </p:nvSpPr>
        <p:spPr>
          <a:xfrm>
            <a:off x="8592547" y="3324334"/>
            <a:ext cx="3759786" cy="1343766"/>
          </a:xfrm>
          <a:prstGeom prst="rect">
            <a:avLst/>
          </a:prstGeom>
          <a:solidFill>
            <a:schemeClr val="bg1"/>
          </a:solidFill>
          <a:ln>
            <a:noFill/>
            <a:prstDash val="dash"/>
          </a:ln>
        </p:spPr>
        <p:txBody>
          <a:bodyPr wrap="square">
            <a:spAutoFit/>
          </a:bodyPr>
          <a:lstStyle/>
          <a:p>
            <a:pPr defTabSz="914191">
              <a:spcAft>
                <a:spcPts val="600"/>
              </a:spcAft>
              <a:defRPr/>
            </a:pPr>
            <a:r>
              <a:rPr lang="en-US" sz="1632">
                <a:solidFill>
                  <a:srgbClr val="0078D4"/>
                </a:solidFill>
                <a:latin typeface="Segoe UI Semibold (Headings)"/>
                <a:cs typeface="Segoe UI Semilight" panose="020B0402040204020203" pitchFamily="34" charset="0"/>
              </a:rPr>
              <a:t>Process server</a:t>
            </a:r>
          </a:p>
          <a:p>
            <a:pPr defTabSz="914191">
              <a:defRPr/>
            </a:pPr>
            <a:r>
              <a:rPr lang="en-US" sz="1400">
                <a:gradFill>
                  <a:gsLst>
                    <a:gs pos="2917">
                      <a:srgbClr val="1A1A1A"/>
                    </a:gs>
                    <a:gs pos="30000">
                      <a:srgbClr val="1A1A1A"/>
                    </a:gs>
                  </a:gsLst>
                  <a:lin ang="5400000" scaled="0"/>
                </a:gradFill>
                <a:latin typeface="Segoe UI"/>
                <a:cs typeface="Segoe UI Semilight" panose="020B0402040204020203" pitchFamily="34" charset="0"/>
              </a:rPr>
              <a:t>Replication gateway. Receives replication data; optimizes it with caching, compression and encryption, and sends it to Azure</a:t>
            </a:r>
          </a:p>
          <a:p>
            <a:pPr marL="291436" indent="-291436" defTabSz="914191">
              <a:buFont typeface="Arial" panose="020B0604020202020204" pitchFamily="34" charset="0"/>
              <a:buChar char="•"/>
              <a:defRPr/>
            </a:pPr>
            <a:endParaRPr lang="en-US">
              <a:ln>
                <a:solidFill>
                  <a:prstClr val="white"/>
                </a:solidFill>
              </a:ln>
              <a:solidFill>
                <a:prstClr val="black"/>
              </a:solidFill>
              <a:latin typeface="Segoe UI"/>
            </a:endParaRPr>
          </a:p>
        </p:txBody>
      </p:sp>
      <p:sp>
        <p:nvSpPr>
          <p:cNvPr id="36" name="Freeform 342">
            <a:extLst>
              <a:ext uri="{FF2B5EF4-FFF2-40B4-BE49-F238E27FC236}">
                <a16:creationId xmlns:a16="http://schemas.microsoft.com/office/drawing/2014/main" id="{B5CD296F-3BA6-4E0E-AEC2-669FD5C00B09}"/>
              </a:ext>
            </a:extLst>
          </p:cNvPr>
          <p:cNvSpPr>
            <a:spLocks noEditPoints="1"/>
          </p:cNvSpPr>
          <p:nvPr/>
        </p:nvSpPr>
        <p:spPr bwMode="auto">
          <a:xfrm>
            <a:off x="3680480" y="5660974"/>
            <a:ext cx="860972" cy="833406"/>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rgbClr val="50E6FF"/>
          </a:solidFill>
          <a:ln>
            <a:noFill/>
          </a:ln>
        </p:spPr>
        <p:txBody>
          <a:bodyPr vert="horz" wrap="square" lIns="93247" tIns="46623" rIns="93247" bIns="46623" numCol="1" anchor="ctr" anchorCtr="0" compatLnSpc="1">
            <a:prstTxWarp prst="textNoShape">
              <a:avLst/>
            </a:prstTxWarp>
          </a:bodyPr>
          <a:lstStyle/>
          <a:p>
            <a:pPr defTabSz="932418">
              <a:defRPr/>
            </a:pPr>
            <a:endParaRPr lang="en-US" sz="1836" kern="0">
              <a:solidFill>
                <a:prstClr val="black"/>
              </a:solidFill>
              <a:latin typeface="Segoe UI Semilight"/>
            </a:endParaRPr>
          </a:p>
        </p:txBody>
      </p:sp>
      <p:sp>
        <p:nvSpPr>
          <p:cNvPr id="37" name="Rectangle 36">
            <a:extLst>
              <a:ext uri="{FF2B5EF4-FFF2-40B4-BE49-F238E27FC236}">
                <a16:creationId xmlns:a16="http://schemas.microsoft.com/office/drawing/2014/main" id="{3F77FAA0-B6BB-487B-AF08-FACB6D3E7999}"/>
              </a:ext>
            </a:extLst>
          </p:cNvPr>
          <p:cNvSpPr/>
          <p:nvPr/>
        </p:nvSpPr>
        <p:spPr>
          <a:xfrm>
            <a:off x="356499" y="5652015"/>
            <a:ext cx="2527696" cy="851323"/>
          </a:xfrm>
          <a:prstGeom prst="rect">
            <a:avLst/>
          </a:prstGeom>
          <a:noFill/>
          <a:ln>
            <a:noFill/>
            <a:prstDash val="dash"/>
          </a:ln>
        </p:spPr>
        <p:txBody>
          <a:bodyPr wrap="square" anchor="ctr">
            <a:spAutoFit/>
          </a:bodyPr>
          <a:lstStyle/>
          <a:p>
            <a:pPr defTabSz="914191">
              <a:spcAft>
                <a:spcPts val="600"/>
              </a:spcAft>
              <a:defRPr/>
            </a:pPr>
            <a:r>
              <a:rPr lang="en-US" sz="1632">
                <a:solidFill>
                  <a:schemeClr val="accent5"/>
                </a:solidFill>
                <a:latin typeface="Segoe UI Semibold (Headings)"/>
                <a:cs typeface="Segoe UI Semilight" panose="020B0402040204020203" pitchFamily="34" charset="0"/>
              </a:rPr>
              <a:t>Mobility Service</a:t>
            </a:r>
          </a:p>
          <a:p>
            <a:pPr defTabSz="914191">
              <a:defRPr/>
            </a:pPr>
            <a:r>
              <a:rPr lang="en-US" sz="1400">
                <a:solidFill>
                  <a:schemeClr val="bg1"/>
                </a:solidFill>
                <a:cs typeface="Segoe UI Semilight" panose="020B0402040204020203" pitchFamily="34" charset="0"/>
              </a:rPr>
              <a:t>Deployed on each source server to be migrated</a:t>
            </a:r>
            <a:endParaRPr lang="en-US" sz="1400">
              <a:solidFill>
                <a:schemeClr val="bg1"/>
              </a:solidFill>
              <a:latin typeface="Segoe UI"/>
              <a:cs typeface="Segoe UI Semilight" panose="020B0402040204020203" pitchFamily="34" charset="0"/>
            </a:endParaRPr>
          </a:p>
        </p:txBody>
      </p:sp>
      <p:sp>
        <p:nvSpPr>
          <p:cNvPr id="2" name="Title 1">
            <a:extLst>
              <a:ext uri="{FF2B5EF4-FFF2-40B4-BE49-F238E27FC236}">
                <a16:creationId xmlns:a16="http://schemas.microsoft.com/office/drawing/2014/main" id="{B3149E8D-D5D3-458F-813E-016A9AAF3A9C}"/>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pc="-51">
              <a:latin typeface="Segoe UI Semibold (Headings)"/>
            </a:endParaRPr>
          </a:p>
        </p:txBody>
      </p:sp>
      <p:sp>
        <p:nvSpPr>
          <p:cNvPr id="6" name="Rectangle 5">
            <a:extLst>
              <a:ext uri="{FF2B5EF4-FFF2-40B4-BE49-F238E27FC236}">
                <a16:creationId xmlns:a16="http://schemas.microsoft.com/office/drawing/2014/main" id="{6E413F5A-B199-461F-A050-29ECFC975B0D}"/>
              </a:ext>
            </a:extLst>
          </p:cNvPr>
          <p:cNvSpPr/>
          <p:nvPr/>
        </p:nvSpPr>
        <p:spPr>
          <a:xfrm>
            <a:off x="5438633" y="2345133"/>
            <a:ext cx="6085597" cy="630942"/>
          </a:xfrm>
          <a:prstGeom prst="rect">
            <a:avLst/>
          </a:prstGeom>
          <a:solidFill>
            <a:schemeClr val="bg1"/>
          </a:solidFill>
          <a:ln>
            <a:noFill/>
            <a:prstDash val="dash"/>
          </a:ln>
        </p:spPr>
        <p:txBody>
          <a:bodyPr wrap="square" numCol="1">
            <a:spAutoFit/>
          </a:bodyPr>
          <a:lstStyle/>
          <a:p>
            <a:pPr defTabSz="914191">
              <a:spcAft>
                <a:spcPts val="600"/>
              </a:spcAft>
              <a:defRPr/>
            </a:pPr>
            <a:r>
              <a:rPr lang="en-US" sz="1632">
                <a:solidFill>
                  <a:srgbClr val="0078D4"/>
                </a:solidFill>
                <a:latin typeface="Segoe UI Semibold (Headings)"/>
                <a:cs typeface="Segoe UI Semilight" panose="020B0402040204020203" pitchFamily="34" charset="0"/>
              </a:rPr>
              <a:t>Deployment options</a:t>
            </a:r>
          </a:p>
          <a:p>
            <a:pPr defTabSz="914191">
              <a:defRPr/>
            </a:pPr>
            <a:r>
              <a:rPr lang="en-US" sz="1400">
                <a:gradFill>
                  <a:gsLst>
                    <a:gs pos="2917">
                      <a:srgbClr val="1A1A1A"/>
                    </a:gs>
                    <a:gs pos="30000">
                      <a:srgbClr val="1A1A1A"/>
                    </a:gs>
                  </a:gsLst>
                  <a:lin ang="5400000" scaled="0"/>
                </a:gradFill>
                <a:latin typeface="Segoe UI"/>
                <a:cs typeface="Segoe UI Semilight" panose="020B0402040204020203" pitchFamily="34" charset="0"/>
              </a:rPr>
              <a:t>Import OVA (VMware only) | Prepare 2016 OS machine and run installer</a:t>
            </a:r>
          </a:p>
        </p:txBody>
      </p:sp>
      <p:sp>
        <p:nvSpPr>
          <p:cNvPr id="11" name="Text Placeholder 10">
            <a:extLst>
              <a:ext uri="{FF2B5EF4-FFF2-40B4-BE49-F238E27FC236}">
                <a16:creationId xmlns:a16="http://schemas.microsoft.com/office/drawing/2014/main" id="{8671BAC1-D7E6-C643-AC0C-2327F42B8CAB}"/>
              </a:ext>
            </a:extLst>
          </p:cNvPr>
          <p:cNvSpPr>
            <a:spLocks noGrp="1"/>
          </p:cNvSpPr>
          <p:nvPr>
            <p:ph type="body" sz="quarter" idx="10"/>
          </p:nvPr>
        </p:nvSpPr>
        <p:spPr>
          <a:xfrm>
            <a:off x="465138" y="898382"/>
            <a:ext cx="11887195" cy="492443"/>
          </a:xfrm>
        </p:spPr>
        <p:txBody>
          <a:bodyPr/>
          <a:lstStyle/>
          <a:p>
            <a:r>
              <a:rPr lang="en-US"/>
              <a:t>Replication appliance and Mobility service</a:t>
            </a:r>
          </a:p>
        </p:txBody>
      </p:sp>
      <p:sp>
        <p:nvSpPr>
          <p:cNvPr id="15" name="Title 14">
            <a:extLst>
              <a:ext uri="{FF2B5EF4-FFF2-40B4-BE49-F238E27FC236}">
                <a16:creationId xmlns:a16="http://schemas.microsoft.com/office/drawing/2014/main" id="{662AA123-BCB1-2046-A163-CEDBBAF11F9A}"/>
              </a:ext>
            </a:extLst>
          </p:cNvPr>
          <p:cNvSpPr>
            <a:spLocks noGrp="1"/>
          </p:cNvSpPr>
          <p:nvPr>
            <p:ph type="title"/>
          </p:nvPr>
        </p:nvSpPr>
        <p:spPr>
          <a:xfrm>
            <a:off x="465138" y="441332"/>
            <a:ext cx="11530584" cy="492443"/>
          </a:xfrm>
        </p:spPr>
        <p:txBody>
          <a:bodyPr/>
          <a:lstStyle/>
          <a:p>
            <a:r>
              <a:rPr lang="en-US"/>
              <a:t>Agent-based: Components used</a:t>
            </a:r>
          </a:p>
        </p:txBody>
      </p:sp>
      <p:sp>
        <p:nvSpPr>
          <p:cNvPr id="13" name="Rectangle 12">
            <a:extLst>
              <a:ext uri="{FF2B5EF4-FFF2-40B4-BE49-F238E27FC236}">
                <a16:creationId xmlns:a16="http://schemas.microsoft.com/office/drawing/2014/main" id="{136AE7CF-8BA3-034F-83F4-345AC4754D1A}"/>
              </a:ext>
            </a:extLst>
          </p:cNvPr>
          <p:cNvSpPr/>
          <p:nvPr/>
        </p:nvSpPr>
        <p:spPr>
          <a:xfrm>
            <a:off x="346490" y="2345133"/>
            <a:ext cx="2617101" cy="851323"/>
          </a:xfrm>
          <a:prstGeom prst="rect">
            <a:avLst/>
          </a:prstGeom>
          <a:noFill/>
          <a:ln>
            <a:noFill/>
            <a:prstDash val="dash"/>
          </a:ln>
        </p:spPr>
        <p:txBody>
          <a:bodyPr wrap="square" anchor="t">
            <a:spAutoFit/>
          </a:bodyPr>
          <a:lstStyle/>
          <a:p>
            <a:pPr defTabSz="914191">
              <a:spcAft>
                <a:spcPts val="600"/>
              </a:spcAft>
              <a:defRPr/>
            </a:pPr>
            <a:r>
              <a:rPr lang="en-US" sz="1632">
                <a:latin typeface="Segoe UI Semibold (Headings)"/>
                <a:cs typeface="Segoe UI Semilight" panose="020B0402040204020203" pitchFamily="34" charset="0"/>
              </a:rPr>
              <a:t>Replication appliance</a:t>
            </a:r>
          </a:p>
          <a:p>
            <a:pPr defTabSz="914191">
              <a:defRPr/>
            </a:pPr>
            <a:r>
              <a:rPr lang="en-US" sz="1400">
                <a:cs typeface="Segoe UI Semilight" panose="020B0402040204020203" pitchFamily="34" charset="0"/>
              </a:rPr>
              <a:t>Deployed on a dedicated Windows Server 2016 server</a:t>
            </a:r>
          </a:p>
        </p:txBody>
      </p:sp>
      <p:grpSp>
        <p:nvGrpSpPr>
          <p:cNvPr id="8" name="Group 7">
            <a:extLst>
              <a:ext uri="{FF2B5EF4-FFF2-40B4-BE49-F238E27FC236}">
                <a16:creationId xmlns:a16="http://schemas.microsoft.com/office/drawing/2014/main" id="{FDC8823F-5356-0B44-8B6F-E89A05027C39}"/>
              </a:ext>
            </a:extLst>
          </p:cNvPr>
          <p:cNvGrpSpPr/>
          <p:nvPr/>
        </p:nvGrpSpPr>
        <p:grpSpPr>
          <a:xfrm>
            <a:off x="3237113" y="2040196"/>
            <a:ext cx="1642528" cy="3127631"/>
            <a:chOff x="441325" y="1664209"/>
            <a:chExt cx="1642528" cy="3127631"/>
          </a:xfrm>
        </p:grpSpPr>
        <p:sp>
          <p:nvSpPr>
            <p:cNvPr id="4" name="Graphic 15">
              <a:extLst>
                <a:ext uri="{FF2B5EF4-FFF2-40B4-BE49-F238E27FC236}">
                  <a16:creationId xmlns:a16="http://schemas.microsoft.com/office/drawing/2014/main" id="{87A721E8-0791-A348-8D1B-50B636C10FBB}"/>
                </a:ext>
              </a:extLst>
            </p:cNvPr>
            <p:cNvSpPr/>
            <p:nvPr/>
          </p:nvSpPr>
          <p:spPr>
            <a:xfrm>
              <a:off x="441325" y="1664209"/>
              <a:ext cx="1642528" cy="3127631"/>
            </a:xfrm>
            <a:custGeom>
              <a:avLst/>
              <a:gdLst>
                <a:gd name="connsiteX0" fmla="*/ 1478276 w 1642528"/>
                <a:gd name="connsiteY0" fmla="*/ 0 h 3127631"/>
                <a:gd name="connsiteX1" fmla="*/ 164253 w 1642528"/>
                <a:gd name="connsiteY1" fmla="*/ 0 h 3127631"/>
                <a:gd name="connsiteX2" fmla="*/ 0 w 1642528"/>
                <a:gd name="connsiteY2" fmla="*/ 152567 h 3127631"/>
                <a:gd name="connsiteX3" fmla="*/ 0 w 1642528"/>
                <a:gd name="connsiteY3" fmla="*/ 3127632 h 3127631"/>
                <a:gd name="connsiteX4" fmla="*/ 1642529 w 1642528"/>
                <a:gd name="connsiteY4" fmla="*/ 3127632 h 3127631"/>
                <a:gd name="connsiteX5" fmla="*/ 1642529 w 1642528"/>
                <a:gd name="connsiteY5" fmla="*/ 152567 h 3127631"/>
                <a:gd name="connsiteX6" fmla="*/ 1478276 w 1642528"/>
                <a:gd name="connsiteY6" fmla="*/ 0 h 3127631"/>
                <a:gd name="connsiteX7" fmla="*/ 1396150 w 1642528"/>
                <a:gd name="connsiteY7" fmla="*/ 2822497 h 3127631"/>
                <a:gd name="connsiteX8" fmla="*/ 246379 w 1642528"/>
                <a:gd name="connsiteY8" fmla="*/ 2822497 h 3127631"/>
                <a:gd name="connsiteX9" fmla="*/ 246379 w 1642528"/>
                <a:gd name="connsiteY9" fmla="*/ 2669930 h 3127631"/>
                <a:gd name="connsiteX10" fmla="*/ 1396150 w 1642528"/>
                <a:gd name="connsiteY10" fmla="*/ 2669930 h 3127631"/>
                <a:gd name="connsiteX11" fmla="*/ 1396150 w 1642528"/>
                <a:gd name="connsiteY11" fmla="*/ 2822497 h 3127631"/>
                <a:gd name="connsiteX12" fmla="*/ 1396150 w 1642528"/>
                <a:gd name="connsiteY12" fmla="*/ 2517362 h 3127631"/>
                <a:gd name="connsiteX13" fmla="*/ 246379 w 1642528"/>
                <a:gd name="connsiteY13" fmla="*/ 2517362 h 3127631"/>
                <a:gd name="connsiteX14" fmla="*/ 246379 w 1642528"/>
                <a:gd name="connsiteY14" fmla="*/ 2364795 h 3127631"/>
                <a:gd name="connsiteX15" fmla="*/ 1396150 w 1642528"/>
                <a:gd name="connsiteY15" fmla="*/ 2364795 h 3127631"/>
                <a:gd name="connsiteX16" fmla="*/ 1396150 w 1642528"/>
                <a:gd name="connsiteY16" fmla="*/ 2517362 h 3127631"/>
                <a:gd name="connsiteX17" fmla="*/ 1396150 w 1642528"/>
                <a:gd name="connsiteY17" fmla="*/ 610270 h 3127631"/>
                <a:gd name="connsiteX18" fmla="*/ 246379 w 1642528"/>
                <a:gd name="connsiteY18" fmla="*/ 610270 h 3127631"/>
                <a:gd name="connsiteX19" fmla="*/ 246379 w 1642528"/>
                <a:gd name="connsiteY19" fmla="*/ 457702 h 3127631"/>
                <a:gd name="connsiteX20" fmla="*/ 1396150 w 1642528"/>
                <a:gd name="connsiteY20" fmla="*/ 457702 h 3127631"/>
                <a:gd name="connsiteX21" fmla="*/ 1396150 w 1642528"/>
                <a:gd name="connsiteY21" fmla="*/ 610270 h 3127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2528" h="3127631">
                  <a:moveTo>
                    <a:pt x="1478276" y="0"/>
                  </a:moveTo>
                  <a:lnTo>
                    <a:pt x="164253" y="0"/>
                  </a:lnTo>
                  <a:cubicBezTo>
                    <a:pt x="73914" y="0"/>
                    <a:pt x="0" y="68655"/>
                    <a:pt x="0" y="152567"/>
                  </a:cubicBezTo>
                  <a:lnTo>
                    <a:pt x="0" y="3127632"/>
                  </a:lnTo>
                  <a:lnTo>
                    <a:pt x="1642529" y="3127632"/>
                  </a:lnTo>
                  <a:lnTo>
                    <a:pt x="1642529" y="152567"/>
                  </a:lnTo>
                  <a:cubicBezTo>
                    <a:pt x="1642529" y="68655"/>
                    <a:pt x="1568615" y="0"/>
                    <a:pt x="1478276" y="0"/>
                  </a:cubicBezTo>
                  <a:close/>
                  <a:moveTo>
                    <a:pt x="1396150" y="2822497"/>
                  </a:moveTo>
                  <a:lnTo>
                    <a:pt x="246379" y="2822497"/>
                  </a:lnTo>
                  <a:lnTo>
                    <a:pt x="246379" y="2669930"/>
                  </a:lnTo>
                  <a:lnTo>
                    <a:pt x="1396150" y="2669930"/>
                  </a:lnTo>
                  <a:lnTo>
                    <a:pt x="1396150" y="2822497"/>
                  </a:lnTo>
                  <a:close/>
                  <a:moveTo>
                    <a:pt x="1396150" y="2517362"/>
                  </a:moveTo>
                  <a:lnTo>
                    <a:pt x="246379" y="2517362"/>
                  </a:lnTo>
                  <a:lnTo>
                    <a:pt x="246379" y="2364795"/>
                  </a:lnTo>
                  <a:lnTo>
                    <a:pt x="1396150" y="2364795"/>
                  </a:lnTo>
                  <a:lnTo>
                    <a:pt x="1396150" y="2517362"/>
                  </a:lnTo>
                  <a:close/>
                  <a:moveTo>
                    <a:pt x="1396150" y="610270"/>
                  </a:moveTo>
                  <a:lnTo>
                    <a:pt x="246379" y="610270"/>
                  </a:lnTo>
                  <a:lnTo>
                    <a:pt x="246379" y="457702"/>
                  </a:lnTo>
                  <a:lnTo>
                    <a:pt x="1396150" y="457702"/>
                  </a:lnTo>
                  <a:lnTo>
                    <a:pt x="1396150" y="610270"/>
                  </a:lnTo>
                  <a:close/>
                </a:path>
              </a:pathLst>
            </a:custGeom>
            <a:solidFill>
              <a:schemeClr val="bg1">
                <a:lumMod val="75000"/>
              </a:schemeClr>
            </a:solidFill>
            <a:ln w="25870" cap="flat">
              <a:noFill/>
              <a:prstDash val="solid"/>
              <a:miter/>
            </a:ln>
          </p:spPr>
          <p:txBody>
            <a:bodyPr rtlCol="0" anchor="ctr"/>
            <a:lstStyle/>
            <a:p>
              <a:endParaRPr lang="en-US"/>
            </a:p>
          </p:txBody>
        </p:sp>
        <p:sp>
          <p:nvSpPr>
            <p:cNvPr id="20" name="TextBox 19">
              <a:extLst>
                <a:ext uri="{FF2B5EF4-FFF2-40B4-BE49-F238E27FC236}">
                  <a16:creationId xmlns:a16="http://schemas.microsoft.com/office/drawing/2014/main" id="{F4872F8B-7670-5D4C-96C5-F716FF7F0698}"/>
                </a:ext>
              </a:extLst>
            </p:cNvPr>
            <p:cNvSpPr txBox="1"/>
            <p:nvPr/>
          </p:nvSpPr>
          <p:spPr>
            <a:xfrm>
              <a:off x="508243" y="2626879"/>
              <a:ext cx="1516249" cy="523220"/>
            </a:xfrm>
            <a:prstGeom prst="rect">
              <a:avLst/>
            </a:prstGeom>
            <a:solidFill>
              <a:schemeClr val="accent4"/>
            </a:solidFill>
            <a:ln>
              <a:noFill/>
              <a:prstDash val="solid"/>
            </a:ln>
          </p:spPr>
          <p:txBody>
            <a:bodyPr wrap="square" rtlCol="0">
              <a:spAutoFit/>
            </a:bodyPr>
            <a:lstStyle/>
            <a:p>
              <a:pPr algn="ctr" defTabSz="932597"/>
              <a:r>
                <a:rPr lang="en-US" sz="1400" kern="0">
                  <a:solidFill>
                    <a:schemeClr val="bg1"/>
                  </a:solidFill>
                  <a:latin typeface="+mj-lt"/>
                </a:rPr>
                <a:t>Configuration Server</a:t>
              </a:r>
            </a:p>
          </p:txBody>
        </p:sp>
        <p:sp>
          <p:nvSpPr>
            <p:cNvPr id="21" name="TextBox 20">
              <a:extLst>
                <a:ext uri="{FF2B5EF4-FFF2-40B4-BE49-F238E27FC236}">
                  <a16:creationId xmlns:a16="http://schemas.microsoft.com/office/drawing/2014/main" id="{F5D287BA-B495-7C46-9BCC-51E9FDEF2E32}"/>
                </a:ext>
              </a:extLst>
            </p:cNvPr>
            <p:cNvSpPr txBox="1"/>
            <p:nvPr/>
          </p:nvSpPr>
          <p:spPr>
            <a:xfrm>
              <a:off x="508243" y="3213080"/>
              <a:ext cx="1516249" cy="523220"/>
            </a:xfrm>
            <a:prstGeom prst="rect">
              <a:avLst/>
            </a:prstGeom>
            <a:solidFill>
              <a:schemeClr val="accent5"/>
            </a:solidFill>
            <a:ln>
              <a:noFill/>
              <a:prstDash val="solid"/>
            </a:ln>
          </p:spPr>
          <p:txBody>
            <a:bodyPr wrap="square" rtlCol="0">
              <a:spAutoFit/>
            </a:bodyPr>
            <a:lstStyle/>
            <a:p>
              <a:pPr algn="ctr" defTabSz="932597"/>
              <a:r>
                <a:rPr lang="en-US" sz="1400" kern="0">
                  <a:solidFill>
                    <a:prstClr val="black"/>
                  </a:solidFill>
                  <a:latin typeface="+mj-lt"/>
                </a:rPr>
                <a:t>Process </a:t>
              </a:r>
            </a:p>
            <a:p>
              <a:pPr algn="ctr" defTabSz="932597"/>
              <a:r>
                <a:rPr lang="en-US" sz="1400" kern="0">
                  <a:solidFill>
                    <a:prstClr val="black"/>
                  </a:solidFill>
                  <a:latin typeface="+mj-lt"/>
                </a:rPr>
                <a:t>Server</a:t>
              </a:r>
            </a:p>
          </p:txBody>
        </p:sp>
      </p:grpSp>
      <p:sp>
        <p:nvSpPr>
          <p:cNvPr id="22" name="Rectangle 21">
            <a:extLst>
              <a:ext uri="{FF2B5EF4-FFF2-40B4-BE49-F238E27FC236}">
                <a16:creationId xmlns:a16="http://schemas.microsoft.com/office/drawing/2014/main" id="{ED6B0B99-A1F2-5047-BB30-840C5866FDF3}"/>
              </a:ext>
            </a:extLst>
          </p:cNvPr>
          <p:cNvSpPr/>
          <p:nvPr/>
        </p:nvSpPr>
        <p:spPr>
          <a:xfrm>
            <a:off x="5438633" y="5816066"/>
            <a:ext cx="5580392" cy="523220"/>
          </a:xfrm>
          <a:prstGeom prst="rect">
            <a:avLst/>
          </a:prstGeom>
          <a:solidFill>
            <a:schemeClr val="tx1"/>
          </a:solidFill>
          <a:ln>
            <a:noFill/>
            <a:prstDash val="dash"/>
          </a:ln>
        </p:spPr>
        <p:txBody>
          <a:bodyPr wrap="square" anchor="ctr">
            <a:spAutoFit/>
          </a:bodyPr>
          <a:lstStyle/>
          <a:p>
            <a:pPr defTabSz="914191">
              <a:defRPr/>
            </a:pPr>
            <a:r>
              <a:rPr lang="en-US" sz="1400">
                <a:solidFill>
                  <a:schemeClr val="bg1"/>
                </a:solidFill>
                <a:latin typeface="Segoe UI"/>
                <a:cs typeface="Segoe UI Semilight" panose="020B0402040204020203" pitchFamily="34" charset="0"/>
              </a:rPr>
              <a:t>Captures data writes from memory and sends replication data from source server to Process server </a:t>
            </a:r>
          </a:p>
        </p:txBody>
      </p:sp>
    </p:spTree>
    <p:extLst>
      <p:ext uri="{BB962C8B-B14F-4D97-AF65-F5344CB8AC3E}">
        <p14:creationId xmlns:p14="http://schemas.microsoft.com/office/powerpoint/2010/main" val="212714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D85EA2A9-C08F-8A41-8C70-4DF9F00F259D}"/>
              </a:ext>
            </a:extLst>
          </p:cNvPr>
          <p:cNvSpPr/>
          <p:nvPr/>
        </p:nvSpPr>
        <p:spPr bwMode="auto">
          <a:xfrm>
            <a:off x="0" y="0"/>
            <a:ext cx="12436475" cy="4618179"/>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Rectangle 128">
            <a:extLst>
              <a:ext uri="{FF2B5EF4-FFF2-40B4-BE49-F238E27FC236}">
                <a16:creationId xmlns:a16="http://schemas.microsoft.com/office/drawing/2014/main" id="{FB1CAEDC-362F-3349-9A89-2B08A691E678}"/>
              </a:ext>
            </a:extLst>
          </p:cNvPr>
          <p:cNvSpPr/>
          <p:nvPr/>
        </p:nvSpPr>
        <p:spPr>
          <a:xfrm>
            <a:off x="8917062" y="2914403"/>
            <a:ext cx="1593726" cy="1973588"/>
          </a:xfrm>
          <a:prstGeom prst="rect">
            <a:avLst/>
          </a:prstGeom>
          <a:solidFill>
            <a:schemeClr val="bg1"/>
          </a:solid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10" name="Title 9">
            <a:extLst>
              <a:ext uri="{FF2B5EF4-FFF2-40B4-BE49-F238E27FC236}">
                <a16:creationId xmlns:a16="http://schemas.microsoft.com/office/drawing/2014/main" id="{A1A65F6F-9626-C741-82B1-B68DA1C2AB4C}"/>
              </a:ext>
            </a:extLst>
          </p:cNvPr>
          <p:cNvSpPr>
            <a:spLocks noGrp="1"/>
          </p:cNvSpPr>
          <p:nvPr>
            <p:ph type="title"/>
          </p:nvPr>
        </p:nvSpPr>
        <p:spPr>
          <a:xfrm>
            <a:off x="465138" y="441332"/>
            <a:ext cx="11530584" cy="830020"/>
          </a:xfrm>
        </p:spPr>
        <p:txBody>
          <a:bodyPr/>
          <a:lstStyle/>
          <a:p>
            <a:r>
              <a:rPr lang="en-US"/>
              <a:t>Agent-based: Architecture</a:t>
            </a:r>
          </a:p>
        </p:txBody>
      </p:sp>
      <p:sp>
        <p:nvSpPr>
          <p:cNvPr id="124" name="TextBox 123">
            <a:extLst>
              <a:ext uri="{FF2B5EF4-FFF2-40B4-BE49-F238E27FC236}">
                <a16:creationId xmlns:a16="http://schemas.microsoft.com/office/drawing/2014/main" id="{E9E246CC-6DAA-FA45-8180-F45EA85A7F76}"/>
              </a:ext>
            </a:extLst>
          </p:cNvPr>
          <p:cNvSpPr txBox="1"/>
          <p:nvPr/>
        </p:nvSpPr>
        <p:spPr>
          <a:xfrm>
            <a:off x="8740348" y="1946175"/>
            <a:ext cx="1741527" cy="265009"/>
          </a:xfrm>
          <a:prstGeom prst="rect">
            <a:avLst/>
          </a:prstGeom>
          <a:noFill/>
        </p:spPr>
        <p:txBody>
          <a:bodyPr wrap="square" rtlCol="0">
            <a:spAutoFit/>
          </a:bodyPr>
          <a:lstStyle/>
          <a:p>
            <a:pPr algn="ctr" defTabSz="932418">
              <a:defRPr/>
            </a:pPr>
            <a:r>
              <a:rPr lang="en-US" sz="1122" kern="0" dirty="0">
                <a:solidFill>
                  <a:prstClr val="black"/>
                </a:solidFill>
                <a:latin typeface="+mj-lt"/>
              </a:rPr>
              <a:t>Azure Migrate</a:t>
            </a:r>
          </a:p>
        </p:txBody>
      </p:sp>
      <p:pic>
        <p:nvPicPr>
          <p:cNvPr id="114" name="Picture 113">
            <a:extLst>
              <a:ext uri="{FF2B5EF4-FFF2-40B4-BE49-F238E27FC236}">
                <a16:creationId xmlns:a16="http://schemas.microsoft.com/office/drawing/2014/main" id="{4CC2CC07-9C98-B74E-A7F0-2C9867766182}"/>
              </a:ext>
            </a:extLst>
          </p:cNvPr>
          <p:cNvPicPr>
            <a:picLocks noChangeAspect="1"/>
          </p:cNvPicPr>
          <p:nvPr/>
        </p:nvPicPr>
        <p:blipFill>
          <a:blip r:embed="rId3"/>
          <a:stretch>
            <a:fillRect/>
          </a:stretch>
        </p:blipFill>
        <p:spPr>
          <a:xfrm>
            <a:off x="11510493" y="1692915"/>
            <a:ext cx="439464" cy="427260"/>
          </a:xfrm>
          <a:prstGeom prst="rect">
            <a:avLst/>
          </a:prstGeom>
        </p:spPr>
      </p:pic>
      <p:pic>
        <p:nvPicPr>
          <p:cNvPr id="117" name="Graphic 116">
            <a:extLst>
              <a:ext uri="{FF2B5EF4-FFF2-40B4-BE49-F238E27FC236}">
                <a16:creationId xmlns:a16="http://schemas.microsoft.com/office/drawing/2014/main" id="{2224F254-04AF-4F49-B68E-FF2EC8F61B3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07996" y="1779453"/>
            <a:ext cx="439464" cy="439464"/>
          </a:xfrm>
          <a:prstGeom prst="rect">
            <a:avLst/>
          </a:prstGeom>
        </p:spPr>
      </p:pic>
      <p:pic>
        <p:nvPicPr>
          <p:cNvPr id="125" name="Graphic 124">
            <a:extLst>
              <a:ext uri="{FF2B5EF4-FFF2-40B4-BE49-F238E27FC236}">
                <a16:creationId xmlns:a16="http://schemas.microsoft.com/office/drawing/2014/main" id="{23BC73D3-31EE-654A-AF7A-392F0AEFDBDE}"/>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488712" y="3081172"/>
            <a:ext cx="450427" cy="450427"/>
          </a:xfrm>
          <a:prstGeom prst="rect">
            <a:avLst/>
          </a:prstGeom>
        </p:spPr>
      </p:pic>
      <p:pic>
        <p:nvPicPr>
          <p:cNvPr id="128" name="Graphic 127">
            <a:extLst>
              <a:ext uri="{FF2B5EF4-FFF2-40B4-BE49-F238E27FC236}">
                <a16:creationId xmlns:a16="http://schemas.microsoft.com/office/drawing/2014/main" id="{BCC18563-2D95-134F-9F90-58A72D0A1B0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07996" y="2868942"/>
            <a:ext cx="439464" cy="439464"/>
          </a:xfrm>
          <a:prstGeom prst="rect">
            <a:avLst/>
          </a:prstGeom>
        </p:spPr>
      </p:pic>
      <p:cxnSp>
        <p:nvCxnSpPr>
          <p:cNvPr id="136" name="Straight Arrow Connector 135">
            <a:extLst>
              <a:ext uri="{FF2B5EF4-FFF2-40B4-BE49-F238E27FC236}">
                <a16:creationId xmlns:a16="http://schemas.microsoft.com/office/drawing/2014/main" id="{C779337B-33F4-514D-96CE-3C058D7A24D5}"/>
              </a:ext>
            </a:extLst>
          </p:cNvPr>
          <p:cNvCxnSpPr>
            <a:cxnSpLocks/>
            <a:stCxn id="124" idx="3"/>
            <a:endCxn id="129" idx="0"/>
          </p:cNvCxnSpPr>
          <p:nvPr/>
        </p:nvCxnSpPr>
        <p:spPr>
          <a:xfrm flipH="1">
            <a:off x="9713925" y="2078680"/>
            <a:ext cx="767950" cy="835723"/>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45" name="TextBox 144">
            <a:extLst>
              <a:ext uri="{FF2B5EF4-FFF2-40B4-BE49-F238E27FC236}">
                <a16:creationId xmlns:a16="http://schemas.microsoft.com/office/drawing/2014/main" id="{1A5386EC-E877-614C-8E3E-C29C0ED54984}"/>
              </a:ext>
            </a:extLst>
          </p:cNvPr>
          <p:cNvSpPr txBox="1"/>
          <p:nvPr/>
        </p:nvSpPr>
        <p:spPr>
          <a:xfrm>
            <a:off x="9005755" y="3460966"/>
            <a:ext cx="1416341" cy="270285"/>
          </a:xfrm>
          <a:prstGeom prst="rect">
            <a:avLst/>
          </a:prstGeom>
          <a:noFill/>
        </p:spPr>
        <p:txBody>
          <a:bodyPr wrap="square" rtlCol="0">
            <a:spAutoFit/>
          </a:bodyPr>
          <a:lstStyle/>
          <a:p>
            <a:pPr algn="ctr" defTabSz="932418">
              <a:defRPr/>
            </a:pPr>
            <a:r>
              <a:rPr lang="en-US" sz="1122" kern="0">
                <a:solidFill>
                  <a:prstClr val="black"/>
                </a:solidFill>
                <a:latin typeface="Segoe UI Semilight"/>
              </a:rPr>
              <a:t>Storage Account</a:t>
            </a:r>
          </a:p>
        </p:txBody>
      </p:sp>
      <p:sp>
        <p:nvSpPr>
          <p:cNvPr id="148" name="TextBox 147">
            <a:extLst>
              <a:ext uri="{FF2B5EF4-FFF2-40B4-BE49-F238E27FC236}">
                <a16:creationId xmlns:a16="http://schemas.microsoft.com/office/drawing/2014/main" id="{3EF57970-9EA9-E44C-BAC0-057312EBFB48}"/>
              </a:ext>
            </a:extLst>
          </p:cNvPr>
          <p:cNvSpPr txBox="1"/>
          <p:nvPr/>
        </p:nvSpPr>
        <p:spPr>
          <a:xfrm>
            <a:off x="10615483" y="3322715"/>
            <a:ext cx="1342657" cy="553998"/>
          </a:xfrm>
          <a:prstGeom prst="rect">
            <a:avLst/>
          </a:prstGeom>
          <a:noFill/>
        </p:spPr>
        <p:txBody>
          <a:bodyPr wrap="square" rtlCol="0">
            <a:spAutoFit/>
          </a:bodyPr>
          <a:lstStyle>
            <a:defPPr>
              <a:defRPr lang="en-US"/>
            </a:defPPr>
            <a:lvl1pPr defTabSz="932418">
              <a:defRPr sz="1000" i="1">
                <a:solidFill>
                  <a:schemeClr val="accent2"/>
                </a:solidFill>
              </a:defRPr>
            </a:lvl1pPr>
          </a:lstStyle>
          <a:p>
            <a:r>
              <a:rPr lang="en-US"/>
              <a:t>Data transfer to managed disks</a:t>
            </a:r>
          </a:p>
          <a:p>
            <a:endParaRPr lang="en-US"/>
          </a:p>
        </p:txBody>
      </p:sp>
      <p:pic>
        <p:nvPicPr>
          <p:cNvPr id="149" name="Graphic 148">
            <a:extLst>
              <a:ext uri="{FF2B5EF4-FFF2-40B4-BE49-F238E27FC236}">
                <a16:creationId xmlns:a16="http://schemas.microsoft.com/office/drawing/2014/main" id="{BF4BA7F7-1D26-2943-AD21-9F6165FB82FA}"/>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9494193" y="3877738"/>
            <a:ext cx="439465" cy="439465"/>
          </a:xfrm>
          <a:prstGeom prst="rect">
            <a:avLst/>
          </a:prstGeom>
        </p:spPr>
      </p:pic>
      <p:sp>
        <p:nvSpPr>
          <p:cNvPr id="150" name="TextBox 149">
            <a:extLst>
              <a:ext uri="{FF2B5EF4-FFF2-40B4-BE49-F238E27FC236}">
                <a16:creationId xmlns:a16="http://schemas.microsoft.com/office/drawing/2014/main" id="{44BB3B21-10C8-324A-A28C-2F56321F402C}"/>
              </a:ext>
            </a:extLst>
          </p:cNvPr>
          <p:cNvSpPr txBox="1"/>
          <p:nvPr/>
        </p:nvSpPr>
        <p:spPr>
          <a:xfrm>
            <a:off x="9097708" y="4259553"/>
            <a:ext cx="1232434" cy="446397"/>
          </a:xfrm>
          <a:prstGeom prst="rect">
            <a:avLst/>
          </a:prstGeom>
          <a:noFill/>
        </p:spPr>
        <p:txBody>
          <a:bodyPr wrap="square" rtlCol="0">
            <a:spAutoFit/>
          </a:bodyPr>
          <a:lstStyle/>
          <a:p>
            <a:pPr algn="ctr" defTabSz="932418">
              <a:defRPr/>
            </a:pPr>
            <a:r>
              <a:rPr lang="en-US" sz="1122" kern="0">
                <a:solidFill>
                  <a:prstClr val="black"/>
                </a:solidFill>
                <a:latin typeface="Segoe UI Semilight"/>
              </a:rPr>
              <a:t>Recovery Services Vault</a:t>
            </a:r>
          </a:p>
        </p:txBody>
      </p:sp>
      <p:sp>
        <p:nvSpPr>
          <p:cNvPr id="151" name="TextBox 150">
            <a:extLst>
              <a:ext uri="{FF2B5EF4-FFF2-40B4-BE49-F238E27FC236}">
                <a16:creationId xmlns:a16="http://schemas.microsoft.com/office/drawing/2014/main" id="{4DAF0070-AFE0-9144-9E1B-C4D7CD6C6FF7}"/>
              </a:ext>
            </a:extLst>
          </p:cNvPr>
          <p:cNvSpPr txBox="1"/>
          <p:nvPr/>
        </p:nvSpPr>
        <p:spPr>
          <a:xfrm>
            <a:off x="8700170" y="2314944"/>
            <a:ext cx="1230648" cy="553998"/>
          </a:xfrm>
          <a:prstGeom prst="rect">
            <a:avLst/>
          </a:prstGeom>
          <a:noFill/>
        </p:spPr>
        <p:txBody>
          <a:bodyPr wrap="square" rtlCol="0">
            <a:spAutoFit/>
          </a:bodyPr>
          <a:lstStyle>
            <a:defPPr>
              <a:defRPr lang="en-US"/>
            </a:defPPr>
            <a:lvl1pPr algn="r" defTabSz="932418">
              <a:defRPr sz="1000" i="1">
                <a:solidFill>
                  <a:schemeClr val="accent2"/>
                </a:solidFill>
              </a:defRPr>
            </a:lvl1pPr>
          </a:lstStyle>
          <a:p>
            <a:r>
              <a:rPr lang="en-US"/>
              <a:t>Replication orchestration</a:t>
            </a:r>
          </a:p>
          <a:p>
            <a:endParaRPr lang="en-US"/>
          </a:p>
        </p:txBody>
      </p:sp>
      <p:sp>
        <p:nvSpPr>
          <p:cNvPr id="152" name="TextBox 151">
            <a:extLst>
              <a:ext uri="{FF2B5EF4-FFF2-40B4-BE49-F238E27FC236}">
                <a16:creationId xmlns:a16="http://schemas.microsoft.com/office/drawing/2014/main" id="{91D8DE29-0F72-A645-83AA-31D3993FE252}"/>
              </a:ext>
            </a:extLst>
          </p:cNvPr>
          <p:cNvSpPr txBox="1"/>
          <p:nvPr/>
        </p:nvSpPr>
        <p:spPr>
          <a:xfrm>
            <a:off x="11067460" y="2240290"/>
            <a:ext cx="1187812" cy="553998"/>
          </a:xfrm>
          <a:prstGeom prst="rect">
            <a:avLst/>
          </a:prstGeom>
          <a:noFill/>
        </p:spPr>
        <p:txBody>
          <a:bodyPr wrap="square" rtlCol="0">
            <a:spAutoFit/>
          </a:bodyPr>
          <a:lstStyle>
            <a:defPPr>
              <a:defRPr lang="en-US"/>
            </a:defPPr>
            <a:lvl1pPr algn="r" defTabSz="932418">
              <a:defRPr sz="1000" i="1">
                <a:solidFill>
                  <a:schemeClr val="accent2"/>
                </a:solidFill>
              </a:defRPr>
            </a:lvl1pPr>
          </a:lstStyle>
          <a:p>
            <a:pPr algn="l"/>
            <a:r>
              <a:rPr lang="en-US"/>
              <a:t>Replication orchestration</a:t>
            </a:r>
          </a:p>
          <a:p>
            <a:pPr algn="l"/>
            <a:endParaRPr lang="en-US"/>
          </a:p>
        </p:txBody>
      </p:sp>
      <p:cxnSp>
        <p:nvCxnSpPr>
          <p:cNvPr id="154" name="Straight Arrow Connector 153">
            <a:extLst>
              <a:ext uri="{FF2B5EF4-FFF2-40B4-BE49-F238E27FC236}">
                <a16:creationId xmlns:a16="http://schemas.microsoft.com/office/drawing/2014/main" id="{7E0C9E69-50DA-E94C-8C37-69B5E169ACF6}"/>
              </a:ext>
            </a:extLst>
          </p:cNvPr>
          <p:cNvCxnSpPr>
            <a:cxnSpLocks/>
          </p:cNvCxnSpPr>
          <p:nvPr/>
        </p:nvCxnSpPr>
        <p:spPr>
          <a:xfrm>
            <a:off x="10529959" y="2078680"/>
            <a:ext cx="767950" cy="835723"/>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nvGrpSpPr>
          <p:cNvPr id="74" name="Group 14">
            <a:extLst>
              <a:ext uri="{FF2B5EF4-FFF2-40B4-BE49-F238E27FC236}">
                <a16:creationId xmlns:a16="http://schemas.microsoft.com/office/drawing/2014/main" id="{9EEF0949-1DBB-D94B-A856-05305A0E9461}"/>
              </a:ext>
            </a:extLst>
          </p:cNvPr>
          <p:cNvGrpSpPr/>
          <p:nvPr/>
        </p:nvGrpSpPr>
        <p:grpSpPr>
          <a:xfrm>
            <a:off x="9754625" y="1292749"/>
            <a:ext cx="1266171" cy="1008968"/>
            <a:chOff x="6820486" y="2149436"/>
            <a:chExt cx="1228086" cy="1076484"/>
          </a:xfrm>
        </p:grpSpPr>
        <p:sp>
          <p:nvSpPr>
            <p:cNvPr id="77" name="Freeform 119">
              <a:extLst>
                <a:ext uri="{FF2B5EF4-FFF2-40B4-BE49-F238E27FC236}">
                  <a16:creationId xmlns:a16="http://schemas.microsoft.com/office/drawing/2014/main" id="{265025C2-2AA5-1E49-97EF-92C69727B6B3}"/>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pic>
          <p:nvPicPr>
            <p:cNvPr id="76" name="Graphic 6">
              <a:extLst>
                <a:ext uri="{FF2B5EF4-FFF2-40B4-BE49-F238E27FC236}">
                  <a16:creationId xmlns:a16="http://schemas.microsoft.com/office/drawing/2014/main" id="{3B2FF15F-5E23-D942-AE4C-A5237A3B1291}"/>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159863" y="2337211"/>
              <a:ext cx="888709" cy="888709"/>
            </a:xfrm>
            <a:prstGeom prst="rect">
              <a:avLst/>
            </a:prstGeom>
          </p:spPr>
        </p:pic>
      </p:grpSp>
      <p:cxnSp>
        <p:nvCxnSpPr>
          <p:cNvPr id="155" name="Straight Arrow Connector 154">
            <a:extLst>
              <a:ext uri="{FF2B5EF4-FFF2-40B4-BE49-F238E27FC236}">
                <a16:creationId xmlns:a16="http://schemas.microsoft.com/office/drawing/2014/main" id="{41CF700E-A1E7-4C47-BE48-EF619120EB80}"/>
              </a:ext>
            </a:extLst>
          </p:cNvPr>
          <p:cNvCxnSpPr>
            <a:cxnSpLocks/>
          </p:cNvCxnSpPr>
          <p:nvPr/>
        </p:nvCxnSpPr>
        <p:spPr>
          <a:xfrm>
            <a:off x="10510788" y="3063711"/>
            <a:ext cx="653010"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56" name="Oval 155">
            <a:extLst>
              <a:ext uri="{FF2B5EF4-FFF2-40B4-BE49-F238E27FC236}">
                <a16:creationId xmlns:a16="http://schemas.microsoft.com/office/drawing/2014/main" id="{44FCEEF3-F2AF-2746-9CE2-A2003EA31461}"/>
              </a:ext>
            </a:extLst>
          </p:cNvPr>
          <p:cNvSpPr/>
          <p:nvPr/>
        </p:nvSpPr>
        <p:spPr bwMode="auto">
          <a:xfrm>
            <a:off x="10703963" y="3140434"/>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3</a:t>
            </a:r>
          </a:p>
        </p:txBody>
      </p:sp>
      <p:pic>
        <p:nvPicPr>
          <p:cNvPr id="71" name="Picture 6" descr="Image result for aws transparent icon">
            <a:extLst>
              <a:ext uri="{FF2B5EF4-FFF2-40B4-BE49-F238E27FC236}">
                <a16:creationId xmlns:a16="http://schemas.microsoft.com/office/drawing/2014/main" id="{AE572DFF-B52E-EC41-B6BA-13C587EC7159}"/>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637676" y="5268533"/>
            <a:ext cx="789156" cy="30847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4" descr="Image result for google cloud logo png">
            <a:extLst>
              <a:ext uri="{FF2B5EF4-FFF2-40B4-BE49-F238E27FC236}">
                <a16:creationId xmlns:a16="http://schemas.microsoft.com/office/drawing/2014/main" id="{64B64662-43B0-4D46-84C1-2B7A55323132}"/>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1143126" y="5752047"/>
            <a:ext cx="1340377" cy="206573"/>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a:extLst>
              <a:ext uri="{FF2B5EF4-FFF2-40B4-BE49-F238E27FC236}">
                <a16:creationId xmlns:a16="http://schemas.microsoft.com/office/drawing/2014/main" id="{CD294BC0-2FC4-6F4A-8458-380C4C103474}"/>
              </a:ext>
            </a:extLst>
          </p:cNvPr>
          <p:cNvPicPr>
            <a:picLocks noChangeAspect="1"/>
          </p:cNvPicPr>
          <p:nvPr/>
        </p:nvPicPr>
        <p:blipFill>
          <a:blip r:embed="rId14"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152299" y="5260679"/>
            <a:ext cx="321969" cy="321969"/>
          </a:xfrm>
          <a:prstGeom prst="rect">
            <a:avLst/>
          </a:prstGeom>
        </p:spPr>
      </p:pic>
      <p:grpSp>
        <p:nvGrpSpPr>
          <p:cNvPr id="2" name="Group 1">
            <a:extLst>
              <a:ext uri="{FF2B5EF4-FFF2-40B4-BE49-F238E27FC236}">
                <a16:creationId xmlns:a16="http://schemas.microsoft.com/office/drawing/2014/main" id="{ABD10256-FD93-0440-8F66-26057F5B98A9}"/>
              </a:ext>
            </a:extLst>
          </p:cNvPr>
          <p:cNvGrpSpPr/>
          <p:nvPr/>
        </p:nvGrpSpPr>
        <p:grpSpPr>
          <a:xfrm>
            <a:off x="1332240" y="2103612"/>
            <a:ext cx="1117383" cy="1549215"/>
            <a:chOff x="1388274" y="1756894"/>
            <a:chExt cx="895429" cy="1241483"/>
          </a:xfrm>
        </p:grpSpPr>
        <p:pic>
          <p:nvPicPr>
            <p:cNvPr id="67" name="Picture 66">
              <a:extLst>
                <a:ext uri="{FF2B5EF4-FFF2-40B4-BE49-F238E27FC236}">
                  <a16:creationId xmlns:a16="http://schemas.microsoft.com/office/drawing/2014/main" id="{37B26321-91A4-A346-A428-FB58FE2FDC5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20893" y="2742612"/>
              <a:ext cx="289378" cy="255765"/>
            </a:xfrm>
            <a:prstGeom prst="rect">
              <a:avLst/>
            </a:prstGeom>
          </p:spPr>
        </p:pic>
        <p:pic>
          <p:nvPicPr>
            <p:cNvPr id="68" name="Picture 67">
              <a:extLst>
                <a:ext uri="{FF2B5EF4-FFF2-40B4-BE49-F238E27FC236}">
                  <a16:creationId xmlns:a16="http://schemas.microsoft.com/office/drawing/2014/main" id="{6E4E1D99-F834-5047-9585-6B871FD85C9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27269" y="2418981"/>
              <a:ext cx="289378" cy="255765"/>
            </a:xfrm>
            <a:prstGeom prst="rect">
              <a:avLst/>
            </a:prstGeom>
          </p:spPr>
        </p:pic>
        <p:pic>
          <p:nvPicPr>
            <p:cNvPr id="69" name="Picture 68">
              <a:extLst>
                <a:ext uri="{FF2B5EF4-FFF2-40B4-BE49-F238E27FC236}">
                  <a16:creationId xmlns:a16="http://schemas.microsoft.com/office/drawing/2014/main" id="{21689DC1-89A9-1444-BB9F-C4BABC224BC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30740" y="2102193"/>
              <a:ext cx="289378" cy="255765"/>
            </a:xfrm>
            <a:prstGeom prst="rect">
              <a:avLst/>
            </a:prstGeom>
          </p:spPr>
        </p:pic>
        <p:pic>
          <p:nvPicPr>
            <p:cNvPr id="70" name="Picture 69">
              <a:extLst>
                <a:ext uri="{FF2B5EF4-FFF2-40B4-BE49-F238E27FC236}">
                  <a16:creationId xmlns:a16="http://schemas.microsoft.com/office/drawing/2014/main" id="{4F3DA097-957D-9049-B70D-9321ECDB882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33029" y="1775642"/>
              <a:ext cx="289378" cy="255765"/>
            </a:xfrm>
            <a:prstGeom prst="rect">
              <a:avLst/>
            </a:prstGeom>
          </p:spPr>
        </p:pic>
        <p:sp>
          <p:nvSpPr>
            <p:cNvPr id="79" name="Freeform 342">
              <a:extLst>
                <a:ext uri="{FF2B5EF4-FFF2-40B4-BE49-F238E27FC236}">
                  <a16:creationId xmlns:a16="http://schemas.microsoft.com/office/drawing/2014/main" id="{6DDEFC53-12A0-F54A-8F27-D255B87A80DF}"/>
                </a:ext>
              </a:extLst>
            </p:cNvPr>
            <p:cNvSpPr>
              <a:spLocks noEditPoints="1"/>
            </p:cNvSpPr>
            <p:nvPr/>
          </p:nvSpPr>
          <p:spPr bwMode="auto">
            <a:xfrm>
              <a:off x="2064295" y="2081359"/>
              <a:ext cx="219408" cy="232297"/>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tx2"/>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sp>
          <p:nvSpPr>
            <p:cNvPr id="80" name="Freeform 342">
              <a:extLst>
                <a:ext uri="{FF2B5EF4-FFF2-40B4-BE49-F238E27FC236}">
                  <a16:creationId xmlns:a16="http://schemas.microsoft.com/office/drawing/2014/main" id="{EFF9F5AA-AD6F-AE4B-AC44-F6977E45822F}"/>
                </a:ext>
              </a:extLst>
            </p:cNvPr>
            <p:cNvSpPr>
              <a:spLocks noEditPoints="1"/>
            </p:cNvSpPr>
            <p:nvPr/>
          </p:nvSpPr>
          <p:spPr bwMode="auto">
            <a:xfrm>
              <a:off x="2064295" y="2405824"/>
              <a:ext cx="219408" cy="232297"/>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tx2"/>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sp>
          <p:nvSpPr>
            <p:cNvPr id="81" name="Freeform 342">
              <a:extLst>
                <a:ext uri="{FF2B5EF4-FFF2-40B4-BE49-F238E27FC236}">
                  <a16:creationId xmlns:a16="http://schemas.microsoft.com/office/drawing/2014/main" id="{8A29F69D-3735-DB4F-B904-F21DE8690625}"/>
                </a:ext>
              </a:extLst>
            </p:cNvPr>
            <p:cNvSpPr>
              <a:spLocks noEditPoints="1"/>
            </p:cNvSpPr>
            <p:nvPr/>
          </p:nvSpPr>
          <p:spPr bwMode="auto">
            <a:xfrm>
              <a:off x="2064295" y="2730288"/>
              <a:ext cx="219408" cy="232297"/>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tx2"/>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sp>
          <p:nvSpPr>
            <p:cNvPr id="82" name="Freeform 342">
              <a:extLst>
                <a:ext uri="{FF2B5EF4-FFF2-40B4-BE49-F238E27FC236}">
                  <a16:creationId xmlns:a16="http://schemas.microsoft.com/office/drawing/2014/main" id="{6744D8E7-8353-0942-B12F-4C3DDCA5EA58}"/>
                </a:ext>
              </a:extLst>
            </p:cNvPr>
            <p:cNvSpPr>
              <a:spLocks noEditPoints="1"/>
            </p:cNvSpPr>
            <p:nvPr/>
          </p:nvSpPr>
          <p:spPr bwMode="auto">
            <a:xfrm>
              <a:off x="2064295" y="1756894"/>
              <a:ext cx="219408" cy="232297"/>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tx2"/>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pic>
          <p:nvPicPr>
            <p:cNvPr id="83" name="Picture 82">
              <a:extLst>
                <a:ext uri="{FF2B5EF4-FFF2-40B4-BE49-F238E27FC236}">
                  <a16:creationId xmlns:a16="http://schemas.microsoft.com/office/drawing/2014/main" id="{DECCBB2C-D7F8-9749-B602-24D990728E8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88274" y="2742612"/>
              <a:ext cx="289378" cy="255765"/>
            </a:xfrm>
            <a:prstGeom prst="rect">
              <a:avLst/>
            </a:prstGeom>
          </p:spPr>
        </p:pic>
        <p:pic>
          <p:nvPicPr>
            <p:cNvPr id="84" name="Picture 83">
              <a:extLst>
                <a:ext uri="{FF2B5EF4-FFF2-40B4-BE49-F238E27FC236}">
                  <a16:creationId xmlns:a16="http://schemas.microsoft.com/office/drawing/2014/main" id="{F797D06F-1A9C-6048-9DBF-E283EF493FF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94650" y="2418981"/>
              <a:ext cx="289378" cy="255765"/>
            </a:xfrm>
            <a:prstGeom prst="rect">
              <a:avLst/>
            </a:prstGeom>
          </p:spPr>
        </p:pic>
        <p:pic>
          <p:nvPicPr>
            <p:cNvPr id="85" name="Picture 84">
              <a:extLst>
                <a:ext uri="{FF2B5EF4-FFF2-40B4-BE49-F238E27FC236}">
                  <a16:creationId xmlns:a16="http://schemas.microsoft.com/office/drawing/2014/main" id="{F8292541-ACBA-F545-B36A-E12844BBA18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98121" y="2102193"/>
              <a:ext cx="289378" cy="255765"/>
            </a:xfrm>
            <a:prstGeom prst="rect">
              <a:avLst/>
            </a:prstGeom>
          </p:spPr>
        </p:pic>
        <p:pic>
          <p:nvPicPr>
            <p:cNvPr id="86" name="Picture 85">
              <a:extLst>
                <a:ext uri="{FF2B5EF4-FFF2-40B4-BE49-F238E27FC236}">
                  <a16:creationId xmlns:a16="http://schemas.microsoft.com/office/drawing/2014/main" id="{C84CF88C-7129-874C-9746-1C46BBF7323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00410" y="1775642"/>
              <a:ext cx="289378" cy="255765"/>
            </a:xfrm>
            <a:prstGeom prst="rect">
              <a:avLst/>
            </a:prstGeom>
          </p:spPr>
        </p:pic>
      </p:grpSp>
      <p:sp>
        <p:nvSpPr>
          <p:cNvPr id="87" name="Triangle 86">
            <a:extLst>
              <a:ext uri="{FF2B5EF4-FFF2-40B4-BE49-F238E27FC236}">
                <a16:creationId xmlns:a16="http://schemas.microsoft.com/office/drawing/2014/main" id="{DA808528-AF56-3D4E-A4C6-48D3DF403658}"/>
              </a:ext>
            </a:extLst>
          </p:cNvPr>
          <p:cNvSpPr/>
          <p:nvPr/>
        </p:nvSpPr>
        <p:spPr bwMode="auto">
          <a:xfrm>
            <a:off x="1408239" y="4460898"/>
            <a:ext cx="841965" cy="33381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8" name="Left Brace 87">
            <a:extLst>
              <a:ext uri="{FF2B5EF4-FFF2-40B4-BE49-F238E27FC236}">
                <a16:creationId xmlns:a16="http://schemas.microsoft.com/office/drawing/2014/main" id="{38FBDA61-7C21-ED47-A865-38259249B71A}"/>
              </a:ext>
            </a:extLst>
          </p:cNvPr>
          <p:cNvSpPr/>
          <p:nvPr/>
        </p:nvSpPr>
        <p:spPr>
          <a:xfrm rot="5400000">
            <a:off x="1662448" y="3644880"/>
            <a:ext cx="333545" cy="2357374"/>
          </a:xfrm>
          <a:prstGeom prst="leftBrace">
            <a:avLst>
              <a:gd name="adj1" fmla="val 72325"/>
              <a:gd name="adj2" fmla="val 50000"/>
            </a:avLst>
          </a:prstGeom>
          <a:noFill/>
          <a:ln w="12700" cap="flat" cmpd="sng" algn="ctr">
            <a:solidFill>
              <a:schemeClr val="accent5"/>
            </a:solidFill>
            <a:prstDash val="solid"/>
          </a:ln>
          <a:effectLst/>
        </p:spPr>
        <p:txBody>
          <a:bodyPr rtlCol="0" anchor="ctr"/>
          <a:lstStyle/>
          <a:p>
            <a:pPr algn="ctr" defTabSz="932418">
              <a:defRPr/>
            </a:pPr>
            <a:endParaRPr lang="en-US" sz="1836" kern="0">
              <a:solidFill>
                <a:prstClr val="black"/>
              </a:solidFill>
              <a:latin typeface="+mj-lt"/>
            </a:endParaRPr>
          </a:p>
        </p:txBody>
      </p:sp>
      <p:sp>
        <p:nvSpPr>
          <p:cNvPr id="90" name="TextBox 89">
            <a:extLst>
              <a:ext uri="{FF2B5EF4-FFF2-40B4-BE49-F238E27FC236}">
                <a16:creationId xmlns:a16="http://schemas.microsoft.com/office/drawing/2014/main" id="{5F1FDC81-60CA-1E4F-97A1-5AED5A085B76}"/>
              </a:ext>
            </a:extLst>
          </p:cNvPr>
          <p:cNvSpPr txBox="1"/>
          <p:nvPr/>
        </p:nvSpPr>
        <p:spPr>
          <a:xfrm>
            <a:off x="940393" y="3708686"/>
            <a:ext cx="1777654" cy="610360"/>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r>
              <a:rPr lang="en-US"/>
              <a:t>Physical servers/ AWS VM/ GCP VMs/ VMs in other clouds</a:t>
            </a:r>
          </a:p>
        </p:txBody>
      </p:sp>
      <p:grpSp>
        <p:nvGrpSpPr>
          <p:cNvPr id="91" name="Group 90">
            <a:extLst>
              <a:ext uri="{FF2B5EF4-FFF2-40B4-BE49-F238E27FC236}">
                <a16:creationId xmlns:a16="http://schemas.microsoft.com/office/drawing/2014/main" id="{0F29535E-14A9-BB43-A2D4-3BC6508654B4}"/>
              </a:ext>
            </a:extLst>
          </p:cNvPr>
          <p:cNvGrpSpPr/>
          <p:nvPr/>
        </p:nvGrpSpPr>
        <p:grpSpPr>
          <a:xfrm>
            <a:off x="2611951" y="3106007"/>
            <a:ext cx="6209129" cy="111819"/>
            <a:chOff x="2277061" y="2644461"/>
            <a:chExt cx="3856395" cy="99353"/>
          </a:xfrm>
        </p:grpSpPr>
        <p:cxnSp>
          <p:nvCxnSpPr>
            <p:cNvPr id="92" name="Straight Arrow Connector 91">
              <a:extLst>
                <a:ext uri="{FF2B5EF4-FFF2-40B4-BE49-F238E27FC236}">
                  <a16:creationId xmlns:a16="http://schemas.microsoft.com/office/drawing/2014/main" id="{16A4180A-24FD-F845-989B-17705AD6021E}"/>
                </a:ext>
              </a:extLst>
            </p:cNvPr>
            <p:cNvCxnSpPr>
              <a:cxnSpLocks/>
            </p:cNvCxnSpPr>
            <p:nvPr/>
          </p:nvCxnSpPr>
          <p:spPr>
            <a:xfrm>
              <a:off x="2277061" y="2743814"/>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93" name="Straight Arrow Connector 92">
              <a:extLst>
                <a:ext uri="{FF2B5EF4-FFF2-40B4-BE49-F238E27FC236}">
                  <a16:creationId xmlns:a16="http://schemas.microsoft.com/office/drawing/2014/main" id="{2F8FDFF0-CABE-544A-A1AB-997E325D8AD1}"/>
                </a:ext>
              </a:extLst>
            </p:cNvPr>
            <p:cNvCxnSpPr>
              <a:cxnSpLocks/>
            </p:cNvCxnSpPr>
            <p:nvPr/>
          </p:nvCxnSpPr>
          <p:spPr>
            <a:xfrm>
              <a:off x="2277061" y="2644461"/>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05" name="Straight Arrow Connector 104">
              <a:extLst>
                <a:ext uri="{FF2B5EF4-FFF2-40B4-BE49-F238E27FC236}">
                  <a16:creationId xmlns:a16="http://schemas.microsoft.com/office/drawing/2014/main" id="{8D5A9DBE-6054-9B4A-B978-89A82312C888}"/>
                </a:ext>
              </a:extLst>
            </p:cNvPr>
            <p:cNvCxnSpPr>
              <a:cxnSpLocks/>
            </p:cNvCxnSpPr>
            <p:nvPr/>
          </p:nvCxnSpPr>
          <p:spPr>
            <a:xfrm>
              <a:off x="4641827" y="2644461"/>
              <a:ext cx="1491629"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sp>
        <p:nvSpPr>
          <p:cNvPr id="94" name="TextBox 93">
            <a:extLst>
              <a:ext uri="{FF2B5EF4-FFF2-40B4-BE49-F238E27FC236}">
                <a16:creationId xmlns:a16="http://schemas.microsoft.com/office/drawing/2014/main" id="{1ACF9F8D-114D-074B-81D6-617B7058EAD3}"/>
              </a:ext>
            </a:extLst>
          </p:cNvPr>
          <p:cNvSpPr txBox="1"/>
          <p:nvPr/>
        </p:nvSpPr>
        <p:spPr>
          <a:xfrm>
            <a:off x="2923943" y="2780340"/>
            <a:ext cx="2343790" cy="246221"/>
          </a:xfrm>
          <a:prstGeom prst="rect">
            <a:avLst/>
          </a:prstGeom>
          <a:noFill/>
        </p:spPr>
        <p:txBody>
          <a:bodyPr wrap="square" rtlCol="0">
            <a:spAutoFit/>
          </a:bodyPr>
          <a:lstStyle/>
          <a:p>
            <a:pPr algn="r" defTabSz="932418">
              <a:defRPr/>
            </a:pPr>
            <a:r>
              <a:rPr lang="en-US" sz="1000" i="1">
                <a:solidFill>
                  <a:schemeClr val="accent2"/>
                </a:solidFill>
              </a:rPr>
              <a:t>Orchestration data (HTTPS 443)</a:t>
            </a:r>
          </a:p>
        </p:txBody>
      </p:sp>
      <p:sp>
        <p:nvSpPr>
          <p:cNvPr id="95" name="Oval 94">
            <a:extLst>
              <a:ext uri="{FF2B5EF4-FFF2-40B4-BE49-F238E27FC236}">
                <a16:creationId xmlns:a16="http://schemas.microsoft.com/office/drawing/2014/main" id="{66EFFF6A-67DA-344C-A25F-8A56AC04166E}"/>
              </a:ext>
            </a:extLst>
          </p:cNvPr>
          <p:cNvSpPr/>
          <p:nvPr/>
        </p:nvSpPr>
        <p:spPr bwMode="auto">
          <a:xfrm>
            <a:off x="5264485" y="2812464"/>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1</a:t>
            </a:r>
          </a:p>
        </p:txBody>
      </p:sp>
      <p:sp>
        <p:nvSpPr>
          <p:cNvPr id="97" name="Oval 96">
            <a:extLst>
              <a:ext uri="{FF2B5EF4-FFF2-40B4-BE49-F238E27FC236}">
                <a16:creationId xmlns:a16="http://schemas.microsoft.com/office/drawing/2014/main" id="{343AEECF-82ED-944C-8EEE-5A0AFFC6FDBD}"/>
              </a:ext>
            </a:extLst>
          </p:cNvPr>
          <p:cNvSpPr/>
          <p:nvPr/>
        </p:nvSpPr>
        <p:spPr bwMode="auto">
          <a:xfrm>
            <a:off x="5264485" y="3265603"/>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1</a:t>
            </a:r>
          </a:p>
        </p:txBody>
      </p:sp>
      <p:sp>
        <p:nvSpPr>
          <p:cNvPr id="98" name="TextBox 97">
            <a:extLst>
              <a:ext uri="{FF2B5EF4-FFF2-40B4-BE49-F238E27FC236}">
                <a16:creationId xmlns:a16="http://schemas.microsoft.com/office/drawing/2014/main" id="{66CA03D1-075A-884C-A230-101CCE6C1CEC}"/>
              </a:ext>
            </a:extLst>
          </p:cNvPr>
          <p:cNvSpPr txBox="1"/>
          <p:nvPr/>
        </p:nvSpPr>
        <p:spPr>
          <a:xfrm>
            <a:off x="2923943" y="3232624"/>
            <a:ext cx="2343790" cy="246221"/>
          </a:xfrm>
          <a:prstGeom prst="rect">
            <a:avLst/>
          </a:prstGeom>
          <a:noFill/>
        </p:spPr>
        <p:txBody>
          <a:bodyPr wrap="square" rtlCol="0">
            <a:spAutoFit/>
          </a:bodyPr>
          <a:lstStyle/>
          <a:p>
            <a:pPr algn="r" defTabSz="932418">
              <a:defRPr/>
            </a:pPr>
            <a:r>
              <a:rPr lang="en-US" sz="1000" i="1">
                <a:solidFill>
                  <a:schemeClr val="accent2"/>
                </a:solidFill>
              </a:rPr>
              <a:t>Replication data (HTTPS 9443)</a:t>
            </a:r>
          </a:p>
        </p:txBody>
      </p:sp>
      <p:sp>
        <p:nvSpPr>
          <p:cNvPr id="99" name="TextBox 98">
            <a:extLst>
              <a:ext uri="{FF2B5EF4-FFF2-40B4-BE49-F238E27FC236}">
                <a16:creationId xmlns:a16="http://schemas.microsoft.com/office/drawing/2014/main" id="{46345510-D6AE-C54C-9326-8BFBDCB8B411}"/>
              </a:ext>
            </a:extLst>
          </p:cNvPr>
          <p:cNvSpPr txBox="1"/>
          <p:nvPr/>
        </p:nvSpPr>
        <p:spPr>
          <a:xfrm>
            <a:off x="2523387" y="2589075"/>
            <a:ext cx="1777654" cy="437684"/>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pPr algn="l"/>
            <a:r>
              <a:rPr lang="en-US"/>
              <a:t>Mobility </a:t>
            </a:r>
            <a:br>
              <a:rPr lang="en-US"/>
            </a:br>
            <a:r>
              <a:rPr lang="en-US"/>
              <a:t>Service</a:t>
            </a:r>
          </a:p>
        </p:txBody>
      </p:sp>
      <p:sp>
        <p:nvSpPr>
          <p:cNvPr id="104" name="TextBox 103">
            <a:extLst>
              <a:ext uri="{FF2B5EF4-FFF2-40B4-BE49-F238E27FC236}">
                <a16:creationId xmlns:a16="http://schemas.microsoft.com/office/drawing/2014/main" id="{33B90DB0-707C-7348-9623-1B51A7B1C84C}"/>
              </a:ext>
            </a:extLst>
          </p:cNvPr>
          <p:cNvSpPr txBox="1"/>
          <p:nvPr/>
        </p:nvSpPr>
        <p:spPr>
          <a:xfrm>
            <a:off x="5189544" y="3531599"/>
            <a:ext cx="1741527" cy="610360"/>
          </a:xfrm>
          <a:prstGeom prst="rect">
            <a:avLst/>
          </a:prstGeom>
          <a:noFill/>
        </p:spPr>
        <p:txBody>
          <a:bodyPr wrap="square" rtlCol="0">
            <a:spAutoFit/>
          </a:bodyPr>
          <a:lstStyle/>
          <a:p>
            <a:pPr algn="ctr" defTabSz="932418">
              <a:defRPr/>
            </a:pPr>
            <a:r>
              <a:rPr lang="en-US" sz="1122" kern="0">
                <a:solidFill>
                  <a:prstClr val="black"/>
                </a:solidFill>
                <a:latin typeface="+mj-lt"/>
              </a:rPr>
              <a:t>Replication appliance</a:t>
            </a:r>
          </a:p>
          <a:p>
            <a:pPr algn="ctr" defTabSz="932418">
              <a:defRPr/>
            </a:pPr>
            <a:r>
              <a:rPr lang="en-US" sz="1122" kern="0">
                <a:solidFill>
                  <a:prstClr val="black"/>
                </a:solidFill>
                <a:latin typeface="+mj-lt"/>
              </a:rPr>
              <a:t>(configuration server and process server)</a:t>
            </a:r>
          </a:p>
        </p:txBody>
      </p:sp>
      <p:sp>
        <p:nvSpPr>
          <p:cNvPr id="106" name="TextBox 105">
            <a:extLst>
              <a:ext uri="{FF2B5EF4-FFF2-40B4-BE49-F238E27FC236}">
                <a16:creationId xmlns:a16="http://schemas.microsoft.com/office/drawing/2014/main" id="{B5EF4038-D94C-FF45-B628-7B0A7EC5859B}"/>
              </a:ext>
            </a:extLst>
          </p:cNvPr>
          <p:cNvSpPr txBox="1"/>
          <p:nvPr/>
        </p:nvSpPr>
        <p:spPr>
          <a:xfrm>
            <a:off x="6701431" y="2663828"/>
            <a:ext cx="1928935" cy="553998"/>
          </a:xfrm>
          <a:prstGeom prst="rect">
            <a:avLst/>
          </a:prstGeom>
          <a:noFill/>
        </p:spPr>
        <p:txBody>
          <a:bodyPr wrap="square" rtlCol="0">
            <a:spAutoFit/>
          </a:bodyPr>
          <a:lstStyle/>
          <a:p>
            <a:pPr algn="r" defTabSz="932418">
              <a:defRPr/>
            </a:pPr>
            <a:r>
              <a:rPr lang="en-US" sz="1000" i="1">
                <a:solidFill>
                  <a:schemeClr val="accent2"/>
                </a:solidFill>
              </a:rPr>
              <a:t>Replication orchestration and data upload (HTTPS 443)</a:t>
            </a:r>
          </a:p>
          <a:p>
            <a:pPr algn="r" defTabSz="932418">
              <a:defRPr/>
            </a:pPr>
            <a:endParaRPr lang="en-US" sz="1000" i="1">
              <a:solidFill>
                <a:schemeClr val="accent2"/>
              </a:solidFill>
            </a:endParaRPr>
          </a:p>
        </p:txBody>
      </p:sp>
      <p:sp>
        <p:nvSpPr>
          <p:cNvPr id="107" name="Oval 106">
            <a:extLst>
              <a:ext uri="{FF2B5EF4-FFF2-40B4-BE49-F238E27FC236}">
                <a16:creationId xmlns:a16="http://schemas.microsoft.com/office/drawing/2014/main" id="{4B37CE0E-0F12-F647-9815-7C3F166F0DBF}"/>
              </a:ext>
            </a:extLst>
          </p:cNvPr>
          <p:cNvSpPr/>
          <p:nvPr/>
        </p:nvSpPr>
        <p:spPr bwMode="auto">
          <a:xfrm>
            <a:off x="8627118" y="2812464"/>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2</a:t>
            </a:r>
          </a:p>
        </p:txBody>
      </p:sp>
      <p:grpSp>
        <p:nvGrpSpPr>
          <p:cNvPr id="59" name="Group 4">
            <a:extLst>
              <a:ext uri="{FF2B5EF4-FFF2-40B4-BE49-F238E27FC236}">
                <a16:creationId xmlns:a16="http://schemas.microsoft.com/office/drawing/2014/main" id="{8206FF8E-EB4C-C44B-901D-CCA223A74B9F}"/>
              </a:ext>
            </a:extLst>
          </p:cNvPr>
          <p:cNvGrpSpPr>
            <a:grpSpLocks noChangeAspect="1"/>
          </p:cNvGrpSpPr>
          <p:nvPr/>
        </p:nvGrpSpPr>
        <p:grpSpPr bwMode="auto">
          <a:xfrm>
            <a:off x="5759612" y="2906637"/>
            <a:ext cx="542035" cy="489644"/>
            <a:chOff x="4030" y="1558"/>
            <a:chExt cx="341" cy="312"/>
          </a:xfrm>
          <a:solidFill>
            <a:schemeClr val="accent2"/>
          </a:solidFill>
        </p:grpSpPr>
        <p:sp>
          <p:nvSpPr>
            <p:cNvPr id="60" name="Freeform 5">
              <a:extLst>
                <a:ext uri="{FF2B5EF4-FFF2-40B4-BE49-F238E27FC236}">
                  <a16:creationId xmlns:a16="http://schemas.microsoft.com/office/drawing/2014/main" id="{56DB67BB-23AB-5B4A-B7C0-3E092220E166}"/>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sp>
          <p:nvSpPr>
            <p:cNvPr id="61" name="Freeform 6">
              <a:extLst>
                <a:ext uri="{FF2B5EF4-FFF2-40B4-BE49-F238E27FC236}">
                  <a16:creationId xmlns:a16="http://schemas.microsoft.com/office/drawing/2014/main" id="{55D01062-B78F-8144-A147-AAB8B41FF0ED}"/>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sp>
          <p:nvSpPr>
            <p:cNvPr id="62" name="Freeform 7">
              <a:extLst>
                <a:ext uri="{FF2B5EF4-FFF2-40B4-BE49-F238E27FC236}">
                  <a16:creationId xmlns:a16="http://schemas.microsoft.com/office/drawing/2014/main" id="{D0A1DC1E-CF3A-4444-9B5D-3892C28A8FBF}"/>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sp>
          <p:nvSpPr>
            <p:cNvPr id="63" name="Freeform 8">
              <a:extLst>
                <a:ext uri="{FF2B5EF4-FFF2-40B4-BE49-F238E27FC236}">
                  <a16:creationId xmlns:a16="http://schemas.microsoft.com/office/drawing/2014/main" id="{DD430B60-6716-4041-99A9-0F331C105521}"/>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grpSp>
    </p:spTree>
    <p:extLst>
      <p:ext uri="{BB962C8B-B14F-4D97-AF65-F5344CB8AC3E}">
        <p14:creationId xmlns:p14="http://schemas.microsoft.com/office/powerpoint/2010/main" val="2678693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9C927-C037-45B7-8841-5AC11E48AE23}"/>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pc="-51">
              <a:latin typeface="Segoe UI Semibold (Headings)"/>
            </a:endParaRPr>
          </a:p>
        </p:txBody>
      </p:sp>
      <p:graphicFrame>
        <p:nvGraphicFramePr>
          <p:cNvPr id="4" name="Table 3">
            <a:extLst>
              <a:ext uri="{FF2B5EF4-FFF2-40B4-BE49-F238E27FC236}">
                <a16:creationId xmlns:a16="http://schemas.microsoft.com/office/drawing/2014/main" id="{BD16C780-4E94-2544-A4FA-210E5E308E85}"/>
              </a:ext>
            </a:extLst>
          </p:cNvPr>
          <p:cNvGraphicFramePr>
            <a:graphicFrameLocks noGrp="1"/>
          </p:cNvGraphicFramePr>
          <p:nvPr>
            <p:extLst>
              <p:ext uri="{D42A27DB-BD31-4B8C-83A1-F6EECF244321}">
                <p14:modId xmlns:p14="http://schemas.microsoft.com/office/powerpoint/2010/main" val="1713501275"/>
              </p:ext>
            </p:extLst>
          </p:nvPr>
        </p:nvGraphicFramePr>
        <p:xfrm>
          <a:off x="465138" y="1384852"/>
          <a:ext cx="11422062" cy="4224819"/>
        </p:xfrm>
        <a:graphic>
          <a:graphicData uri="http://schemas.openxmlformats.org/drawingml/2006/table">
            <a:tbl>
              <a:tblPr firstRow="1" bandRow="1">
                <a:tableStyleId>{FABFCF23-3B69-468F-B69F-88F6DE6A72F2}</a:tableStyleId>
              </a:tblPr>
              <a:tblGrid>
                <a:gridCol w="2735262">
                  <a:extLst>
                    <a:ext uri="{9D8B030D-6E8A-4147-A177-3AD203B41FA5}">
                      <a16:colId xmlns:a16="http://schemas.microsoft.com/office/drawing/2014/main" val="2875081745"/>
                    </a:ext>
                  </a:extLst>
                </a:gridCol>
                <a:gridCol w="2425700">
                  <a:extLst>
                    <a:ext uri="{9D8B030D-6E8A-4147-A177-3AD203B41FA5}">
                      <a16:colId xmlns:a16="http://schemas.microsoft.com/office/drawing/2014/main" val="1574648769"/>
                    </a:ext>
                  </a:extLst>
                </a:gridCol>
                <a:gridCol w="6261100">
                  <a:extLst>
                    <a:ext uri="{9D8B030D-6E8A-4147-A177-3AD203B41FA5}">
                      <a16:colId xmlns:a16="http://schemas.microsoft.com/office/drawing/2014/main" val="3694781822"/>
                    </a:ext>
                  </a:extLst>
                </a:gridCol>
              </a:tblGrid>
              <a:tr h="709848">
                <a:tc>
                  <a:txBody>
                    <a:bodyPr/>
                    <a:lstStyle/>
                    <a:p>
                      <a:pPr marL="0" marR="0" lvl="0" indent="0" algn="l" defTabSz="914400" rtl="0" eaLnBrk="1" fontAlgn="b" latinLnBrk="0" hangingPunct="1">
                        <a:lnSpc>
                          <a:spcPct val="107000"/>
                        </a:lnSpc>
                        <a:spcBef>
                          <a:spcPts val="0"/>
                        </a:spcBef>
                        <a:spcAft>
                          <a:spcPts val="0"/>
                        </a:spcAft>
                        <a:buClrTx/>
                        <a:buSzTx/>
                        <a:buFontTx/>
                        <a:buNone/>
                        <a:tabLst/>
                        <a:defRPr/>
                      </a:pPr>
                      <a:r>
                        <a:rPr lang="en-US" sz="1600" b="1" kern="1200">
                          <a:solidFill>
                            <a:schemeClr val="tx1"/>
                          </a:solidFill>
                          <a:effectLst/>
                          <a:latin typeface="+mn-lt"/>
                          <a:ea typeface="+mn-ea"/>
                          <a:cs typeface="+mn-cs"/>
                        </a:rPr>
                        <a:t>Operation</a:t>
                      </a:r>
                    </a:p>
                  </a:txBody>
                  <a:tcPr marL="97146" marR="0" marT="0" marB="0" anchor="ctr">
                    <a:lnL w="12700" cmpd="sng">
                      <a:noFill/>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Azure Migrate: Server migration</a:t>
                      </a:r>
                    </a:p>
                  </a:txBody>
                  <a:tcPr marL="93260" marR="93260" marT="46630" marB="4663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Azure Site Recovery</a:t>
                      </a:r>
                    </a:p>
                  </a:txBody>
                  <a:tcPr marL="93260" marR="93260" marT="46630" marB="46630" anchor="ctr">
                    <a:lnL w="19050" cap="flat" cmpd="sng" algn="ctr">
                      <a:noFill/>
                      <a:prstDash val="solid"/>
                      <a:round/>
                      <a:headEnd type="none" w="med" len="med"/>
                      <a:tailEnd type="none" w="med" len="med"/>
                    </a:lnL>
                    <a:lnR w="12700" cmpd="sng">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1611703">
                <a:tc>
                  <a:txBody>
                    <a:bodyPr/>
                    <a:lstStyle/>
                    <a:p>
                      <a:pPr marL="0" marR="0" algn="l" defTabSz="896354" rtl="0" eaLnBrk="1" fontAlgn="b" latinLnBrk="0" hangingPunct="1">
                        <a:lnSpc>
                          <a:spcPct val="107000"/>
                        </a:lnSpc>
                        <a:spcBef>
                          <a:spcPts val="0"/>
                        </a:spcBef>
                        <a:spcAft>
                          <a:spcPts val="0"/>
                        </a:spcAft>
                      </a:pPr>
                      <a:r>
                        <a:rPr lang="en-US" sz="1600" kern="1200">
                          <a:solidFill>
                            <a:schemeClr val="tx2"/>
                          </a:solidFill>
                          <a:latin typeface="Segoe UI Semibold (Headings)"/>
                          <a:ea typeface="+mn-ea"/>
                          <a:cs typeface="Segoe UI Semilight" panose="020B0402040204020203" pitchFamily="34" charset="0"/>
                        </a:rPr>
                        <a:t>Register Azure Migrate appliance (discovery and assessment) with Azure Migrate</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1 AAD apps</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1 Key Vault</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600"/>
                        </a:spcAft>
                        <a:buClrTx/>
                        <a:buSzTx/>
                        <a:buFont typeface="Arial" panose="020B0604020202020204" pitchFamily="34" charset="0"/>
                        <a:buNone/>
                        <a:tabLst/>
                        <a:defRPr/>
                      </a:pPr>
                      <a:r>
                        <a:rPr lang="en-US" sz="1400" b="1" kern="1200">
                          <a:gradFill>
                            <a:gsLst>
                              <a:gs pos="2917">
                                <a:srgbClr val="1A1A1A"/>
                              </a:gs>
                              <a:gs pos="30000">
                                <a:srgbClr val="1A1A1A"/>
                              </a:gs>
                            </a:gsLst>
                            <a:lin ang="5400000" scaled="0"/>
                          </a:gradFill>
                          <a:latin typeface="+mn-lt"/>
                          <a:ea typeface="+mn-ea"/>
                          <a:cs typeface="Segoe UI Semilight" panose="020B0402040204020203" pitchFamily="34" charset="0"/>
                        </a:rPr>
                        <a:t>AAD app – </a:t>
                      </a: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Used for communication between agents on appliance and Azure Migrate</a:t>
                      </a:r>
                    </a:p>
                    <a:p>
                      <a:pPr marL="0" marR="0" lvl="0" indent="0" algn="l" defTabSz="896354" rtl="0" eaLnBrk="1" fontAlgn="auto" latinLnBrk="0" hangingPunct="1">
                        <a:lnSpc>
                          <a:spcPct val="107000"/>
                        </a:lnSpc>
                        <a:spcBef>
                          <a:spcPts val="0"/>
                        </a:spcBef>
                        <a:spcAft>
                          <a:spcPts val="600"/>
                        </a:spcAft>
                        <a:buClrTx/>
                        <a:buSzTx/>
                        <a:buFont typeface="Arial" panose="020B0604020202020204" pitchFamily="34" charset="0"/>
                        <a:buNone/>
                        <a:tabLst/>
                        <a:defRPr/>
                      </a:pPr>
                      <a:r>
                        <a:rPr lang="en-US" sz="1400" b="1" kern="1200">
                          <a:gradFill>
                            <a:gsLst>
                              <a:gs pos="2917">
                                <a:srgbClr val="1A1A1A"/>
                              </a:gs>
                              <a:gs pos="30000">
                                <a:srgbClr val="1A1A1A"/>
                              </a:gs>
                            </a:gsLst>
                            <a:lin ang="5400000" scaled="0"/>
                          </a:gradFill>
                          <a:latin typeface="+mn-lt"/>
                          <a:ea typeface="+mn-ea"/>
                          <a:cs typeface="Segoe UI Semilight" panose="020B0402040204020203" pitchFamily="34" charset="0"/>
                        </a:rPr>
                        <a:t>Key Vault – </a:t>
                      </a: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Used for management of certificate downloaded on the appliance during configuration</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951634">
                <a:tc>
                  <a:txBody>
                    <a:bodyPr/>
                    <a:lstStyle/>
                    <a:p>
                      <a:pPr marL="0" marR="0" algn="l" defTabSz="896354" rtl="0" eaLnBrk="1" fontAlgn="b" latinLnBrk="0" hangingPunct="1">
                        <a:lnSpc>
                          <a:spcPct val="107000"/>
                        </a:lnSpc>
                        <a:spcBef>
                          <a:spcPts val="0"/>
                        </a:spcBef>
                        <a:spcAft>
                          <a:spcPts val="0"/>
                        </a:spcAft>
                      </a:pPr>
                      <a:r>
                        <a:rPr lang="en-US" sz="1600" kern="1200">
                          <a:solidFill>
                            <a:schemeClr val="tx2"/>
                          </a:solidFill>
                          <a:latin typeface="Segoe UI Semibold (Headings)"/>
                          <a:ea typeface="+mn-ea"/>
                          <a:cs typeface="Segoe UI Semilight" panose="020B0402040204020203" pitchFamily="34" charset="0"/>
                        </a:rPr>
                        <a:t>Register replication appliance </a:t>
                      </a:r>
                      <a:br>
                        <a:rPr lang="en-US" sz="1600" kern="1200">
                          <a:solidFill>
                            <a:schemeClr val="tx2"/>
                          </a:solidFill>
                          <a:latin typeface="Segoe UI Semibold (Headings)"/>
                          <a:ea typeface="+mn-ea"/>
                          <a:cs typeface="Segoe UI Semilight" panose="020B0402040204020203" pitchFamily="34" charset="0"/>
                        </a:rPr>
                      </a:br>
                      <a:r>
                        <a:rPr lang="en-US" sz="1600" kern="1200">
                          <a:solidFill>
                            <a:schemeClr val="tx2"/>
                          </a:solidFill>
                          <a:latin typeface="Segoe UI Semibold (Headings)"/>
                          <a:ea typeface="+mn-ea"/>
                          <a:cs typeface="Segoe UI Semilight" panose="020B0402040204020203" pitchFamily="34" charset="0"/>
                        </a:rPr>
                        <a:t>(Configuration Server)</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1 Recovery Services Vault</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b="1" kern="1200">
                          <a:gradFill>
                            <a:gsLst>
                              <a:gs pos="2917">
                                <a:srgbClr val="1A1A1A"/>
                              </a:gs>
                              <a:gs pos="30000">
                                <a:srgbClr val="1A1A1A"/>
                              </a:gs>
                            </a:gsLst>
                            <a:lin ang="5400000" scaled="0"/>
                          </a:gradFill>
                          <a:latin typeface="+mn-lt"/>
                          <a:ea typeface="+mn-ea"/>
                          <a:cs typeface="Segoe UI Semilight" panose="020B0402040204020203" pitchFamily="34" charset="0"/>
                        </a:rPr>
                        <a:t>Recovery Services Vault - </a:t>
                      </a: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Used for replication orchestrations </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065900"/>
                  </a:ext>
                </a:extLst>
              </a:tr>
              <a:tr h="951634">
                <a:tc>
                  <a:txBody>
                    <a:bodyPr/>
                    <a:lstStyle/>
                    <a:p>
                      <a:pPr marL="0" marR="0" algn="l" defTabSz="896354" rtl="0" eaLnBrk="1" fontAlgn="b" latinLnBrk="0" hangingPunct="1">
                        <a:lnSpc>
                          <a:spcPct val="107000"/>
                        </a:lnSpc>
                        <a:spcBef>
                          <a:spcPts val="0"/>
                        </a:spcBef>
                        <a:spcAft>
                          <a:spcPts val="0"/>
                        </a:spcAft>
                      </a:pPr>
                      <a:r>
                        <a:rPr lang="en-US" sz="1600" kern="1200">
                          <a:solidFill>
                            <a:schemeClr val="tx2"/>
                          </a:solidFill>
                          <a:latin typeface="Segoe UI Semibold (Headings)"/>
                          <a:ea typeface="+mn-ea"/>
                          <a:cs typeface="Segoe UI Semilight" panose="020B0402040204020203" pitchFamily="34" charset="0"/>
                        </a:rPr>
                        <a:t>Start first replication</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1 Storage Accounts</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7000"/>
                        </a:lnSpc>
                        <a:spcBef>
                          <a:spcPts val="0"/>
                        </a:spcBef>
                        <a:spcAft>
                          <a:spcPts val="0"/>
                        </a:spcAft>
                        <a:buFont typeface="Arial" panose="020B0604020202020204" pitchFamily="34" charset="0"/>
                        <a:buNone/>
                      </a:pPr>
                      <a:r>
                        <a:rPr lang="en-US" sz="1400" b="1" kern="1200">
                          <a:gradFill>
                            <a:gsLst>
                              <a:gs pos="2917">
                                <a:srgbClr val="1A1A1A"/>
                              </a:gs>
                              <a:gs pos="30000">
                                <a:srgbClr val="1A1A1A"/>
                              </a:gs>
                            </a:gsLst>
                            <a:lin ang="5400000" scaled="0"/>
                          </a:gradFill>
                          <a:latin typeface="+mn-lt"/>
                          <a:ea typeface="+mn-ea"/>
                          <a:cs typeface="Segoe UI Semilight" panose="020B0402040204020203" pitchFamily="34" charset="0"/>
                        </a:rPr>
                        <a:t>Storage Account – </a:t>
                      </a: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Used by appliance to upload replicated data</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931770"/>
                  </a:ext>
                </a:extLst>
              </a:tr>
            </a:tbl>
          </a:graphicData>
        </a:graphic>
      </p:graphicFrame>
      <p:sp>
        <p:nvSpPr>
          <p:cNvPr id="6" name="Title 5">
            <a:extLst>
              <a:ext uri="{FF2B5EF4-FFF2-40B4-BE49-F238E27FC236}">
                <a16:creationId xmlns:a16="http://schemas.microsoft.com/office/drawing/2014/main" id="{D468F5CC-D48C-9E43-8F6F-11250F907DE3}"/>
              </a:ext>
            </a:extLst>
          </p:cNvPr>
          <p:cNvSpPr>
            <a:spLocks noGrp="1"/>
          </p:cNvSpPr>
          <p:nvPr>
            <p:ph type="title"/>
          </p:nvPr>
        </p:nvSpPr>
        <p:spPr/>
        <p:txBody>
          <a:bodyPr/>
          <a:lstStyle/>
          <a:p>
            <a:r>
              <a:rPr lang="en-US" spc="-51">
                <a:latin typeface="Segoe UI Semibold (Headings)"/>
              </a:rPr>
              <a:t>Agent-based: Azure artifacts created</a:t>
            </a:r>
            <a:endParaRPr lang="en-US"/>
          </a:p>
        </p:txBody>
      </p:sp>
    </p:spTree>
    <p:extLst>
      <p:ext uri="{BB962C8B-B14F-4D97-AF65-F5344CB8AC3E}">
        <p14:creationId xmlns:p14="http://schemas.microsoft.com/office/powerpoint/2010/main" val="37397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4AA957-5FFA-2F46-94F9-2B0F408B1B8C}"/>
              </a:ext>
            </a:extLst>
          </p:cNvPr>
          <p:cNvSpPr>
            <a:spLocks noGrp="1"/>
          </p:cNvSpPr>
          <p:nvPr>
            <p:ph type="title"/>
          </p:nvPr>
        </p:nvSpPr>
        <p:spPr>
          <a:xfrm>
            <a:off x="465138" y="441332"/>
            <a:ext cx="11530584" cy="830020"/>
          </a:xfrm>
        </p:spPr>
        <p:txBody>
          <a:bodyPr/>
          <a:lstStyle/>
          <a:p>
            <a:r>
              <a:rPr lang="en-US" dirty="0"/>
              <a:t>Agent-based: Scaling</a:t>
            </a:r>
          </a:p>
        </p:txBody>
      </p:sp>
      <p:graphicFrame>
        <p:nvGraphicFramePr>
          <p:cNvPr id="8" name="Table 4">
            <a:extLst>
              <a:ext uri="{FF2B5EF4-FFF2-40B4-BE49-F238E27FC236}">
                <a16:creationId xmlns:a16="http://schemas.microsoft.com/office/drawing/2014/main" id="{0F28B796-A92E-4246-A546-A1C06A1DB884}"/>
              </a:ext>
            </a:extLst>
          </p:cNvPr>
          <p:cNvGraphicFramePr>
            <a:graphicFrameLocks noGrp="1"/>
          </p:cNvGraphicFramePr>
          <p:nvPr>
            <p:extLst>
              <p:ext uri="{D42A27DB-BD31-4B8C-83A1-F6EECF244321}">
                <p14:modId xmlns:p14="http://schemas.microsoft.com/office/powerpoint/2010/main" val="1435371160"/>
              </p:ext>
            </p:extLst>
          </p:nvPr>
        </p:nvGraphicFramePr>
        <p:xfrm>
          <a:off x="510888" y="2824058"/>
          <a:ext cx="11236276" cy="3074476"/>
        </p:xfrm>
        <a:graphic>
          <a:graphicData uri="http://schemas.openxmlformats.org/drawingml/2006/table">
            <a:tbl>
              <a:tblPr firstRow="1" bandRow="1">
                <a:tableStyleId>{FABFCF23-3B69-468F-B69F-88F6DE6A72F2}</a:tableStyleId>
              </a:tblPr>
              <a:tblGrid>
                <a:gridCol w="3743612">
                  <a:extLst>
                    <a:ext uri="{9D8B030D-6E8A-4147-A177-3AD203B41FA5}">
                      <a16:colId xmlns:a16="http://schemas.microsoft.com/office/drawing/2014/main" val="2875081745"/>
                    </a:ext>
                  </a:extLst>
                </a:gridCol>
                <a:gridCol w="1873166">
                  <a:extLst>
                    <a:ext uri="{9D8B030D-6E8A-4147-A177-3AD203B41FA5}">
                      <a16:colId xmlns:a16="http://schemas.microsoft.com/office/drawing/2014/main" val="1574648769"/>
                    </a:ext>
                  </a:extLst>
                </a:gridCol>
                <a:gridCol w="1873166">
                  <a:extLst>
                    <a:ext uri="{9D8B030D-6E8A-4147-A177-3AD203B41FA5}">
                      <a16:colId xmlns:a16="http://schemas.microsoft.com/office/drawing/2014/main" val="3694781822"/>
                    </a:ext>
                  </a:extLst>
                </a:gridCol>
                <a:gridCol w="1873166">
                  <a:extLst>
                    <a:ext uri="{9D8B030D-6E8A-4147-A177-3AD203B41FA5}">
                      <a16:colId xmlns:a16="http://schemas.microsoft.com/office/drawing/2014/main" val="3272179249"/>
                    </a:ext>
                  </a:extLst>
                </a:gridCol>
                <a:gridCol w="1873166">
                  <a:extLst>
                    <a:ext uri="{9D8B030D-6E8A-4147-A177-3AD203B41FA5}">
                      <a16:colId xmlns:a16="http://schemas.microsoft.com/office/drawing/2014/main" val="1299668952"/>
                    </a:ext>
                  </a:extLst>
                </a:gridCol>
              </a:tblGrid>
              <a:tr h="768619">
                <a:tc>
                  <a:txBody>
                    <a:bodyPr/>
                    <a:lstStyle/>
                    <a:p>
                      <a:pPr marL="0" marR="0" algn="l" defTabSz="914400" rtl="0" eaLnBrk="1" fontAlgn="b" latinLnBrk="0" hangingPunct="1">
                        <a:lnSpc>
                          <a:spcPct val="107000"/>
                        </a:lnSpc>
                        <a:spcBef>
                          <a:spcPts val="0"/>
                        </a:spcBef>
                        <a:spcAft>
                          <a:spcPts val="0"/>
                        </a:spcAft>
                      </a:pPr>
                      <a:r>
                        <a:rPr lang="en-US" sz="1600" kern="1200">
                          <a:solidFill>
                            <a:schemeClr val="tx1"/>
                          </a:solidFill>
                          <a:effectLst/>
                          <a:latin typeface="+mn-lt"/>
                          <a:ea typeface="+mn-ea"/>
                          <a:cs typeface="+mn-cs"/>
                        </a:rPr>
                        <a:t>CPU</a:t>
                      </a:r>
                    </a:p>
                  </a:txBody>
                  <a:tcPr marL="97146" marR="0" marT="0" marB="0" anchor="ctr">
                    <a:lnL w="12700" cmpd="sng">
                      <a:noFill/>
                    </a:lnL>
                    <a:lnR w="19050" cap="flat" cmpd="sng" algn="ctr">
                      <a:no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Memory</a:t>
                      </a:r>
                    </a:p>
                  </a:txBody>
                  <a:tcPr marL="93260" marR="93260" marT="46630" marB="4663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Free space – data caching</a:t>
                      </a:r>
                    </a:p>
                  </a:txBody>
                  <a:tcPr marL="93260" marR="93260" marT="46630" marB="4663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Churn rate</a:t>
                      </a:r>
                    </a:p>
                  </a:txBody>
                  <a:tcPr marL="93260" marR="93260" marT="46630" marB="4663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Replication limits</a:t>
                      </a:r>
                    </a:p>
                  </a:txBody>
                  <a:tcPr marL="93260" marR="93260" marT="46630" marB="46630" anchor="ctr">
                    <a:lnL w="19050" cap="flat" cmpd="sng" algn="ctr">
                      <a:noFill/>
                      <a:prstDash val="solid"/>
                      <a:round/>
                      <a:headEnd type="none" w="med" len="med"/>
                      <a:tailEnd type="none" w="med" len="med"/>
                    </a:lnL>
                    <a:lnR w="12700" cmpd="sng">
                      <a:noFill/>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768619">
                <a:tc>
                  <a:txBody>
                    <a:bodyPr/>
                    <a:lstStyle/>
                    <a:p>
                      <a:pPr marL="0" marR="0" algn="l" defTabSz="896354" rtl="0" eaLnBrk="1" fontAlgn="b" latinLnBrk="0" hangingPunct="1">
                        <a:lnSpc>
                          <a:spcPct val="107000"/>
                        </a:lnSpc>
                        <a:spcBef>
                          <a:spcPts val="0"/>
                        </a:spcBef>
                        <a:spcAft>
                          <a:spcPts val="0"/>
                        </a:spcAft>
                      </a:pPr>
                      <a:r>
                        <a:rPr lang="en-US" sz="1600" b="1" kern="1200">
                          <a:solidFill>
                            <a:schemeClr val="tx2"/>
                          </a:solidFill>
                          <a:latin typeface="+mn-lt"/>
                          <a:ea typeface="+mn-ea"/>
                          <a:cs typeface="Segoe UI Semilight" panose="020B0402040204020203" pitchFamily="34" charset="0"/>
                        </a:rPr>
                        <a:t>8 vCPUs </a:t>
                      </a:r>
                      <a:br>
                        <a:rPr lang="en-US" sz="1600" b="1" kern="1200">
                          <a:solidFill>
                            <a:schemeClr val="tx2"/>
                          </a:solidFill>
                          <a:latin typeface="+mn-lt"/>
                          <a:ea typeface="+mn-ea"/>
                          <a:cs typeface="Segoe UI Semilight" panose="020B0402040204020203" pitchFamily="34" charset="0"/>
                        </a:rPr>
                      </a:br>
                      <a:r>
                        <a:rPr lang="en-US" sz="1600" b="0" kern="1200">
                          <a:solidFill>
                            <a:schemeClr val="tx2"/>
                          </a:solidFill>
                          <a:latin typeface="+mn-lt"/>
                          <a:ea typeface="+mn-ea"/>
                          <a:cs typeface="Segoe UI Semilight" panose="020B0402040204020203" pitchFamily="34" charset="0"/>
                        </a:rPr>
                        <a:t>(2 sockets * 4 cores @ 2.5 GHz)</a:t>
                      </a:r>
                    </a:p>
                  </a:txBody>
                  <a:tcPr marL="97146" marR="0" marT="0" marB="0" anchor="ctr">
                    <a:lnL w="12700" cmpd="sng">
                      <a:noFill/>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16 GB</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i="1" kern="1200">
                          <a:gradFill>
                            <a:gsLst>
                              <a:gs pos="2917">
                                <a:srgbClr val="1A1A1A"/>
                              </a:gs>
                              <a:gs pos="30000">
                                <a:srgbClr val="1A1A1A"/>
                              </a:gs>
                            </a:gsLst>
                            <a:lin ang="5400000" scaled="0"/>
                          </a:gradFill>
                          <a:latin typeface="+mn-lt"/>
                          <a:ea typeface="+mn-ea"/>
                          <a:cs typeface="Segoe UI Semilight" panose="020B0402040204020203" pitchFamily="34" charset="0"/>
                        </a:rPr>
                        <a:t>300 GB</a:t>
                      </a:r>
                      <a:endPar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endParaRP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500 GB or less</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&lt;100 machines</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768619">
                <a:tc>
                  <a:txBody>
                    <a:bodyPr/>
                    <a:lstStyle/>
                    <a:p>
                      <a:pPr marL="0" marR="0" algn="l" defTabSz="896354" rtl="0" eaLnBrk="1" fontAlgn="b" latinLnBrk="0" hangingPunct="1">
                        <a:lnSpc>
                          <a:spcPct val="107000"/>
                        </a:lnSpc>
                        <a:spcBef>
                          <a:spcPts val="0"/>
                        </a:spcBef>
                        <a:spcAft>
                          <a:spcPts val="0"/>
                        </a:spcAft>
                      </a:pPr>
                      <a:r>
                        <a:rPr lang="en-US" sz="1600" b="1" kern="1200">
                          <a:solidFill>
                            <a:schemeClr val="tx2"/>
                          </a:solidFill>
                          <a:latin typeface="+mn-lt"/>
                          <a:ea typeface="+mn-ea"/>
                          <a:cs typeface="Segoe UI Semilight" panose="020B0402040204020203" pitchFamily="34" charset="0"/>
                        </a:rPr>
                        <a:t>12 vCPUs </a:t>
                      </a:r>
                      <a:br>
                        <a:rPr lang="en-US" sz="1600" b="1" kern="1200">
                          <a:solidFill>
                            <a:schemeClr val="tx2"/>
                          </a:solidFill>
                          <a:latin typeface="+mn-lt"/>
                          <a:ea typeface="+mn-ea"/>
                          <a:cs typeface="Segoe UI Semilight" panose="020B0402040204020203" pitchFamily="34" charset="0"/>
                        </a:rPr>
                      </a:br>
                      <a:r>
                        <a:rPr lang="en-US" sz="1600" b="0" kern="1200">
                          <a:solidFill>
                            <a:schemeClr val="tx2"/>
                          </a:solidFill>
                          <a:latin typeface="+mn-lt"/>
                          <a:ea typeface="+mn-ea"/>
                          <a:cs typeface="Segoe UI Semilight" panose="020B0402040204020203" pitchFamily="34" charset="0"/>
                        </a:rPr>
                        <a:t>(2 sockets * 6 cores @ 2.5 GHz)</a:t>
                      </a:r>
                    </a:p>
                  </a:txBody>
                  <a:tcPr marL="97146" marR="0" marT="0" marB="0" anchor="ctr">
                    <a:lnL w="12700" cmpd="sng">
                      <a:noFill/>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18 GB</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600 GB</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501 GB - 1 TB</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100-150 machines</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2042139"/>
                  </a:ext>
                </a:extLst>
              </a:tr>
              <a:tr h="768619">
                <a:tc>
                  <a:txBody>
                    <a:bodyPr/>
                    <a:lstStyle/>
                    <a:p>
                      <a:pPr marL="0" marR="0" algn="l" defTabSz="896354" rtl="0" eaLnBrk="1" fontAlgn="b" latinLnBrk="0" hangingPunct="1">
                        <a:lnSpc>
                          <a:spcPct val="107000"/>
                        </a:lnSpc>
                        <a:spcBef>
                          <a:spcPts val="0"/>
                        </a:spcBef>
                        <a:spcAft>
                          <a:spcPts val="0"/>
                        </a:spcAft>
                      </a:pPr>
                      <a:r>
                        <a:rPr lang="en-US" sz="1600" b="1" kern="1200">
                          <a:solidFill>
                            <a:schemeClr val="tx2"/>
                          </a:solidFill>
                          <a:latin typeface="+mn-lt"/>
                          <a:ea typeface="+mn-ea"/>
                          <a:cs typeface="Segoe UI Semilight" panose="020B0402040204020203" pitchFamily="34" charset="0"/>
                        </a:rPr>
                        <a:t>16 vCPUs </a:t>
                      </a:r>
                      <a:br>
                        <a:rPr lang="en-US" sz="1600" b="1" kern="1200">
                          <a:solidFill>
                            <a:schemeClr val="tx2"/>
                          </a:solidFill>
                          <a:latin typeface="+mn-lt"/>
                          <a:ea typeface="+mn-ea"/>
                          <a:cs typeface="Segoe UI Semilight" panose="020B0402040204020203" pitchFamily="34" charset="0"/>
                        </a:rPr>
                      </a:br>
                      <a:r>
                        <a:rPr lang="en-US" sz="1600" b="0" kern="1200">
                          <a:solidFill>
                            <a:schemeClr val="tx2"/>
                          </a:solidFill>
                          <a:latin typeface="+mn-lt"/>
                          <a:ea typeface="+mn-ea"/>
                          <a:cs typeface="Segoe UI Semilight" panose="020B0402040204020203" pitchFamily="34" charset="0"/>
                        </a:rPr>
                        <a:t>(2 sockets * 8 cores @ 2.5 GHz)</a:t>
                      </a:r>
                    </a:p>
                  </a:txBody>
                  <a:tcPr marL="97146" marR="0" marT="0" marB="0" anchor="ctr">
                    <a:lnL w="12700" cmpd="sng">
                      <a:noFill/>
                    </a:lnL>
                    <a:lnR>
                      <a:noFill/>
                    </a:lnR>
                    <a:lnT w="12700" cap="flat" cmpd="sng" algn="ctr">
                      <a:solidFill>
                        <a:schemeClr val="bg1">
                          <a:lumMod val="85000"/>
                        </a:schemeClr>
                      </a:solidFill>
                      <a:prstDash val="solid"/>
                      <a:round/>
                      <a:headEnd type="none" w="med" len="med"/>
                      <a:tailEnd type="none" w="med" len="med"/>
                    </a:lnT>
                    <a:lnB w="952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32 GB</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952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7000"/>
                        </a:lnSpc>
                        <a:spcBef>
                          <a:spcPts val="0"/>
                        </a:spcBef>
                        <a:spcAft>
                          <a:spcPts val="0"/>
                        </a:spcAft>
                        <a:buFont typeface="Arial" panose="020B0604020202020204" pitchFamily="34" charset="0"/>
                        <a:buNone/>
                      </a:pPr>
                      <a:r>
                        <a:rPr lang="en-US" sz="1600" b="0" i="1" kern="1200">
                          <a:gradFill>
                            <a:gsLst>
                              <a:gs pos="2917">
                                <a:srgbClr val="1A1A1A"/>
                              </a:gs>
                              <a:gs pos="30000">
                                <a:srgbClr val="1A1A1A"/>
                              </a:gs>
                            </a:gsLst>
                            <a:lin ang="5400000" scaled="0"/>
                          </a:gradFill>
                          <a:latin typeface="+mn-lt"/>
                          <a:ea typeface="+mn-ea"/>
                          <a:cs typeface="Segoe UI Semilight" panose="020B0402040204020203" pitchFamily="34" charset="0"/>
                        </a:rPr>
                        <a:t>1 TB</a:t>
                      </a:r>
                      <a:endPar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endParaRPr>
                    </a:p>
                    <a:p>
                      <a:pPr marL="285750" marR="0" indent="-285750" algn="l" defTabSz="896354" rtl="0" eaLnBrk="1" latinLnBrk="0" hangingPunct="1">
                        <a:lnSpc>
                          <a:spcPct val="107000"/>
                        </a:lnSpc>
                        <a:spcBef>
                          <a:spcPts val="0"/>
                        </a:spcBef>
                        <a:spcAft>
                          <a:spcPts val="0"/>
                        </a:spcAft>
                        <a:buFont typeface="Arial" panose="020B0604020202020204" pitchFamily="34" charset="0"/>
                        <a:buChar char="•"/>
                      </a:pPr>
                      <a:endPar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endParaRP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952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7000"/>
                        </a:lnSpc>
                        <a:spcBef>
                          <a:spcPts val="0"/>
                        </a:spcBef>
                        <a:spcAft>
                          <a:spcPts val="0"/>
                        </a:spcAft>
                        <a:buFont typeface="Arial" panose="020B0604020202020204" pitchFamily="34" charset="0"/>
                        <a:buNone/>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1 TB - 2 TB</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952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7000"/>
                        </a:lnSpc>
                        <a:spcBef>
                          <a:spcPts val="0"/>
                        </a:spcBef>
                        <a:spcAft>
                          <a:spcPts val="0"/>
                        </a:spcAft>
                        <a:buFont typeface="Arial" panose="020B0604020202020204" pitchFamily="34" charset="0"/>
                        <a:buNone/>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151-200 machines</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9525" cap="flat" cmpd="sng" algn="ctr">
                      <a:no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065900"/>
                  </a:ext>
                </a:extLst>
              </a:tr>
            </a:tbl>
          </a:graphicData>
        </a:graphic>
      </p:graphicFrame>
      <p:sp>
        <p:nvSpPr>
          <p:cNvPr id="2" name="Title 1">
            <a:extLst>
              <a:ext uri="{FF2B5EF4-FFF2-40B4-BE49-F238E27FC236}">
                <a16:creationId xmlns:a16="http://schemas.microsoft.com/office/drawing/2014/main" id="{87F9C927-C037-45B7-8841-5AC11E48AE23}"/>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pc="-51">
              <a:latin typeface="Segoe UI Semibold (Headings)"/>
            </a:endParaRPr>
          </a:p>
        </p:txBody>
      </p:sp>
      <p:sp>
        <p:nvSpPr>
          <p:cNvPr id="5" name="Text Placeholder 4">
            <a:extLst>
              <a:ext uri="{FF2B5EF4-FFF2-40B4-BE49-F238E27FC236}">
                <a16:creationId xmlns:a16="http://schemas.microsoft.com/office/drawing/2014/main" id="{B7724BC3-0B51-DD4B-A9B8-5D1210F1C851}"/>
              </a:ext>
            </a:extLst>
          </p:cNvPr>
          <p:cNvSpPr>
            <a:spLocks noGrp="1"/>
          </p:cNvSpPr>
          <p:nvPr>
            <p:ph type="body" sz="quarter" idx="10"/>
          </p:nvPr>
        </p:nvSpPr>
        <p:spPr>
          <a:xfrm>
            <a:off x="465138" y="898382"/>
            <a:ext cx="11887195" cy="492443"/>
          </a:xfrm>
        </p:spPr>
        <p:txBody>
          <a:bodyPr/>
          <a:lstStyle/>
          <a:p>
            <a:r>
              <a:rPr lang="en-US" dirty="0"/>
              <a:t>Identify need for additional process server based on following limits </a:t>
            </a:r>
          </a:p>
        </p:txBody>
      </p:sp>
      <p:sp>
        <p:nvSpPr>
          <p:cNvPr id="10" name="Rectangle 9">
            <a:extLst>
              <a:ext uri="{FF2B5EF4-FFF2-40B4-BE49-F238E27FC236}">
                <a16:creationId xmlns:a16="http://schemas.microsoft.com/office/drawing/2014/main" id="{B9BCE402-FBFC-1141-8315-587E5C347AEE}"/>
              </a:ext>
            </a:extLst>
          </p:cNvPr>
          <p:cNvSpPr/>
          <p:nvPr/>
        </p:nvSpPr>
        <p:spPr>
          <a:xfrm>
            <a:off x="465138" y="2263897"/>
            <a:ext cx="2543902" cy="400110"/>
          </a:xfrm>
          <a:prstGeom prst="rect">
            <a:avLst/>
          </a:prstGeom>
        </p:spPr>
        <p:txBody>
          <a:bodyPr wrap="none">
            <a:spAutoFit/>
          </a:bodyPr>
          <a:lstStyle/>
          <a:p>
            <a:pPr defTabSz="914191">
              <a:defRPr/>
            </a:pPr>
            <a:r>
              <a:rPr lang="en-US" sz="2000" b="1">
                <a:solidFill>
                  <a:schemeClr val="tx2"/>
                </a:solidFill>
                <a:latin typeface="Segoe UI Semibold (Headings)"/>
                <a:cs typeface="Segoe UI Semilight" panose="020B0402040204020203" pitchFamily="34" charset="0"/>
              </a:rPr>
              <a:t>Process server limits</a:t>
            </a:r>
            <a:endParaRPr lang="en-US" sz="2000">
              <a:solidFill>
                <a:schemeClr val="tx2"/>
              </a:solidFill>
              <a:latin typeface="Segoe UI Semibold (Headings)"/>
              <a:cs typeface="Segoe UI Semilight" panose="020B0402040204020203" pitchFamily="34" charset="0"/>
            </a:endParaRPr>
          </a:p>
        </p:txBody>
      </p:sp>
    </p:spTree>
    <p:extLst>
      <p:ext uri="{BB962C8B-B14F-4D97-AF65-F5344CB8AC3E}">
        <p14:creationId xmlns:p14="http://schemas.microsoft.com/office/powerpoint/2010/main" val="986469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4">
            <a:extLst>
              <a:ext uri="{FF2B5EF4-FFF2-40B4-BE49-F238E27FC236}">
                <a16:creationId xmlns:a16="http://schemas.microsoft.com/office/drawing/2014/main" id="{0F28B796-A92E-4246-A546-A1C06A1DB884}"/>
              </a:ext>
            </a:extLst>
          </p:cNvPr>
          <p:cNvGraphicFramePr>
            <a:graphicFrameLocks noGrp="1"/>
          </p:cNvGraphicFramePr>
          <p:nvPr>
            <p:extLst>
              <p:ext uri="{D42A27DB-BD31-4B8C-83A1-F6EECF244321}">
                <p14:modId xmlns:p14="http://schemas.microsoft.com/office/powerpoint/2010/main" val="1868931408"/>
              </p:ext>
            </p:extLst>
          </p:nvPr>
        </p:nvGraphicFramePr>
        <p:xfrm>
          <a:off x="510888" y="2410006"/>
          <a:ext cx="11236276" cy="3685992"/>
        </p:xfrm>
        <a:graphic>
          <a:graphicData uri="http://schemas.openxmlformats.org/drawingml/2006/table">
            <a:tbl>
              <a:tblPr firstRow="1" bandRow="1">
                <a:tableStyleId>{FABFCF23-3B69-468F-B69F-88F6DE6A72F2}</a:tableStyleId>
              </a:tblPr>
              <a:tblGrid>
                <a:gridCol w="3743612">
                  <a:extLst>
                    <a:ext uri="{9D8B030D-6E8A-4147-A177-3AD203B41FA5}">
                      <a16:colId xmlns:a16="http://schemas.microsoft.com/office/drawing/2014/main" val="2875081745"/>
                    </a:ext>
                  </a:extLst>
                </a:gridCol>
                <a:gridCol w="1270000">
                  <a:extLst>
                    <a:ext uri="{9D8B030D-6E8A-4147-A177-3AD203B41FA5}">
                      <a16:colId xmlns:a16="http://schemas.microsoft.com/office/drawing/2014/main" val="1574648769"/>
                    </a:ext>
                  </a:extLst>
                </a:gridCol>
                <a:gridCol w="1930400">
                  <a:extLst>
                    <a:ext uri="{9D8B030D-6E8A-4147-A177-3AD203B41FA5}">
                      <a16:colId xmlns:a16="http://schemas.microsoft.com/office/drawing/2014/main" val="3694781822"/>
                    </a:ext>
                  </a:extLst>
                </a:gridCol>
                <a:gridCol w="1905000">
                  <a:extLst>
                    <a:ext uri="{9D8B030D-6E8A-4147-A177-3AD203B41FA5}">
                      <a16:colId xmlns:a16="http://schemas.microsoft.com/office/drawing/2014/main" val="3272179249"/>
                    </a:ext>
                  </a:extLst>
                </a:gridCol>
                <a:gridCol w="2387264">
                  <a:extLst>
                    <a:ext uri="{9D8B030D-6E8A-4147-A177-3AD203B41FA5}">
                      <a16:colId xmlns:a16="http://schemas.microsoft.com/office/drawing/2014/main" val="1299668952"/>
                    </a:ext>
                  </a:extLst>
                </a:gridCol>
              </a:tblGrid>
              <a:tr h="921498">
                <a:tc>
                  <a:txBody>
                    <a:bodyPr/>
                    <a:lstStyle/>
                    <a:p>
                      <a:pPr marL="0" marR="0" algn="l" defTabSz="914400" rtl="0" eaLnBrk="1" fontAlgn="b" latinLnBrk="0" hangingPunct="1">
                        <a:lnSpc>
                          <a:spcPct val="107000"/>
                        </a:lnSpc>
                        <a:spcBef>
                          <a:spcPts val="0"/>
                        </a:spcBef>
                        <a:spcAft>
                          <a:spcPts val="0"/>
                        </a:spcAft>
                      </a:pPr>
                      <a:r>
                        <a:rPr lang="en-US" sz="1600" kern="1200">
                          <a:solidFill>
                            <a:schemeClr val="tx1"/>
                          </a:solidFill>
                          <a:effectLst/>
                          <a:latin typeface="+mn-lt"/>
                          <a:ea typeface="+mn-ea"/>
                          <a:cs typeface="+mn-cs"/>
                        </a:rPr>
                        <a:t>CPU</a:t>
                      </a:r>
                    </a:p>
                  </a:txBody>
                  <a:tcPr marL="97146" marR="0" marT="0" marB="0" anchor="ctr">
                    <a:lnL w="12700" cmpd="sng">
                      <a:noFill/>
                    </a:lnL>
                    <a:lnR w="19050" cap="flat" cmpd="sng" algn="ctr">
                      <a:no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Memory</a:t>
                      </a:r>
                    </a:p>
                  </a:txBody>
                  <a:tcPr marL="93260" marR="93260" marT="46630" marB="4663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Free space – data caching</a:t>
                      </a:r>
                    </a:p>
                  </a:txBody>
                  <a:tcPr marL="93260" marR="93260" marT="46630" marB="4663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Churn rate</a:t>
                      </a:r>
                    </a:p>
                  </a:txBody>
                  <a:tcPr marL="93260" marR="93260" marT="46630" marB="4663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Replication limits</a:t>
                      </a:r>
                    </a:p>
                  </a:txBody>
                  <a:tcPr marL="93260" marR="93260" marT="46630" marB="46630" anchor="ctr">
                    <a:lnL w="19050" cap="flat" cmpd="sng" algn="ctr">
                      <a:noFill/>
                      <a:prstDash val="solid"/>
                      <a:round/>
                      <a:headEnd type="none" w="med" len="med"/>
                      <a:tailEnd type="none" w="med" len="med"/>
                    </a:lnL>
                    <a:lnR w="12700" cmpd="sng">
                      <a:noFill/>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921498">
                <a:tc>
                  <a:txBody>
                    <a:bodyPr/>
                    <a:lstStyle/>
                    <a:p>
                      <a:pPr marL="0" marR="0" algn="l" defTabSz="896354" rtl="0" eaLnBrk="1" fontAlgn="b" latinLnBrk="0" hangingPunct="1">
                        <a:lnSpc>
                          <a:spcPct val="107000"/>
                        </a:lnSpc>
                        <a:spcBef>
                          <a:spcPts val="0"/>
                        </a:spcBef>
                        <a:spcAft>
                          <a:spcPts val="0"/>
                        </a:spcAft>
                      </a:pPr>
                      <a:r>
                        <a:rPr lang="en-US" sz="1600" b="1" kern="1200">
                          <a:solidFill>
                            <a:schemeClr val="tx2"/>
                          </a:solidFill>
                          <a:latin typeface="+mn-lt"/>
                          <a:ea typeface="+mn-ea"/>
                          <a:cs typeface="Segoe UI Semilight" panose="020B0402040204020203" pitchFamily="34" charset="0"/>
                        </a:rPr>
                        <a:t>4 vCPUs </a:t>
                      </a:r>
                      <a:br>
                        <a:rPr lang="en-US" sz="1600" b="0" kern="1200">
                          <a:solidFill>
                            <a:schemeClr val="tx2"/>
                          </a:solidFill>
                          <a:latin typeface="+mn-lt"/>
                          <a:ea typeface="+mn-ea"/>
                          <a:cs typeface="Segoe UI Semilight" panose="020B0402040204020203" pitchFamily="34" charset="0"/>
                        </a:rPr>
                      </a:br>
                      <a:r>
                        <a:rPr lang="en-US" sz="1600" b="0" kern="1200">
                          <a:solidFill>
                            <a:schemeClr val="tx2"/>
                          </a:solidFill>
                          <a:latin typeface="+mn-lt"/>
                          <a:ea typeface="+mn-ea"/>
                          <a:cs typeface="Segoe UI Semilight" panose="020B0402040204020203" pitchFamily="34" charset="0"/>
                        </a:rPr>
                        <a:t>(2 sockets * 2 cores @ 2.5 GHz) </a:t>
                      </a:r>
                    </a:p>
                    <a:p>
                      <a:pPr marL="0" marR="0" algn="l" defTabSz="896354" rtl="0" eaLnBrk="1" fontAlgn="b" latinLnBrk="0" hangingPunct="1">
                        <a:lnSpc>
                          <a:spcPct val="107000"/>
                        </a:lnSpc>
                        <a:spcBef>
                          <a:spcPts val="0"/>
                        </a:spcBef>
                        <a:spcAft>
                          <a:spcPts val="0"/>
                        </a:spcAft>
                      </a:pPr>
                      <a:r>
                        <a:rPr lang="en-US" sz="1600" b="0" kern="1200">
                          <a:solidFill>
                            <a:schemeClr val="tx2"/>
                          </a:solidFill>
                          <a:latin typeface="+mn-lt"/>
                          <a:ea typeface="+mn-ea"/>
                          <a:cs typeface="Segoe UI Semilight" panose="020B0402040204020203" pitchFamily="34" charset="0"/>
                        </a:rPr>
                        <a:t>8-GB memory</a:t>
                      </a:r>
                    </a:p>
                  </a:txBody>
                  <a:tcPr marL="97146" marR="0" marT="0" marB="0" anchor="ctr">
                    <a:lnL w="12700" cmpd="sng">
                      <a:noFill/>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300 GB</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250 GB or less</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&lt;85 machines</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4 vCPUs (2 sockets * 2 cores @ 2.5 GHz) </a:t>
                      </a:r>
                    </a:p>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8-GB memory</a:t>
                      </a:r>
                    </a:p>
                  </a:txBody>
                  <a:tcPr marL="97146" marR="0" marT="0" marB="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921498">
                <a:tc>
                  <a:txBody>
                    <a:bodyPr/>
                    <a:lstStyle/>
                    <a:p>
                      <a:pPr marL="0" marR="0" algn="l" defTabSz="896354" rtl="0" eaLnBrk="1" fontAlgn="b" latinLnBrk="0" hangingPunct="1">
                        <a:lnSpc>
                          <a:spcPct val="107000"/>
                        </a:lnSpc>
                        <a:spcBef>
                          <a:spcPts val="0"/>
                        </a:spcBef>
                        <a:spcAft>
                          <a:spcPts val="0"/>
                        </a:spcAft>
                      </a:pPr>
                      <a:r>
                        <a:rPr lang="en-US" sz="1600" b="1" kern="1200">
                          <a:solidFill>
                            <a:schemeClr val="tx2"/>
                          </a:solidFill>
                          <a:latin typeface="+mn-lt"/>
                          <a:ea typeface="+mn-ea"/>
                          <a:cs typeface="Segoe UI Semilight" panose="020B0402040204020203" pitchFamily="34" charset="0"/>
                        </a:rPr>
                        <a:t>8 vCPUs </a:t>
                      </a:r>
                      <a:br>
                        <a:rPr lang="en-US" sz="1600" b="0" kern="1200">
                          <a:solidFill>
                            <a:schemeClr val="tx2"/>
                          </a:solidFill>
                          <a:latin typeface="+mn-lt"/>
                          <a:ea typeface="+mn-ea"/>
                          <a:cs typeface="Segoe UI Semilight" panose="020B0402040204020203" pitchFamily="34" charset="0"/>
                        </a:rPr>
                      </a:br>
                      <a:r>
                        <a:rPr lang="en-US" sz="1600" b="0" kern="1200">
                          <a:solidFill>
                            <a:schemeClr val="tx2"/>
                          </a:solidFill>
                          <a:latin typeface="+mn-lt"/>
                          <a:ea typeface="+mn-ea"/>
                          <a:cs typeface="Segoe UI Semilight" panose="020B0402040204020203" pitchFamily="34" charset="0"/>
                        </a:rPr>
                        <a:t>(2 sockets * 4 cores @ 2.5 GHz) </a:t>
                      </a:r>
                    </a:p>
                    <a:p>
                      <a:pPr marL="0" marR="0" algn="l" defTabSz="896354" rtl="0" eaLnBrk="1" fontAlgn="b" latinLnBrk="0" hangingPunct="1">
                        <a:lnSpc>
                          <a:spcPct val="107000"/>
                        </a:lnSpc>
                        <a:spcBef>
                          <a:spcPts val="0"/>
                        </a:spcBef>
                        <a:spcAft>
                          <a:spcPts val="0"/>
                        </a:spcAft>
                      </a:pPr>
                      <a:r>
                        <a:rPr lang="en-US" sz="1600" b="0" kern="1200">
                          <a:solidFill>
                            <a:schemeClr val="tx2"/>
                          </a:solidFill>
                          <a:latin typeface="+mn-lt"/>
                          <a:ea typeface="+mn-ea"/>
                          <a:cs typeface="Segoe UI Semilight" panose="020B0402040204020203" pitchFamily="34" charset="0"/>
                        </a:rPr>
                        <a:t>12-GB memory</a:t>
                      </a:r>
                    </a:p>
                  </a:txBody>
                  <a:tcPr marL="97146" marR="0" marT="0" marB="0" anchor="ctr">
                    <a:lnL w="12700" cmpd="sng">
                      <a:noFill/>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600 GB</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251 GB - 1 TB</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86 - 150 machines</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8 vCPUs (2 sockets * 4 cores @ 2.5 GHz) 12-GB memory</a:t>
                      </a:r>
                    </a:p>
                  </a:txBody>
                  <a:tcPr marL="97146" marR="0" marT="0" marB="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2042139"/>
                  </a:ext>
                </a:extLst>
              </a:tr>
              <a:tr h="921498">
                <a:tc>
                  <a:txBody>
                    <a:bodyPr/>
                    <a:lstStyle/>
                    <a:p>
                      <a:pPr marL="0" marR="0" algn="l" defTabSz="896354" rtl="0" eaLnBrk="1" fontAlgn="b" latinLnBrk="0" hangingPunct="1">
                        <a:lnSpc>
                          <a:spcPct val="107000"/>
                        </a:lnSpc>
                        <a:spcBef>
                          <a:spcPts val="0"/>
                        </a:spcBef>
                        <a:spcAft>
                          <a:spcPts val="0"/>
                        </a:spcAft>
                      </a:pPr>
                      <a:r>
                        <a:rPr lang="en-US" sz="1600" b="1" kern="1200">
                          <a:solidFill>
                            <a:schemeClr val="tx2"/>
                          </a:solidFill>
                          <a:latin typeface="+mn-lt"/>
                          <a:ea typeface="+mn-ea"/>
                          <a:cs typeface="Segoe UI Semilight" panose="020B0402040204020203" pitchFamily="34" charset="0"/>
                        </a:rPr>
                        <a:t>12 vCPUs </a:t>
                      </a:r>
                      <a:br>
                        <a:rPr lang="en-US" sz="1600" b="0" kern="1200">
                          <a:solidFill>
                            <a:schemeClr val="tx2"/>
                          </a:solidFill>
                          <a:latin typeface="+mn-lt"/>
                          <a:ea typeface="+mn-ea"/>
                          <a:cs typeface="Segoe UI Semilight" panose="020B0402040204020203" pitchFamily="34" charset="0"/>
                        </a:rPr>
                      </a:br>
                      <a:r>
                        <a:rPr lang="en-US" sz="1600" b="0" kern="1200">
                          <a:solidFill>
                            <a:schemeClr val="tx2"/>
                          </a:solidFill>
                          <a:latin typeface="+mn-lt"/>
                          <a:ea typeface="+mn-ea"/>
                          <a:cs typeface="Segoe UI Semilight" panose="020B0402040204020203" pitchFamily="34" charset="0"/>
                        </a:rPr>
                        <a:t>(2 sockets * 6 cores @ 2.5 GHz) </a:t>
                      </a:r>
                      <a:br>
                        <a:rPr lang="en-US" sz="1600" b="0" kern="1200">
                          <a:solidFill>
                            <a:schemeClr val="tx2"/>
                          </a:solidFill>
                          <a:latin typeface="+mn-lt"/>
                          <a:ea typeface="+mn-ea"/>
                          <a:cs typeface="Segoe UI Semilight" panose="020B0402040204020203" pitchFamily="34" charset="0"/>
                        </a:rPr>
                      </a:br>
                      <a:r>
                        <a:rPr lang="en-US" sz="1600" b="0" kern="1200">
                          <a:solidFill>
                            <a:schemeClr val="tx2"/>
                          </a:solidFill>
                          <a:latin typeface="+mn-lt"/>
                          <a:ea typeface="+mn-ea"/>
                          <a:cs typeface="Segoe UI Semilight" panose="020B0402040204020203" pitchFamily="34" charset="0"/>
                        </a:rPr>
                        <a:t>24-GB memory</a:t>
                      </a:r>
                    </a:p>
                  </a:txBody>
                  <a:tcPr marL="97146" marR="0" marT="0" marB="0" anchor="ctr">
                    <a:lnL w="12700" cmpd="sng">
                      <a:noFill/>
                    </a:lnL>
                    <a:lnR>
                      <a:noFill/>
                    </a:lnR>
                    <a:lnT w="12700" cap="flat" cmpd="sng" algn="ctr">
                      <a:solidFill>
                        <a:schemeClr val="bg1">
                          <a:lumMod val="85000"/>
                        </a:schemeClr>
                      </a:solidFill>
                      <a:prstDash val="solid"/>
                      <a:round/>
                      <a:headEnd type="none" w="med" len="med"/>
                      <a:tailEnd type="none" w="med" len="med"/>
                    </a:lnT>
                    <a:lnB w="952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1 TB</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952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1 TB - 2 TB</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952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151-225 machines</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952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12 vCPUs (2 sockets * 6 cores @ 2.5 GHz) 24-GB memory</a:t>
                      </a:r>
                    </a:p>
                  </a:txBody>
                  <a:tcPr marL="97146" marR="0" marT="0" marB="0" anchor="ctr">
                    <a:lnL>
                      <a:noFill/>
                    </a:lnL>
                    <a:lnR w="12700" cmpd="sng">
                      <a:noFill/>
                    </a:lnR>
                    <a:lnT w="12700" cap="flat" cmpd="sng" algn="ctr">
                      <a:solidFill>
                        <a:schemeClr val="bg1">
                          <a:lumMod val="85000"/>
                        </a:schemeClr>
                      </a:solidFill>
                      <a:prstDash val="solid"/>
                      <a:round/>
                      <a:headEnd type="none" w="med" len="med"/>
                      <a:tailEnd type="none" w="med" len="med"/>
                    </a:lnT>
                    <a:lnB w="9525" cap="flat" cmpd="sng" algn="ctr">
                      <a:no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065900"/>
                  </a:ext>
                </a:extLst>
              </a:tr>
            </a:tbl>
          </a:graphicData>
        </a:graphic>
      </p:graphicFrame>
      <p:sp>
        <p:nvSpPr>
          <p:cNvPr id="2" name="Title 1">
            <a:extLst>
              <a:ext uri="{FF2B5EF4-FFF2-40B4-BE49-F238E27FC236}">
                <a16:creationId xmlns:a16="http://schemas.microsoft.com/office/drawing/2014/main" id="{87F9C927-C037-45B7-8841-5AC11E48AE23}"/>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pc="-51">
              <a:latin typeface="Segoe UI Semibold (Headings)"/>
            </a:endParaRPr>
          </a:p>
        </p:txBody>
      </p:sp>
      <p:sp>
        <p:nvSpPr>
          <p:cNvPr id="5" name="Text Placeholder 4">
            <a:extLst>
              <a:ext uri="{FF2B5EF4-FFF2-40B4-BE49-F238E27FC236}">
                <a16:creationId xmlns:a16="http://schemas.microsoft.com/office/drawing/2014/main" id="{B7724BC3-0B51-DD4B-A9B8-5D1210F1C851}"/>
              </a:ext>
            </a:extLst>
          </p:cNvPr>
          <p:cNvSpPr>
            <a:spLocks noGrp="1"/>
          </p:cNvSpPr>
          <p:nvPr>
            <p:ph type="body" sz="quarter" idx="10"/>
          </p:nvPr>
        </p:nvSpPr>
        <p:spPr>
          <a:xfrm>
            <a:off x="465138" y="898382"/>
            <a:ext cx="11887195" cy="492443"/>
          </a:xfrm>
        </p:spPr>
        <p:txBody>
          <a:bodyPr/>
          <a:lstStyle/>
          <a:p>
            <a:r>
              <a:rPr lang="en-US"/>
              <a:t>Scale concurrent replications by deploying additional process server based on following parameters</a:t>
            </a:r>
          </a:p>
        </p:txBody>
      </p:sp>
      <p:sp>
        <p:nvSpPr>
          <p:cNvPr id="4" name="Title 3">
            <a:extLst>
              <a:ext uri="{FF2B5EF4-FFF2-40B4-BE49-F238E27FC236}">
                <a16:creationId xmlns:a16="http://schemas.microsoft.com/office/drawing/2014/main" id="{044AA957-5FFA-2F46-94F9-2B0F408B1B8C}"/>
              </a:ext>
            </a:extLst>
          </p:cNvPr>
          <p:cNvSpPr>
            <a:spLocks noGrp="1"/>
          </p:cNvSpPr>
          <p:nvPr>
            <p:ph type="title"/>
          </p:nvPr>
        </p:nvSpPr>
        <p:spPr>
          <a:xfrm>
            <a:off x="465138" y="441332"/>
            <a:ext cx="11530584" cy="830020"/>
          </a:xfrm>
        </p:spPr>
        <p:txBody>
          <a:bodyPr/>
          <a:lstStyle/>
          <a:p>
            <a:r>
              <a:rPr lang="en-US"/>
              <a:t>Agent-based: Scaling</a:t>
            </a:r>
          </a:p>
        </p:txBody>
      </p:sp>
      <p:sp>
        <p:nvSpPr>
          <p:cNvPr id="10" name="Rectangle 9">
            <a:extLst>
              <a:ext uri="{FF2B5EF4-FFF2-40B4-BE49-F238E27FC236}">
                <a16:creationId xmlns:a16="http://schemas.microsoft.com/office/drawing/2014/main" id="{B9BCE402-FBFC-1141-8315-587E5C347AEE}"/>
              </a:ext>
            </a:extLst>
          </p:cNvPr>
          <p:cNvSpPr/>
          <p:nvPr/>
        </p:nvSpPr>
        <p:spPr>
          <a:xfrm>
            <a:off x="465138" y="2009897"/>
            <a:ext cx="3747757" cy="400110"/>
          </a:xfrm>
          <a:prstGeom prst="rect">
            <a:avLst/>
          </a:prstGeom>
        </p:spPr>
        <p:txBody>
          <a:bodyPr wrap="none">
            <a:spAutoFit/>
          </a:bodyPr>
          <a:lstStyle/>
          <a:p>
            <a:pPr defTabSz="914191">
              <a:defRPr/>
            </a:pPr>
            <a:r>
              <a:rPr lang="en-US" sz="2000" b="1">
                <a:solidFill>
                  <a:schemeClr val="tx2"/>
                </a:solidFill>
                <a:latin typeface="Segoe UI Semibold (Headings)"/>
                <a:cs typeface="Segoe UI Semilight" panose="020B0402040204020203" pitchFamily="34" charset="0"/>
              </a:rPr>
              <a:t>Scale-out process server sizing</a:t>
            </a:r>
          </a:p>
        </p:txBody>
      </p:sp>
    </p:spTree>
    <p:extLst>
      <p:ext uri="{BB962C8B-B14F-4D97-AF65-F5344CB8AC3E}">
        <p14:creationId xmlns:p14="http://schemas.microsoft.com/office/powerpoint/2010/main" val="605905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15A9FCE9-BC28-4698-8E8B-2FB3E9765637}"/>
              </a:ext>
            </a:extLst>
          </p:cNvPr>
          <p:cNvSpPr txBox="1"/>
          <p:nvPr/>
        </p:nvSpPr>
        <p:spPr>
          <a:xfrm>
            <a:off x="356460" y="1898425"/>
            <a:ext cx="2594004" cy="2338974"/>
          </a:xfrm>
          <a:prstGeom prst="rect">
            <a:avLst/>
          </a:prstGeom>
          <a:noFill/>
        </p:spPr>
        <p:txBody>
          <a:bodyPr wrap="square" rtlCol="0">
            <a:spAutoFit/>
          </a:bodyPr>
          <a:lstStyle/>
          <a:p>
            <a:pPr defTabSz="932563">
              <a:defRPr/>
            </a:pPr>
            <a:r>
              <a:rPr lang="en-US" sz="2000">
                <a:solidFill>
                  <a:prstClr val="black"/>
                </a:solidFill>
                <a:latin typeface="+mj-lt"/>
                <a:cs typeface="Segoe UI" panose="020B0502040204020203" pitchFamily="34" charset="0"/>
              </a:rPr>
              <a:t>Multiple scenarios</a:t>
            </a:r>
          </a:p>
          <a:p>
            <a:pPr defTabSz="932563">
              <a:defRPr/>
            </a:pPr>
            <a:endParaRPr lang="en-US" sz="1399">
              <a:solidFill>
                <a:prstClr val="black"/>
              </a:solidFill>
              <a:latin typeface="Segoe UI"/>
            </a:endParaRPr>
          </a:p>
          <a:p>
            <a:pPr defTabSz="932563">
              <a:defRPr/>
            </a:pPr>
            <a:r>
              <a:rPr lang="en-US" sz="1400">
                <a:solidFill>
                  <a:srgbClr val="4C4C51"/>
                </a:solidFill>
                <a:latin typeface="Segoe UI" panose="020B0502040204020203" pitchFamily="34" charset="0"/>
                <a:cs typeface="Segoe UI" panose="020B0502040204020203" pitchFamily="34" charset="0"/>
              </a:rPr>
              <a:t>Coverage for servers (Windows/Linux), databases, VDI, web apps, and large volumes of data</a:t>
            </a:r>
          </a:p>
          <a:p>
            <a:pPr defTabSz="932563">
              <a:defRPr/>
            </a:pPr>
            <a:endParaRPr lang="en-US" sz="1400">
              <a:solidFill>
                <a:srgbClr val="4C4C51"/>
              </a:solidFill>
              <a:latin typeface="Segoe UI" panose="020B0502040204020203" pitchFamily="34" charset="0"/>
              <a:cs typeface="Segoe UI" panose="020B0502040204020203" pitchFamily="34" charset="0"/>
            </a:endParaRPr>
          </a:p>
          <a:p>
            <a:pPr defTabSz="932563">
              <a:defRPr/>
            </a:pPr>
            <a:r>
              <a:rPr lang="en-US" sz="1400">
                <a:solidFill>
                  <a:srgbClr val="4C4C51"/>
                </a:solidFill>
                <a:latin typeface="Segoe UI" panose="020B0502040204020203" pitchFamily="34" charset="0"/>
                <a:cs typeface="Segoe UI" panose="020B0502040204020203" pitchFamily="34" charset="0"/>
              </a:rPr>
              <a:t>Migration targets include Azure VMs, AVS, App Service and Azure SQL</a:t>
            </a:r>
          </a:p>
        </p:txBody>
      </p:sp>
      <p:sp>
        <p:nvSpPr>
          <p:cNvPr id="28" name="Title 1">
            <a:extLst>
              <a:ext uri="{FF2B5EF4-FFF2-40B4-BE49-F238E27FC236}">
                <a16:creationId xmlns:a16="http://schemas.microsoft.com/office/drawing/2014/main" id="{BECD9960-6DF9-4966-B2D6-F0D932774082}"/>
              </a:ext>
            </a:extLst>
          </p:cNvPr>
          <p:cNvSpPr txBox="1">
            <a:spLocks/>
          </p:cNvSpPr>
          <p:nvPr/>
        </p:nvSpPr>
        <p:spPr>
          <a:xfrm>
            <a:off x="495981" y="5911451"/>
            <a:ext cx="11601425"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Semibold (Headings)"/>
              <a:cs typeface="Segoe UI Semibold" panose="020B0702040204020203" pitchFamily="34" charset="0"/>
            </a:endParaRPr>
          </a:p>
        </p:txBody>
      </p:sp>
      <p:sp>
        <p:nvSpPr>
          <p:cNvPr id="14" name="Rectangle: Rounded Corners 13">
            <a:extLst>
              <a:ext uri="{FF2B5EF4-FFF2-40B4-BE49-F238E27FC236}">
                <a16:creationId xmlns:a16="http://schemas.microsoft.com/office/drawing/2014/main" id="{0F6311FD-E7A6-4C56-83BD-88CA0BD89C14}"/>
              </a:ext>
            </a:extLst>
          </p:cNvPr>
          <p:cNvSpPr/>
          <p:nvPr/>
        </p:nvSpPr>
        <p:spPr>
          <a:xfrm>
            <a:off x="3423343" y="1522922"/>
            <a:ext cx="9534534" cy="5191748"/>
          </a:xfrm>
          <a:prstGeom prst="roundRect">
            <a:avLst>
              <a:gd name="adj" fmla="val 2995"/>
            </a:avLst>
          </a:prstGeom>
          <a:solidFill>
            <a:schemeClr val="tx1"/>
          </a:solidFill>
          <a:ln w="19050">
            <a:solidFill>
              <a:schemeClr val="bg1">
                <a:lumMod val="65000"/>
              </a:schemeClr>
            </a:solidFill>
          </a:ln>
          <a:effectLst>
            <a:outerShdw blurRad="355600" dist="533400" dir="10980000" sx="96000" sy="96000" algn="r" rotWithShape="0">
              <a:prstClr val="black">
                <a:alpha val="4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defRPr/>
            </a:pPr>
            <a:endParaRPr lang="en-US">
              <a:solidFill>
                <a:prstClr val="white"/>
              </a:solidFill>
              <a:latin typeface="Segoe UI"/>
            </a:endParaRPr>
          </a:p>
        </p:txBody>
      </p:sp>
      <p:pic>
        <p:nvPicPr>
          <p:cNvPr id="15" name="Picture 14">
            <a:extLst>
              <a:ext uri="{FF2B5EF4-FFF2-40B4-BE49-F238E27FC236}">
                <a16:creationId xmlns:a16="http://schemas.microsoft.com/office/drawing/2014/main" id="{97602D7B-2F64-447F-BECE-EA8BB8895542}"/>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3788879" y="1898425"/>
            <a:ext cx="8803461" cy="4440742"/>
          </a:xfrm>
          <a:prstGeom prst="rect">
            <a:avLst/>
          </a:prstGeom>
        </p:spPr>
      </p:pic>
      <p:sp>
        <p:nvSpPr>
          <p:cNvPr id="11" name="Text Placeholder 10">
            <a:extLst>
              <a:ext uri="{FF2B5EF4-FFF2-40B4-BE49-F238E27FC236}">
                <a16:creationId xmlns:a16="http://schemas.microsoft.com/office/drawing/2014/main" id="{D90A74E4-D033-244F-8BBF-AB016E603C68}"/>
              </a:ext>
            </a:extLst>
          </p:cNvPr>
          <p:cNvSpPr>
            <a:spLocks noGrp="1"/>
          </p:cNvSpPr>
          <p:nvPr>
            <p:ph type="body" sz="quarter" idx="10"/>
          </p:nvPr>
        </p:nvSpPr>
        <p:spPr>
          <a:xfrm>
            <a:off x="465138" y="898382"/>
            <a:ext cx="11887195" cy="492443"/>
          </a:xfrm>
        </p:spPr>
        <p:txBody>
          <a:bodyPr/>
          <a:lstStyle/>
          <a:p>
            <a:r>
              <a:rPr lang="en-US"/>
              <a:t>A central hub of tools for your datacenter cloud migration</a:t>
            </a:r>
          </a:p>
        </p:txBody>
      </p:sp>
      <p:sp>
        <p:nvSpPr>
          <p:cNvPr id="10" name="Title 9">
            <a:extLst>
              <a:ext uri="{FF2B5EF4-FFF2-40B4-BE49-F238E27FC236}">
                <a16:creationId xmlns:a16="http://schemas.microsoft.com/office/drawing/2014/main" id="{A78D8B18-2C28-6B43-B3A0-D2E53B6355CC}"/>
              </a:ext>
            </a:extLst>
          </p:cNvPr>
          <p:cNvSpPr>
            <a:spLocks noGrp="1"/>
          </p:cNvSpPr>
          <p:nvPr>
            <p:ph type="title"/>
          </p:nvPr>
        </p:nvSpPr>
        <p:spPr>
          <a:xfrm>
            <a:off x="465138" y="441332"/>
            <a:ext cx="11530584" cy="830020"/>
          </a:xfrm>
        </p:spPr>
        <p:txBody>
          <a:bodyPr/>
          <a:lstStyle/>
          <a:p>
            <a:r>
              <a:rPr lang="en-US"/>
              <a:t>Azure Migrate</a:t>
            </a:r>
          </a:p>
        </p:txBody>
      </p:sp>
    </p:spTree>
    <p:extLst>
      <p:ext uri="{BB962C8B-B14F-4D97-AF65-F5344CB8AC3E}">
        <p14:creationId xmlns:p14="http://schemas.microsoft.com/office/powerpoint/2010/main" val="32130715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anim calcmode="lin" valueType="num">
                                      <p:cBhvr>
                                        <p:cTn id="18" dur="500" fill="hold"/>
                                        <p:tgtEl>
                                          <p:spTgt spid="49"/>
                                        </p:tgtEl>
                                        <p:attrNameLst>
                                          <p:attrName>ppt_x</p:attrName>
                                        </p:attrNameLst>
                                      </p:cBhvr>
                                      <p:tavLst>
                                        <p:tav tm="0">
                                          <p:val>
                                            <p:strVal val="#ppt_x"/>
                                          </p:val>
                                        </p:tav>
                                        <p:tav tm="100000">
                                          <p:val>
                                            <p:strVal val="#ppt_x"/>
                                          </p:val>
                                        </p:tav>
                                      </p:tavLst>
                                    </p:anim>
                                    <p:anim calcmode="lin" valueType="num">
                                      <p:cBhvr>
                                        <p:cTn id="19" dur="5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1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a:xfrm>
            <a:off x="465138" y="960438"/>
            <a:ext cx="7604124" cy="3629025"/>
          </a:xfrm>
        </p:spPr>
        <p:txBody>
          <a:bodyPr anchor="ctr"/>
          <a:lstStyle/>
          <a:p>
            <a:pPr lvl="0"/>
            <a:r>
              <a:rPr lang="en-US"/>
              <a:t>Migration concepts</a:t>
            </a:r>
          </a:p>
        </p:txBody>
      </p:sp>
    </p:spTree>
    <p:extLst>
      <p:ext uri="{BB962C8B-B14F-4D97-AF65-F5344CB8AC3E}">
        <p14:creationId xmlns:p14="http://schemas.microsoft.com/office/powerpoint/2010/main" val="2557226159"/>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644933-C5C8-42EB-80A5-0CC0565AAD2F}"/>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z="1800" i="1" spc="-51">
              <a:solidFill>
                <a:prstClr val="black"/>
              </a:solidFill>
              <a:latin typeface="Segoe UI Semibold (Headings)"/>
            </a:endParaRPr>
          </a:p>
        </p:txBody>
      </p:sp>
      <p:sp>
        <p:nvSpPr>
          <p:cNvPr id="2" name="Rectangle 1">
            <a:extLst>
              <a:ext uri="{FF2B5EF4-FFF2-40B4-BE49-F238E27FC236}">
                <a16:creationId xmlns:a16="http://schemas.microsoft.com/office/drawing/2014/main" id="{B71EB5AC-E26B-4300-9F42-608D0A3145E8}"/>
              </a:ext>
            </a:extLst>
          </p:cNvPr>
          <p:cNvSpPr/>
          <p:nvPr/>
        </p:nvSpPr>
        <p:spPr>
          <a:xfrm>
            <a:off x="-3095994" y="1660345"/>
            <a:ext cx="2431228" cy="233704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To what does this asterisk refer?</a:t>
            </a:r>
          </a:p>
        </p:txBody>
      </p:sp>
      <p:sp>
        <p:nvSpPr>
          <p:cNvPr id="6" name="Rectangle 5">
            <a:extLst>
              <a:ext uri="{FF2B5EF4-FFF2-40B4-BE49-F238E27FC236}">
                <a16:creationId xmlns:a16="http://schemas.microsoft.com/office/drawing/2014/main" id="{51E42909-F01B-754D-B099-874924A60989}"/>
              </a:ext>
            </a:extLst>
          </p:cNvPr>
          <p:cNvSpPr/>
          <p:nvPr/>
        </p:nvSpPr>
        <p:spPr>
          <a:xfrm>
            <a:off x="544352" y="2937592"/>
            <a:ext cx="4332448" cy="400110"/>
          </a:xfrm>
          <a:prstGeom prst="rect">
            <a:avLst/>
          </a:prstGeom>
        </p:spPr>
        <p:txBody>
          <a:bodyPr wrap="square">
            <a:spAutoFit/>
          </a:bodyPr>
          <a:lstStyle/>
          <a:p>
            <a:pPr defTabSz="914191">
              <a:defRPr/>
            </a:pPr>
            <a:r>
              <a:rPr lang="en-US" sz="2000" dirty="0">
                <a:solidFill>
                  <a:srgbClr val="0078D4"/>
                </a:solidFill>
                <a:latin typeface="Segoe UI Semibold (Headings)"/>
                <a:cs typeface="Segoe UI Semilight" panose="020B0402040204020203" pitchFamily="34" charset="0"/>
              </a:rPr>
              <a:t>For agentless VMware migrations</a:t>
            </a:r>
          </a:p>
        </p:txBody>
      </p:sp>
      <p:sp>
        <p:nvSpPr>
          <p:cNvPr id="7" name="Rectangle 6">
            <a:extLst>
              <a:ext uri="{FF2B5EF4-FFF2-40B4-BE49-F238E27FC236}">
                <a16:creationId xmlns:a16="http://schemas.microsoft.com/office/drawing/2014/main" id="{5F12AE9A-31B7-BF48-9899-439CEBC14DBB}"/>
              </a:ext>
            </a:extLst>
          </p:cNvPr>
          <p:cNvSpPr/>
          <p:nvPr/>
        </p:nvSpPr>
        <p:spPr>
          <a:xfrm>
            <a:off x="522332" y="3434302"/>
            <a:ext cx="5002168" cy="1645835"/>
          </a:xfrm>
          <a:prstGeom prst="rect">
            <a:avLst/>
          </a:prstGeom>
        </p:spPr>
        <p:txBody>
          <a:bodyPr wrap="square">
            <a:spAutoFit/>
          </a:bodyPr>
          <a:lstStyle/>
          <a:p>
            <a:pPr marL="0" lvl="1" defTabSz="914191">
              <a:spcAft>
                <a:spcPts val="600"/>
              </a:spcAft>
              <a:defRPr/>
            </a:pPr>
            <a:r>
              <a:rPr lang="en-US" sz="1599" b="1">
                <a:gradFill>
                  <a:gsLst>
                    <a:gs pos="2917">
                      <a:srgbClr val="1A1A1A"/>
                    </a:gs>
                    <a:gs pos="30000">
                      <a:srgbClr val="1A1A1A"/>
                    </a:gs>
                  </a:gsLst>
                  <a:lin ang="5400000" scaled="0"/>
                </a:gradFill>
                <a:cs typeface="Segoe UI Semilight" panose="020B0402040204020203" pitchFamily="34" charset="0"/>
              </a:rPr>
              <a:t>Estimate time needed or bandwidth required based on volume of data</a:t>
            </a:r>
          </a:p>
          <a:p>
            <a:pPr marL="0" lvl="1" defTabSz="914191">
              <a:spcAft>
                <a:spcPts val="600"/>
              </a:spcAft>
              <a:defRPr/>
            </a:pPr>
            <a:r>
              <a:rPr lang="en-US" sz="1599">
                <a:gradFill>
                  <a:gsLst>
                    <a:gs pos="2917">
                      <a:srgbClr val="1A1A1A"/>
                    </a:gs>
                    <a:gs pos="30000">
                      <a:srgbClr val="1A1A1A"/>
                    </a:gs>
                  </a:gsLst>
                  <a:lin ang="5400000" scaled="0"/>
                </a:gradFill>
                <a:cs typeface="Segoe UI Semilight" panose="020B0402040204020203" pitchFamily="34" charset="0"/>
              </a:rPr>
              <a:t>Time to complete initial replication = {size of disks (or used size if available) * 0.7 (assuming a 30 percent compression average)}/bandwidth available for replication</a:t>
            </a:r>
          </a:p>
        </p:txBody>
      </p:sp>
      <p:sp>
        <p:nvSpPr>
          <p:cNvPr id="8" name="Rectangle 7">
            <a:extLst>
              <a:ext uri="{FF2B5EF4-FFF2-40B4-BE49-F238E27FC236}">
                <a16:creationId xmlns:a16="http://schemas.microsoft.com/office/drawing/2014/main" id="{09EB2F62-8A6E-CF4F-8FE9-4E86B2D37D96}"/>
              </a:ext>
            </a:extLst>
          </p:cNvPr>
          <p:cNvSpPr/>
          <p:nvPr/>
        </p:nvSpPr>
        <p:spPr>
          <a:xfrm>
            <a:off x="6101342" y="2937592"/>
            <a:ext cx="6117989" cy="400110"/>
          </a:xfrm>
          <a:prstGeom prst="rect">
            <a:avLst/>
          </a:prstGeom>
        </p:spPr>
        <p:txBody>
          <a:bodyPr wrap="square">
            <a:spAutoFit/>
          </a:bodyPr>
          <a:lstStyle/>
          <a:p>
            <a:pPr defTabSz="914191">
              <a:defRPr/>
            </a:pPr>
            <a:r>
              <a:rPr lang="en-US" sz="2000" dirty="0">
                <a:solidFill>
                  <a:srgbClr val="0078D4"/>
                </a:solidFill>
                <a:latin typeface="Segoe UI Semibold (Headings)"/>
                <a:cs typeface="Segoe UI Semilight" panose="020B0402040204020203" pitchFamily="34" charset="0"/>
              </a:rPr>
              <a:t>For agentless Hyper-V and agent-based migrations</a:t>
            </a:r>
          </a:p>
        </p:txBody>
      </p:sp>
      <p:sp>
        <p:nvSpPr>
          <p:cNvPr id="9" name="Rectangle 8">
            <a:extLst>
              <a:ext uri="{FF2B5EF4-FFF2-40B4-BE49-F238E27FC236}">
                <a16:creationId xmlns:a16="http://schemas.microsoft.com/office/drawing/2014/main" id="{A5C288F8-8B3D-FF43-8CC5-1E933A60608A}"/>
              </a:ext>
            </a:extLst>
          </p:cNvPr>
          <p:cNvSpPr/>
          <p:nvPr/>
        </p:nvSpPr>
        <p:spPr>
          <a:xfrm>
            <a:off x="6079322" y="3434302"/>
            <a:ext cx="5323047" cy="2199705"/>
          </a:xfrm>
          <a:prstGeom prst="rect">
            <a:avLst/>
          </a:prstGeom>
        </p:spPr>
        <p:txBody>
          <a:bodyPr wrap="square">
            <a:spAutoFit/>
          </a:bodyPr>
          <a:lstStyle/>
          <a:p>
            <a:pPr marL="0" lvl="1" defTabSz="914191">
              <a:spcAft>
                <a:spcPts val="600"/>
              </a:spcAft>
              <a:defRPr/>
            </a:pPr>
            <a:r>
              <a:rPr lang="en-US" sz="1599" b="1" dirty="0">
                <a:gradFill>
                  <a:gsLst>
                    <a:gs pos="2917">
                      <a:srgbClr val="1A1A1A"/>
                    </a:gs>
                    <a:gs pos="30000">
                      <a:srgbClr val="1A1A1A"/>
                    </a:gs>
                  </a:gsLst>
                  <a:lin ang="5400000" scaled="0"/>
                </a:gradFill>
                <a:cs typeface="Segoe UI Semilight" panose="020B0402040204020203" pitchFamily="34" charset="0"/>
              </a:rPr>
              <a:t>Use Azure Site Recovery Deployment planner tool </a:t>
            </a:r>
          </a:p>
          <a:p>
            <a:pPr marL="0" lvl="1" defTabSz="914191">
              <a:spcAft>
                <a:spcPts val="600"/>
              </a:spcAft>
              <a:defRPr/>
            </a:pPr>
            <a:r>
              <a:rPr lang="en-US" sz="1599" u="sng" dirty="0">
                <a:gradFill>
                  <a:gsLst>
                    <a:gs pos="2917">
                      <a:srgbClr val="1A1A1A"/>
                    </a:gs>
                    <a:gs pos="30000">
                      <a:srgbClr val="1A1A1A"/>
                    </a:gs>
                  </a:gsLst>
                  <a:lin ang="5400000" scaled="0"/>
                </a:gradFill>
                <a:cs typeface="Segoe UI Semilight" panose="020B0402040204020203" pitchFamily="34" charset="0"/>
              </a:rPr>
              <a:t>Outputs from the tool include:</a:t>
            </a:r>
          </a:p>
          <a:p>
            <a:pPr marL="285750" lvl="1" indent="-285750" defTabSz="914191">
              <a:spcAft>
                <a:spcPts val="600"/>
              </a:spcAft>
              <a:buFont typeface="Arial" panose="020B0604020202020204" pitchFamily="34" charset="0"/>
              <a:buChar char="•"/>
              <a:defRPr/>
            </a:pPr>
            <a:r>
              <a:rPr lang="en-US" sz="1599" dirty="0">
                <a:gradFill>
                  <a:gsLst>
                    <a:gs pos="2917">
                      <a:srgbClr val="1A1A1A"/>
                    </a:gs>
                    <a:gs pos="30000">
                      <a:srgbClr val="1A1A1A"/>
                    </a:gs>
                  </a:gsLst>
                  <a:lin ang="5400000" scaled="0"/>
                </a:gradFill>
                <a:cs typeface="Segoe UI Semilight" panose="020B0402040204020203" pitchFamily="34" charset="0"/>
              </a:rPr>
              <a:t>Estimated network bandwidth required</a:t>
            </a:r>
          </a:p>
          <a:p>
            <a:pPr marL="285750" lvl="1" indent="-285750" defTabSz="914191">
              <a:spcAft>
                <a:spcPts val="600"/>
              </a:spcAft>
              <a:buFont typeface="Arial" panose="020B0604020202020204" pitchFamily="34" charset="0"/>
              <a:buChar char="•"/>
              <a:defRPr/>
            </a:pPr>
            <a:r>
              <a:rPr lang="en-US" sz="1599" dirty="0">
                <a:gradFill>
                  <a:gsLst>
                    <a:gs pos="2917">
                      <a:srgbClr val="1A1A1A"/>
                    </a:gs>
                    <a:gs pos="30000">
                      <a:srgbClr val="1A1A1A"/>
                    </a:gs>
                  </a:gsLst>
                  <a:lin ang="5400000" scaled="0"/>
                </a:gradFill>
                <a:cs typeface="Segoe UI Semilight" panose="020B0402040204020203" pitchFamily="34" charset="0"/>
              </a:rPr>
              <a:t>Projected throughput for replication</a:t>
            </a:r>
          </a:p>
          <a:p>
            <a:pPr marL="285750" lvl="1" indent="-285750" defTabSz="914191">
              <a:spcAft>
                <a:spcPts val="600"/>
              </a:spcAft>
              <a:buFont typeface="Arial" panose="020B0604020202020204" pitchFamily="34" charset="0"/>
              <a:buChar char="•"/>
              <a:defRPr/>
            </a:pPr>
            <a:r>
              <a:rPr lang="en-US" sz="1599" dirty="0">
                <a:gradFill>
                  <a:gsLst>
                    <a:gs pos="2917">
                      <a:srgbClr val="1A1A1A"/>
                    </a:gs>
                    <a:gs pos="30000">
                      <a:srgbClr val="1A1A1A"/>
                    </a:gs>
                  </a:gsLst>
                  <a:lin ang="5400000" scaled="0"/>
                </a:gradFill>
                <a:cs typeface="Segoe UI Semilight" panose="020B0402040204020203" pitchFamily="34" charset="0"/>
              </a:rPr>
              <a:t>Concurrent replications that can be enabled (for specified time period to complete migration)</a:t>
            </a:r>
          </a:p>
          <a:p>
            <a:pPr marL="285750" lvl="1" indent="-285750" defTabSz="914191">
              <a:spcAft>
                <a:spcPts val="600"/>
              </a:spcAft>
              <a:buFont typeface="Arial" panose="020B0604020202020204" pitchFamily="34" charset="0"/>
              <a:buChar char="•"/>
              <a:defRPr/>
            </a:pPr>
            <a:r>
              <a:rPr lang="en-US" sz="1599" dirty="0">
                <a:gradFill>
                  <a:gsLst>
                    <a:gs pos="2917">
                      <a:srgbClr val="1A1A1A"/>
                    </a:gs>
                    <a:gs pos="30000">
                      <a:srgbClr val="1A1A1A"/>
                    </a:gs>
                  </a:gsLst>
                  <a:lin ang="5400000" scaled="0"/>
                </a:gradFill>
                <a:cs typeface="Segoe UI Semilight" panose="020B0402040204020203" pitchFamily="34" charset="0"/>
              </a:rPr>
              <a:t>Disks to be used for Azure VMs (standard, premium)</a:t>
            </a:r>
          </a:p>
        </p:txBody>
      </p:sp>
      <p:cxnSp>
        <p:nvCxnSpPr>
          <p:cNvPr id="10" name="Straight Connector 9">
            <a:extLst>
              <a:ext uri="{FF2B5EF4-FFF2-40B4-BE49-F238E27FC236}">
                <a16:creationId xmlns:a16="http://schemas.microsoft.com/office/drawing/2014/main" id="{18F075EE-CB11-074A-A54B-F1B8B308FCFE}"/>
              </a:ext>
            </a:extLst>
          </p:cNvPr>
          <p:cNvCxnSpPr>
            <a:cxnSpLocks/>
          </p:cNvCxnSpPr>
          <p:nvPr/>
        </p:nvCxnSpPr>
        <p:spPr>
          <a:xfrm>
            <a:off x="5635515" y="1944188"/>
            <a:ext cx="0" cy="3906838"/>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0E5CF18B-8E84-CC46-A1B7-03233A6C81D4}"/>
              </a:ext>
            </a:extLst>
          </p:cNvPr>
          <p:cNvSpPr>
            <a:spLocks noGrp="1"/>
          </p:cNvSpPr>
          <p:nvPr>
            <p:ph type="title"/>
          </p:nvPr>
        </p:nvSpPr>
        <p:spPr/>
        <p:txBody>
          <a:bodyPr/>
          <a:lstStyle/>
          <a:p>
            <a:r>
              <a:rPr lang="en-US" spc="-51">
                <a:latin typeface="Segoe UI Semibold (Headings)"/>
              </a:rPr>
              <a:t>Migration: Bandwidth Consumption</a:t>
            </a:r>
            <a:endParaRPr lang="en-US"/>
          </a:p>
        </p:txBody>
      </p:sp>
      <p:pic>
        <p:nvPicPr>
          <p:cNvPr id="14" name="Picture 13">
            <a:extLst>
              <a:ext uri="{FF2B5EF4-FFF2-40B4-BE49-F238E27FC236}">
                <a16:creationId xmlns:a16="http://schemas.microsoft.com/office/drawing/2014/main" id="{7C78E988-240B-E345-ACA2-06D41D2F12DA}"/>
              </a:ext>
            </a:extLst>
          </p:cNvPr>
          <p:cNvPicPr>
            <a:picLocks noChangeAspect="1"/>
          </p:cNvPicPr>
          <p:nvPr/>
        </p:nvPicPr>
        <p:blipFill>
          <a:blip r:embed="rId3"/>
          <a:stretch>
            <a:fillRect/>
          </a:stretch>
        </p:blipFill>
        <p:spPr>
          <a:xfrm>
            <a:off x="6212629" y="1944188"/>
            <a:ext cx="753729" cy="753729"/>
          </a:xfrm>
          <a:prstGeom prst="rect">
            <a:avLst/>
          </a:prstGeom>
        </p:spPr>
      </p:pic>
      <p:pic>
        <p:nvPicPr>
          <p:cNvPr id="16" name="Picture 15">
            <a:extLst>
              <a:ext uri="{FF2B5EF4-FFF2-40B4-BE49-F238E27FC236}">
                <a16:creationId xmlns:a16="http://schemas.microsoft.com/office/drawing/2014/main" id="{EC350900-D63D-2345-82E8-293F593BD7A8}"/>
              </a:ext>
            </a:extLst>
          </p:cNvPr>
          <p:cNvPicPr>
            <a:picLocks noChangeAspect="1"/>
          </p:cNvPicPr>
          <p:nvPr/>
        </p:nvPicPr>
        <p:blipFill>
          <a:blip r:embed="rId4"/>
          <a:stretch>
            <a:fillRect/>
          </a:stretch>
        </p:blipFill>
        <p:spPr>
          <a:xfrm>
            <a:off x="691564" y="2103557"/>
            <a:ext cx="594360" cy="594360"/>
          </a:xfrm>
          <a:prstGeom prst="rect">
            <a:avLst/>
          </a:prstGeom>
        </p:spPr>
      </p:pic>
    </p:spTree>
    <p:extLst>
      <p:ext uri="{BB962C8B-B14F-4D97-AF65-F5344CB8AC3E}">
        <p14:creationId xmlns:p14="http://schemas.microsoft.com/office/powerpoint/2010/main" val="3157392699"/>
      </p:ext>
    </p:extLst>
  </p:cSld>
  <p:clrMapOvr>
    <a:masterClrMapping/>
  </p:clrMapOvr>
  <p:transition spd="slow">
    <p:wip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4371E87-DFE9-4054-B7FD-EEC66AA1BE82}"/>
              </a:ext>
            </a:extLst>
          </p:cNvPr>
          <p:cNvSpPr/>
          <p:nvPr/>
        </p:nvSpPr>
        <p:spPr>
          <a:xfrm>
            <a:off x="0" y="4615891"/>
            <a:ext cx="3443448" cy="1669368"/>
          </a:xfrm>
          <a:prstGeom prst="rect">
            <a:avLst/>
          </a:prstGeom>
          <a:solidFill>
            <a:schemeClr val="bg1"/>
          </a:solidFill>
          <a:ln>
            <a:noFill/>
            <a:prstDash val="dash"/>
          </a:ln>
        </p:spPr>
        <p:txBody>
          <a:bodyPr wrap="square">
            <a:spAutoFit/>
          </a:bodyPr>
          <a:lstStyle/>
          <a:p>
            <a:pPr marL="291436" indent="-291436" defTabSz="914191">
              <a:buFont typeface="Arial" panose="020B0604020202020204" pitchFamily="34" charset="0"/>
              <a:buChar char="•"/>
              <a:defRPr/>
            </a:pPr>
            <a:endParaRPr lang="en-US" sz="1601">
              <a:gradFill>
                <a:gsLst>
                  <a:gs pos="2917">
                    <a:srgbClr val="1A1A1A"/>
                  </a:gs>
                  <a:gs pos="30000">
                    <a:srgbClr val="1A1A1A"/>
                  </a:gs>
                </a:gsLst>
                <a:lin ang="5400000" scaled="0"/>
              </a:gradFill>
              <a:latin typeface="Segoe UI"/>
              <a:cs typeface="Segoe UI Semilight" panose="020B0402040204020203" pitchFamily="34" charset="0"/>
            </a:endParaRPr>
          </a:p>
          <a:p>
            <a:pPr marL="291436" indent="-291436" defTabSz="914191">
              <a:buFont typeface="Arial" panose="020B0604020202020204" pitchFamily="34" charset="0"/>
              <a:buChar char="•"/>
              <a:defRPr/>
            </a:pPr>
            <a:endParaRPr lang="en-US" sz="1601">
              <a:gradFill>
                <a:gsLst>
                  <a:gs pos="2917">
                    <a:srgbClr val="1A1A1A"/>
                  </a:gs>
                  <a:gs pos="30000">
                    <a:srgbClr val="1A1A1A"/>
                  </a:gs>
                </a:gsLst>
                <a:lin ang="5400000" scaled="0"/>
              </a:gradFill>
              <a:latin typeface="Segoe UI"/>
              <a:cs typeface="Segoe UI Semilight" panose="020B0402040204020203" pitchFamily="34" charset="0"/>
            </a:endParaRPr>
          </a:p>
          <a:p>
            <a:pPr marL="291436" indent="-291436" defTabSz="914191">
              <a:buFont typeface="Arial" panose="020B0604020202020204" pitchFamily="34" charset="0"/>
              <a:buChar char="•"/>
              <a:defRPr/>
            </a:pPr>
            <a:endParaRPr lang="en-US" sz="1601">
              <a:gradFill>
                <a:gsLst>
                  <a:gs pos="2917">
                    <a:srgbClr val="1A1A1A"/>
                  </a:gs>
                  <a:gs pos="30000">
                    <a:srgbClr val="1A1A1A"/>
                  </a:gs>
                </a:gsLst>
                <a:lin ang="5400000" scaled="0"/>
              </a:gradFill>
              <a:latin typeface="Segoe UI"/>
              <a:cs typeface="Segoe UI Semilight" panose="020B0402040204020203" pitchFamily="34" charset="0"/>
            </a:endParaRPr>
          </a:p>
          <a:p>
            <a:pPr marL="291436" indent="-291436" defTabSz="914191">
              <a:buFont typeface="Arial" panose="020B0604020202020204" pitchFamily="34" charset="0"/>
              <a:buChar char="•"/>
              <a:defRPr/>
            </a:pPr>
            <a:endParaRPr lang="en-US" sz="1601">
              <a:gradFill>
                <a:gsLst>
                  <a:gs pos="2917">
                    <a:srgbClr val="1A1A1A"/>
                  </a:gs>
                  <a:gs pos="30000">
                    <a:srgbClr val="1A1A1A"/>
                  </a:gs>
                </a:gsLst>
                <a:lin ang="5400000" scaled="0"/>
              </a:gradFill>
              <a:latin typeface="Segoe UI"/>
              <a:cs typeface="Segoe UI Semilight" panose="020B0402040204020203" pitchFamily="34" charset="0"/>
            </a:endParaRPr>
          </a:p>
          <a:p>
            <a:pPr defTabSz="932597">
              <a:defRPr/>
            </a:pPr>
            <a:endParaRPr lang="en-US" sz="1601">
              <a:ln>
                <a:solidFill>
                  <a:prstClr val="white"/>
                </a:solidFill>
              </a:ln>
              <a:solidFill>
                <a:prstClr val="black"/>
              </a:solidFill>
              <a:latin typeface="Segoe UI"/>
            </a:endParaRPr>
          </a:p>
          <a:p>
            <a:pPr defTabSz="932597">
              <a:defRPr/>
            </a:pPr>
            <a:endParaRPr lang="en-US" sz="816">
              <a:ln>
                <a:solidFill>
                  <a:prstClr val="white"/>
                </a:solidFill>
              </a:ln>
              <a:solidFill>
                <a:prstClr val="black"/>
              </a:solidFill>
              <a:latin typeface="Segoe UI"/>
            </a:endParaRPr>
          </a:p>
          <a:p>
            <a:pPr defTabSz="932597">
              <a:defRPr/>
            </a:pPr>
            <a:r>
              <a:rPr lang="en-US" sz="1428">
                <a:ln>
                  <a:solidFill>
                    <a:prstClr val="white"/>
                  </a:solidFill>
                </a:ln>
                <a:solidFill>
                  <a:prstClr val="black"/>
                </a:solidFill>
                <a:latin typeface="Segoe UI"/>
              </a:rPr>
              <a:t> </a:t>
            </a:r>
          </a:p>
        </p:txBody>
      </p:sp>
      <p:sp>
        <p:nvSpPr>
          <p:cNvPr id="2" name="Title 1">
            <a:extLst>
              <a:ext uri="{FF2B5EF4-FFF2-40B4-BE49-F238E27FC236}">
                <a16:creationId xmlns:a16="http://schemas.microsoft.com/office/drawing/2014/main" id="{636B2F32-D3F8-43EA-86DE-9214CFABE44F}"/>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pc="-51">
              <a:latin typeface="Segoe UI Semibold (Headings)"/>
            </a:endParaRPr>
          </a:p>
        </p:txBody>
      </p:sp>
      <p:sp>
        <p:nvSpPr>
          <p:cNvPr id="3" name="Title 2">
            <a:extLst>
              <a:ext uri="{FF2B5EF4-FFF2-40B4-BE49-F238E27FC236}">
                <a16:creationId xmlns:a16="http://schemas.microsoft.com/office/drawing/2014/main" id="{C83FA528-0650-7944-A922-2E82C9203361}"/>
              </a:ext>
            </a:extLst>
          </p:cNvPr>
          <p:cNvSpPr>
            <a:spLocks noGrp="1"/>
          </p:cNvSpPr>
          <p:nvPr>
            <p:ph type="title"/>
          </p:nvPr>
        </p:nvSpPr>
        <p:spPr>
          <a:xfrm>
            <a:off x="465138" y="441332"/>
            <a:ext cx="11530584" cy="830020"/>
          </a:xfrm>
        </p:spPr>
        <p:txBody>
          <a:bodyPr/>
          <a:lstStyle/>
          <a:p>
            <a:r>
              <a:rPr lang="en-US"/>
              <a:t>Migration: Replication Bandwidth Throttling</a:t>
            </a:r>
          </a:p>
        </p:txBody>
      </p:sp>
      <p:sp>
        <p:nvSpPr>
          <p:cNvPr id="7" name="Rectangle 6">
            <a:extLst>
              <a:ext uri="{FF2B5EF4-FFF2-40B4-BE49-F238E27FC236}">
                <a16:creationId xmlns:a16="http://schemas.microsoft.com/office/drawing/2014/main" id="{23099729-79AE-7C4C-8FE1-7B124FE110FE}"/>
              </a:ext>
            </a:extLst>
          </p:cNvPr>
          <p:cNvSpPr/>
          <p:nvPr/>
        </p:nvSpPr>
        <p:spPr>
          <a:xfrm>
            <a:off x="554038" y="2974358"/>
            <a:ext cx="2899791" cy="707886"/>
          </a:xfrm>
          <a:prstGeom prst="rect">
            <a:avLst/>
          </a:prstGeom>
        </p:spPr>
        <p:txBody>
          <a:bodyPr wrap="square">
            <a:spAutoFit/>
          </a:bodyPr>
          <a:lstStyle/>
          <a:p>
            <a:pPr defTabSz="914191">
              <a:defRPr/>
            </a:pPr>
            <a:r>
              <a:rPr lang="en-US" sz="2000">
                <a:solidFill>
                  <a:srgbClr val="0078D4"/>
                </a:solidFill>
                <a:latin typeface="Segoe UI Semibold (Headings)"/>
                <a:cs typeface="Segoe UI Semilight" panose="020B0402040204020203" pitchFamily="34" charset="0"/>
              </a:rPr>
              <a:t>For agentless VMware migrations</a:t>
            </a:r>
          </a:p>
        </p:txBody>
      </p:sp>
      <p:sp>
        <p:nvSpPr>
          <p:cNvPr id="8" name="Rectangle 7">
            <a:extLst>
              <a:ext uri="{FF2B5EF4-FFF2-40B4-BE49-F238E27FC236}">
                <a16:creationId xmlns:a16="http://schemas.microsoft.com/office/drawing/2014/main" id="{EA22C719-2B22-CE4A-9132-093D82D9CF99}"/>
              </a:ext>
            </a:extLst>
          </p:cNvPr>
          <p:cNvSpPr/>
          <p:nvPr/>
        </p:nvSpPr>
        <p:spPr>
          <a:xfrm>
            <a:off x="554038" y="3820642"/>
            <a:ext cx="2899791" cy="830612"/>
          </a:xfrm>
          <a:prstGeom prst="rect">
            <a:avLst/>
          </a:prstGeom>
        </p:spPr>
        <p:txBody>
          <a:bodyPr wrap="square">
            <a:spAutoFit/>
          </a:bodyPr>
          <a:lstStyle/>
          <a:p>
            <a:pPr marL="0" lvl="1" defTabSz="914191">
              <a:spcAft>
                <a:spcPts val="600"/>
              </a:spcAft>
              <a:defRPr/>
            </a:pPr>
            <a:r>
              <a:rPr lang="en-US" sz="1599" b="1">
                <a:gradFill>
                  <a:gsLst>
                    <a:gs pos="2917">
                      <a:srgbClr val="1A1A1A"/>
                    </a:gs>
                    <a:gs pos="30000">
                      <a:srgbClr val="1A1A1A"/>
                    </a:gs>
                  </a:gsLst>
                  <a:lin ang="5400000" scaled="0"/>
                </a:gradFill>
                <a:cs typeface="Segoe UI Semilight" panose="020B0402040204020203" pitchFamily="34" charset="0"/>
              </a:rPr>
              <a:t>Set the </a:t>
            </a:r>
            <a:r>
              <a:rPr lang="en-US" sz="1599" b="1" err="1">
                <a:gradFill>
                  <a:gsLst>
                    <a:gs pos="2917">
                      <a:srgbClr val="1A1A1A"/>
                    </a:gs>
                    <a:gs pos="30000">
                      <a:srgbClr val="1A1A1A"/>
                    </a:gs>
                  </a:gsLst>
                  <a:lin ang="5400000" scaled="0"/>
                </a:gradFill>
                <a:cs typeface="Segoe UI Semilight" panose="020B0402040204020203" pitchFamily="34" charset="0"/>
              </a:rPr>
              <a:t>NetQoSPolicy</a:t>
            </a:r>
            <a:r>
              <a:rPr lang="en-US" sz="1599" b="1">
                <a:gradFill>
                  <a:gsLst>
                    <a:gs pos="2917">
                      <a:srgbClr val="1A1A1A"/>
                    </a:gs>
                    <a:gs pos="30000">
                      <a:srgbClr val="1A1A1A"/>
                    </a:gs>
                  </a:gsLst>
                  <a:lin ang="5400000" scaled="0"/>
                </a:gradFill>
                <a:cs typeface="Segoe UI Semilight" panose="020B0402040204020203" pitchFamily="34" charset="0"/>
              </a:rPr>
              <a:t> with throttle rate on Azure Migrate appliance</a:t>
            </a:r>
          </a:p>
        </p:txBody>
      </p:sp>
      <p:sp>
        <p:nvSpPr>
          <p:cNvPr id="10" name="Rectangle 9">
            <a:extLst>
              <a:ext uri="{FF2B5EF4-FFF2-40B4-BE49-F238E27FC236}">
                <a16:creationId xmlns:a16="http://schemas.microsoft.com/office/drawing/2014/main" id="{2BA772E0-8905-574D-9787-BB600144EEB9}"/>
              </a:ext>
            </a:extLst>
          </p:cNvPr>
          <p:cNvSpPr/>
          <p:nvPr/>
        </p:nvSpPr>
        <p:spPr>
          <a:xfrm>
            <a:off x="3949700" y="2974358"/>
            <a:ext cx="3213258" cy="707886"/>
          </a:xfrm>
          <a:prstGeom prst="rect">
            <a:avLst/>
          </a:prstGeom>
        </p:spPr>
        <p:txBody>
          <a:bodyPr wrap="square">
            <a:spAutoFit/>
          </a:bodyPr>
          <a:lstStyle/>
          <a:p>
            <a:pPr defTabSz="914191">
              <a:defRPr/>
            </a:pPr>
            <a:r>
              <a:rPr lang="en-US" sz="2000">
                <a:solidFill>
                  <a:srgbClr val="0078D4"/>
                </a:solidFill>
                <a:latin typeface="Segoe UI Semibold (Headings)"/>
                <a:cs typeface="Segoe UI Semilight" panose="020B0402040204020203" pitchFamily="34" charset="0"/>
              </a:rPr>
              <a:t>For agentless Hyper-V migrations</a:t>
            </a:r>
          </a:p>
        </p:txBody>
      </p:sp>
      <p:sp>
        <p:nvSpPr>
          <p:cNvPr id="11" name="Rectangle 10">
            <a:extLst>
              <a:ext uri="{FF2B5EF4-FFF2-40B4-BE49-F238E27FC236}">
                <a16:creationId xmlns:a16="http://schemas.microsoft.com/office/drawing/2014/main" id="{7A6B66F7-F80B-7243-95DE-EB30C1B1F629}"/>
              </a:ext>
            </a:extLst>
          </p:cNvPr>
          <p:cNvSpPr/>
          <p:nvPr/>
        </p:nvSpPr>
        <p:spPr>
          <a:xfrm>
            <a:off x="3949700" y="3820642"/>
            <a:ext cx="3443448" cy="2214965"/>
          </a:xfrm>
          <a:prstGeom prst="rect">
            <a:avLst/>
          </a:prstGeom>
        </p:spPr>
        <p:txBody>
          <a:bodyPr wrap="square">
            <a:spAutoFit/>
          </a:bodyPr>
          <a:lstStyle/>
          <a:p>
            <a:pPr marL="0" lvl="1" defTabSz="914191">
              <a:spcAft>
                <a:spcPts val="600"/>
              </a:spcAft>
              <a:defRPr/>
            </a:pPr>
            <a:r>
              <a:rPr lang="en-US" sz="1599" b="1">
                <a:gradFill>
                  <a:gsLst>
                    <a:gs pos="2917">
                      <a:srgbClr val="1A1A1A"/>
                    </a:gs>
                    <a:gs pos="30000">
                      <a:srgbClr val="1A1A1A"/>
                    </a:gs>
                  </a:gsLst>
                  <a:lin ang="5400000" scaled="0"/>
                </a:gradFill>
                <a:cs typeface="Segoe UI Semilight" panose="020B0402040204020203" pitchFamily="34" charset="0"/>
              </a:rPr>
              <a:t>On the Hyper-V host</a:t>
            </a:r>
          </a:p>
          <a:p>
            <a:pPr marL="0" lvl="1" defTabSz="914191">
              <a:spcAft>
                <a:spcPts val="600"/>
              </a:spcAft>
              <a:defRPr/>
            </a:pPr>
            <a:r>
              <a:rPr lang="en-US" sz="1599">
                <a:gradFill>
                  <a:gsLst>
                    <a:gs pos="2917">
                      <a:srgbClr val="1A1A1A"/>
                    </a:gs>
                    <a:gs pos="30000">
                      <a:srgbClr val="1A1A1A"/>
                    </a:gs>
                  </a:gsLst>
                  <a:lin ang="5400000" scaled="0"/>
                </a:gradFill>
                <a:cs typeface="Segoe UI Semilight" panose="020B0402040204020203" pitchFamily="34" charset="0"/>
              </a:rPr>
              <a:t>To control upload bandwidth, use the Windows Azure Backup MMC snap-in and configure maximum bandwidth to use</a:t>
            </a:r>
          </a:p>
          <a:p>
            <a:pPr marL="0" lvl="1" defTabSz="914191">
              <a:spcAft>
                <a:spcPts val="600"/>
              </a:spcAft>
              <a:defRPr/>
            </a:pPr>
            <a:r>
              <a:rPr lang="en-US" sz="1599">
                <a:gradFill>
                  <a:gsLst>
                    <a:gs pos="2917">
                      <a:srgbClr val="1A1A1A"/>
                    </a:gs>
                    <a:gs pos="30000">
                      <a:srgbClr val="1A1A1A"/>
                    </a:gs>
                  </a:gsLst>
                  <a:lin ang="5400000" scaled="0"/>
                </a:gradFill>
                <a:cs typeface="Segoe UI Semilight" panose="020B0402040204020203" pitchFamily="34" charset="0"/>
              </a:rPr>
              <a:t>To increase upload efficacy, increase the number of threads used for data upload</a:t>
            </a:r>
          </a:p>
        </p:txBody>
      </p:sp>
      <p:sp>
        <p:nvSpPr>
          <p:cNvPr id="16" name="Rectangle 15">
            <a:extLst>
              <a:ext uri="{FF2B5EF4-FFF2-40B4-BE49-F238E27FC236}">
                <a16:creationId xmlns:a16="http://schemas.microsoft.com/office/drawing/2014/main" id="{0EB5E96C-52FF-C24A-B175-138BCE101907}"/>
              </a:ext>
            </a:extLst>
          </p:cNvPr>
          <p:cNvSpPr/>
          <p:nvPr/>
        </p:nvSpPr>
        <p:spPr>
          <a:xfrm>
            <a:off x="8077200" y="2974358"/>
            <a:ext cx="3213258" cy="707886"/>
          </a:xfrm>
          <a:prstGeom prst="rect">
            <a:avLst/>
          </a:prstGeom>
        </p:spPr>
        <p:txBody>
          <a:bodyPr wrap="square">
            <a:spAutoFit/>
          </a:bodyPr>
          <a:lstStyle/>
          <a:p>
            <a:pPr defTabSz="914191">
              <a:defRPr/>
            </a:pPr>
            <a:r>
              <a:rPr lang="en-US" sz="2000">
                <a:solidFill>
                  <a:srgbClr val="0078D4"/>
                </a:solidFill>
                <a:latin typeface="Segoe UI Semibold (Headings)"/>
                <a:cs typeface="Segoe UI Semilight" panose="020B0402040204020203" pitchFamily="34" charset="0"/>
              </a:rPr>
              <a:t>For agent-based migrations</a:t>
            </a:r>
          </a:p>
        </p:txBody>
      </p:sp>
      <p:sp>
        <p:nvSpPr>
          <p:cNvPr id="17" name="Rectangle 16">
            <a:extLst>
              <a:ext uri="{FF2B5EF4-FFF2-40B4-BE49-F238E27FC236}">
                <a16:creationId xmlns:a16="http://schemas.microsoft.com/office/drawing/2014/main" id="{ECE7CF25-27D8-884B-9BCF-A3820FA06C77}"/>
              </a:ext>
            </a:extLst>
          </p:cNvPr>
          <p:cNvSpPr/>
          <p:nvPr/>
        </p:nvSpPr>
        <p:spPr>
          <a:xfrm>
            <a:off x="8077200" y="3820642"/>
            <a:ext cx="3606800" cy="2707151"/>
          </a:xfrm>
          <a:prstGeom prst="rect">
            <a:avLst/>
          </a:prstGeom>
        </p:spPr>
        <p:txBody>
          <a:bodyPr wrap="square">
            <a:spAutoFit/>
          </a:bodyPr>
          <a:lstStyle/>
          <a:p>
            <a:pPr marL="0" lvl="1" defTabSz="914191">
              <a:spcAft>
                <a:spcPts val="600"/>
              </a:spcAft>
              <a:defRPr/>
            </a:pPr>
            <a:r>
              <a:rPr lang="en-US" sz="1599" b="1">
                <a:gradFill>
                  <a:gsLst>
                    <a:gs pos="2917">
                      <a:srgbClr val="1A1A1A"/>
                    </a:gs>
                    <a:gs pos="30000">
                      <a:srgbClr val="1A1A1A"/>
                    </a:gs>
                  </a:gsLst>
                  <a:lin ang="5400000" scaled="0"/>
                </a:gradFill>
                <a:cs typeface="Segoe UI Semilight" panose="020B0402040204020203" pitchFamily="34" charset="0"/>
              </a:rPr>
              <a:t>On the replication appliance (configuration server) and/or scale-out process servers</a:t>
            </a:r>
          </a:p>
          <a:p>
            <a:pPr marL="0" lvl="1" defTabSz="914191">
              <a:spcAft>
                <a:spcPts val="600"/>
              </a:spcAft>
              <a:defRPr/>
            </a:pPr>
            <a:r>
              <a:rPr lang="en-US" sz="1599">
                <a:gradFill>
                  <a:gsLst>
                    <a:gs pos="2917">
                      <a:srgbClr val="1A1A1A"/>
                    </a:gs>
                    <a:gs pos="30000">
                      <a:srgbClr val="1A1A1A"/>
                    </a:gs>
                  </a:gsLst>
                  <a:lin ang="5400000" scaled="0"/>
                </a:gradFill>
                <a:cs typeface="Segoe UI Semilight" panose="020B0402040204020203" pitchFamily="34" charset="0"/>
              </a:rPr>
              <a:t>To control upload throughput, use the Windows Azure Backup MMC snap-in and configure maximum bandwidth to use</a:t>
            </a:r>
          </a:p>
          <a:p>
            <a:pPr marL="0" lvl="1" defTabSz="914191">
              <a:spcAft>
                <a:spcPts val="600"/>
              </a:spcAft>
              <a:defRPr/>
            </a:pPr>
            <a:r>
              <a:rPr lang="en-US" sz="1599">
                <a:gradFill>
                  <a:gsLst>
                    <a:gs pos="2917">
                      <a:srgbClr val="1A1A1A"/>
                    </a:gs>
                    <a:gs pos="30000">
                      <a:srgbClr val="1A1A1A"/>
                    </a:gs>
                  </a:gsLst>
                  <a:lin ang="5400000" scaled="0"/>
                </a:gradFill>
                <a:cs typeface="Segoe UI Semilight" panose="020B0402040204020203" pitchFamily="34" charset="0"/>
              </a:rPr>
              <a:t>To increase upload efficacy, increase the number of threads used for data upload</a:t>
            </a:r>
          </a:p>
        </p:txBody>
      </p:sp>
      <p:grpSp>
        <p:nvGrpSpPr>
          <p:cNvPr id="21" name="Group 20">
            <a:extLst>
              <a:ext uri="{FF2B5EF4-FFF2-40B4-BE49-F238E27FC236}">
                <a16:creationId xmlns:a16="http://schemas.microsoft.com/office/drawing/2014/main" id="{1093C890-150D-BB4D-851C-51731602D4A3}"/>
              </a:ext>
            </a:extLst>
          </p:cNvPr>
          <p:cNvGrpSpPr/>
          <p:nvPr/>
        </p:nvGrpSpPr>
        <p:grpSpPr>
          <a:xfrm>
            <a:off x="3695017" y="1973261"/>
            <a:ext cx="3949700" cy="4554531"/>
            <a:chOff x="3695017" y="1973262"/>
            <a:chExt cx="3949700" cy="3906838"/>
          </a:xfrm>
        </p:grpSpPr>
        <p:cxnSp>
          <p:nvCxnSpPr>
            <p:cNvPr id="18" name="Straight Connector 17">
              <a:extLst>
                <a:ext uri="{FF2B5EF4-FFF2-40B4-BE49-F238E27FC236}">
                  <a16:creationId xmlns:a16="http://schemas.microsoft.com/office/drawing/2014/main" id="{0D82EE8A-3FC6-EF41-BD6D-518545009578}"/>
                </a:ext>
              </a:extLst>
            </p:cNvPr>
            <p:cNvCxnSpPr>
              <a:cxnSpLocks/>
            </p:cNvCxnSpPr>
            <p:nvPr/>
          </p:nvCxnSpPr>
          <p:spPr>
            <a:xfrm>
              <a:off x="7644717" y="1973262"/>
              <a:ext cx="0" cy="3906838"/>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AEC5409-1D61-8040-9CAA-C7A627211600}"/>
                </a:ext>
              </a:extLst>
            </p:cNvPr>
            <p:cNvCxnSpPr>
              <a:cxnSpLocks/>
            </p:cNvCxnSpPr>
            <p:nvPr/>
          </p:nvCxnSpPr>
          <p:spPr>
            <a:xfrm>
              <a:off x="3695017" y="1973262"/>
              <a:ext cx="0" cy="3906838"/>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2" name="Picture 21">
            <a:extLst>
              <a:ext uri="{FF2B5EF4-FFF2-40B4-BE49-F238E27FC236}">
                <a16:creationId xmlns:a16="http://schemas.microsoft.com/office/drawing/2014/main" id="{6086CF8C-3308-6A4A-9AAF-0515186229D7}"/>
              </a:ext>
            </a:extLst>
          </p:cNvPr>
          <p:cNvPicPr>
            <a:picLocks noChangeAspect="1"/>
          </p:cNvPicPr>
          <p:nvPr/>
        </p:nvPicPr>
        <p:blipFill>
          <a:blip r:embed="rId3"/>
          <a:stretch>
            <a:fillRect/>
          </a:stretch>
        </p:blipFill>
        <p:spPr>
          <a:xfrm>
            <a:off x="8126477" y="1944188"/>
            <a:ext cx="753729" cy="753729"/>
          </a:xfrm>
          <a:prstGeom prst="rect">
            <a:avLst/>
          </a:prstGeom>
        </p:spPr>
      </p:pic>
      <p:pic>
        <p:nvPicPr>
          <p:cNvPr id="23" name="Picture 22">
            <a:extLst>
              <a:ext uri="{FF2B5EF4-FFF2-40B4-BE49-F238E27FC236}">
                <a16:creationId xmlns:a16="http://schemas.microsoft.com/office/drawing/2014/main" id="{ED2C0DCB-4AD2-5541-BB14-0A8D44F14767}"/>
              </a:ext>
            </a:extLst>
          </p:cNvPr>
          <p:cNvPicPr>
            <a:picLocks noChangeAspect="1"/>
          </p:cNvPicPr>
          <p:nvPr/>
        </p:nvPicPr>
        <p:blipFill>
          <a:blip r:embed="rId4"/>
          <a:stretch>
            <a:fillRect/>
          </a:stretch>
        </p:blipFill>
        <p:spPr>
          <a:xfrm>
            <a:off x="691564" y="2103557"/>
            <a:ext cx="594360" cy="594360"/>
          </a:xfrm>
          <a:prstGeom prst="rect">
            <a:avLst/>
          </a:prstGeom>
        </p:spPr>
      </p:pic>
      <p:pic>
        <p:nvPicPr>
          <p:cNvPr id="24" name="Picture 23">
            <a:extLst>
              <a:ext uri="{FF2B5EF4-FFF2-40B4-BE49-F238E27FC236}">
                <a16:creationId xmlns:a16="http://schemas.microsoft.com/office/drawing/2014/main" id="{8841D935-64E8-4245-A913-7C3A2711B421}"/>
              </a:ext>
            </a:extLst>
          </p:cNvPr>
          <p:cNvPicPr>
            <a:picLocks noChangeAspect="1"/>
          </p:cNvPicPr>
          <p:nvPr/>
        </p:nvPicPr>
        <p:blipFill>
          <a:blip r:embed="rId4"/>
          <a:stretch>
            <a:fillRect/>
          </a:stretch>
        </p:blipFill>
        <p:spPr>
          <a:xfrm>
            <a:off x="4044364" y="2103557"/>
            <a:ext cx="594360" cy="594360"/>
          </a:xfrm>
          <a:prstGeom prst="rect">
            <a:avLst/>
          </a:prstGeom>
        </p:spPr>
      </p:pic>
    </p:spTree>
    <p:extLst>
      <p:ext uri="{BB962C8B-B14F-4D97-AF65-F5344CB8AC3E}">
        <p14:creationId xmlns:p14="http://schemas.microsoft.com/office/powerpoint/2010/main" val="2582058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6529D59-E790-0640-90BC-71EDB570ED03}"/>
              </a:ext>
            </a:extLst>
          </p:cNvPr>
          <p:cNvSpPr/>
          <p:nvPr/>
        </p:nvSpPr>
        <p:spPr bwMode="auto">
          <a:xfrm>
            <a:off x="8356600" y="0"/>
            <a:ext cx="4079875"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1">
            <a:extLst>
              <a:ext uri="{FF2B5EF4-FFF2-40B4-BE49-F238E27FC236}">
                <a16:creationId xmlns:a16="http://schemas.microsoft.com/office/drawing/2014/main" id="{46644933-C5C8-42EB-80A5-0CC0565AAD2F}"/>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pc="-51">
              <a:latin typeface="Segoe UI Semibold (Headings)"/>
            </a:endParaRPr>
          </a:p>
        </p:txBody>
      </p:sp>
      <p:sp>
        <p:nvSpPr>
          <p:cNvPr id="3" name="Title 2">
            <a:extLst>
              <a:ext uri="{FF2B5EF4-FFF2-40B4-BE49-F238E27FC236}">
                <a16:creationId xmlns:a16="http://schemas.microsoft.com/office/drawing/2014/main" id="{14DA9710-C83C-DD42-9F92-26837201F3E8}"/>
              </a:ext>
            </a:extLst>
          </p:cNvPr>
          <p:cNvSpPr>
            <a:spLocks noGrp="1"/>
          </p:cNvSpPr>
          <p:nvPr>
            <p:ph type="title"/>
          </p:nvPr>
        </p:nvSpPr>
        <p:spPr>
          <a:xfrm>
            <a:off x="465138" y="441332"/>
            <a:ext cx="11530584" cy="830020"/>
          </a:xfrm>
        </p:spPr>
        <p:txBody>
          <a:bodyPr/>
          <a:lstStyle/>
          <a:p>
            <a:r>
              <a:rPr lang="en-US"/>
              <a:t>Migration: Test Migration</a:t>
            </a:r>
          </a:p>
        </p:txBody>
      </p:sp>
      <p:sp>
        <p:nvSpPr>
          <p:cNvPr id="6" name="Rectangle 5">
            <a:extLst>
              <a:ext uri="{FF2B5EF4-FFF2-40B4-BE49-F238E27FC236}">
                <a16:creationId xmlns:a16="http://schemas.microsoft.com/office/drawing/2014/main" id="{B36B7349-2AFF-F342-BA7D-7F5E0122DFE8}"/>
              </a:ext>
            </a:extLst>
          </p:cNvPr>
          <p:cNvSpPr/>
          <p:nvPr/>
        </p:nvSpPr>
        <p:spPr>
          <a:xfrm>
            <a:off x="4079875" y="2554363"/>
            <a:ext cx="3986289" cy="3046988"/>
          </a:xfrm>
          <a:prstGeom prst="rect">
            <a:avLst/>
          </a:prstGeom>
        </p:spPr>
        <p:txBody>
          <a:bodyPr wrap="square">
            <a:spAutoFit/>
          </a:bodyPr>
          <a:lstStyle/>
          <a:p>
            <a:pPr defTabSz="914191">
              <a:spcAft>
                <a:spcPts val="1200"/>
              </a:spcAft>
              <a:defRPr/>
            </a:pPr>
            <a:r>
              <a:rPr lang="en-US" sz="2400">
                <a:solidFill>
                  <a:srgbClr val="0078D4"/>
                </a:solidFill>
                <a:latin typeface="Segoe UI Semibold (Headings)"/>
                <a:cs typeface="Segoe UI Semilight" panose="020B0402040204020203" pitchFamily="34" charset="0"/>
              </a:rPr>
              <a:t>What is it?</a:t>
            </a:r>
            <a:endParaRPr lang="en-US">
              <a:gradFill>
                <a:gsLst>
                  <a:gs pos="2917">
                    <a:srgbClr val="1A1A1A"/>
                  </a:gs>
                  <a:gs pos="30000">
                    <a:srgbClr val="1A1A1A"/>
                  </a:gs>
                </a:gsLst>
                <a:lin ang="5400000" scaled="0"/>
              </a:gradFill>
              <a:cs typeface="Segoe UI Semilight" panose="020B0402040204020203" pitchFamily="34" charset="0"/>
            </a:endParaRPr>
          </a:p>
          <a:p>
            <a:pPr marL="0" lvl="1" defTabSz="914191">
              <a:spcAft>
                <a:spcPts val="1200"/>
              </a:spcAft>
              <a:defRPr/>
            </a:pPr>
            <a:r>
              <a:rPr lang="en-US" sz="1600">
                <a:gradFill>
                  <a:gsLst>
                    <a:gs pos="2917">
                      <a:srgbClr val="1A1A1A"/>
                    </a:gs>
                    <a:gs pos="30000">
                      <a:srgbClr val="1A1A1A"/>
                    </a:gs>
                  </a:gsLst>
                  <a:lin ang="5400000" scaled="0"/>
                </a:gradFill>
                <a:cs typeface="Segoe UI Semilight" panose="020B0402040204020203" pitchFamily="34" charset="0"/>
              </a:rPr>
              <a:t>Creates test copies of replicating servers in an Azure sandbox environment</a:t>
            </a:r>
          </a:p>
          <a:p>
            <a:pPr marL="0" lvl="1" defTabSz="914191">
              <a:spcAft>
                <a:spcPts val="1200"/>
              </a:spcAft>
              <a:defRPr/>
            </a:pPr>
            <a:r>
              <a:rPr lang="en-US" sz="1600">
                <a:gradFill>
                  <a:gsLst>
                    <a:gs pos="2917">
                      <a:srgbClr val="1A1A1A"/>
                    </a:gs>
                    <a:gs pos="30000">
                      <a:srgbClr val="1A1A1A"/>
                    </a:gs>
                  </a:gsLst>
                  <a:lin ang="5400000" scaled="0"/>
                </a:gradFill>
                <a:cs typeface="Segoe UI Semilight" panose="020B0402040204020203" pitchFamily="34" charset="0"/>
              </a:rPr>
              <a:t>Intended to help validate server and app functionality </a:t>
            </a:r>
          </a:p>
          <a:p>
            <a:pPr marL="0" lvl="1" defTabSz="914191">
              <a:spcAft>
                <a:spcPts val="1200"/>
              </a:spcAft>
              <a:defRPr/>
            </a:pPr>
            <a:r>
              <a:rPr lang="en-US" sz="1600">
                <a:gradFill>
                  <a:gsLst>
                    <a:gs pos="2917">
                      <a:srgbClr val="1A1A1A"/>
                    </a:gs>
                    <a:gs pos="30000">
                      <a:srgbClr val="1A1A1A"/>
                    </a:gs>
                  </a:gsLst>
                  <a:lin ang="5400000" scaled="0"/>
                </a:gradFill>
                <a:cs typeface="Segoe UI Semilight" panose="020B0402040204020203" pitchFamily="34" charset="0"/>
              </a:rPr>
              <a:t>Non-disruptive to source server and ongoing replication</a:t>
            </a:r>
          </a:p>
          <a:p>
            <a:pPr marL="0" lvl="1" defTabSz="914191">
              <a:spcAft>
                <a:spcPts val="1200"/>
              </a:spcAft>
              <a:defRPr/>
            </a:pPr>
            <a:r>
              <a:rPr lang="en-US" sz="1600">
                <a:gradFill>
                  <a:gsLst>
                    <a:gs pos="2917">
                      <a:srgbClr val="1A1A1A"/>
                    </a:gs>
                    <a:gs pos="30000">
                      <a:srgbClr val="1A1A1A"/>
                    </a:gs>
                  </a:gsLst>
                  <a:lin ang="5400000" scaled="0"/>
                </a:gradFill>
                <a:cs typeface="Segoe UI Semilight" panose="020B0402040204020203" pitchFamily="34" charset="0"/>
              </a:rPr>
              <a:t>Can be performed multiple times once Initial Replication is completed</a:t>
            </a:r>
          </a:p>
        </p:txBody>
      </p:sp>
      <p:sp>
        <p:nvSpPr>
          <p:cNvPr id="7" name="Rectangle 6">
            <a:extLst>
              <a:ext uri="{FF2B5EF4-FFF2-40B4-BE49-F238E27FC236}">
                <a16:creationId xmlns:a16="http://schemas.microsoft.com/office/drawing/2014/main" id="{DB9AB353-B716-5F44-A47B-07FFE09CAA45}"/>
              </a:ext>
            </a:extLst>
          </p:cNvPr>
          <p:cNvSpPr/>
          <p:nvPr/>
        </p:nvSpPr>
        <p:spPr>
          <a:xfrm>
            <a:off x="8864600" y="1281131"/>
            <a:ext cx="3248818" cy="4770537"/>
          </a:xfrm>
          <a:prstGeom prst="rect">
            <a:avLst/>
          </a:prstGeom>
        </p:spPr>
        <p:txBody>
          <a:bodyPr wrap="square">
            <a:spAutoFit/>
          </a:bodyPr>
          <a:lstStyle/>
          <a:p>
            <a:pPr defTabSz="914191">
              <a:spcAft>
                <a:spcPts val="1200"/>
              </a:spcAft>
              <a:defRPr/>
            </a:pPr>
            <a:r>
              <a:rPr lang="en-US" sz="2400">
                <a:solidFill>
                  <a:schemeClr val="accent5"/>
                </a:solidFill>
                <a:latin typeface="Segoe UI Semibold (Headings)"/>
                <a:cs typeface="Segoe UI Semilight" panose="020B0402040204020203" pitchFamily="34" charset="0"/>
              </a:rPr>
              <a:t>How do I demarcate </a:t>
            </a:r>
            <a:br>
              <a:rPr lang="en-US" sz="2400">
                <a:solidFill>
                  <a:schemeClr val="accent5"/>
                </a:solidFill>
                <a:latin typeface="Segoe UI Semibold (Headings)"/>
                <a:cs typeface="Segoe UI Semilight" panose="020B0402040204020203" pitchFamily="34" charset="0"/>
              </a:rPr>
            </a:br>
            <a:r>
              <a:rPr lang="en-US" sz="2400">
                <a:solidFill>
                  <a:schemeClr val="accent5"/>
                </a:solidFill>
                <a:latin typeface="Segoe UI Semibold (Headings)"/>
                <a:cs typeface="Segoe UI Semilight" panose="020B0402040204020203" pitchFamily="34" charset="0"/>
              </a:rPr>
              <a:t>a sandbox environment?</a:t>
            </a:r>
            <a:endParaRPr lang="en-US" sz="1600">
              <a:solidFill>
                <a:schemeClr val="accent5"/>
              </a:solidFill>
              <a:cs typeface="Segoe UI Semilight" panose="020B0402040204020203" pitchFamily="34" charset="0"/>
            </a:endParaRPr>
          </a:p>
          <a:p>
            <a:pPr marL="0" lvl="1" defTabSz="914191">
              <a:spcAft>
                <a:spcPts val="1200"/>
              </a:spcAft>
              <a:defRPr/>
            </a:pPr>
            <a:r>
              <a:rPr lang="en-US" sz="1600">
                <a:solidFill>
                  <a:schemeClr val="bg1"/>
                </a:solidFill>
                <a:cs typeface="Segoe UI Semilight" panose="020B0402040204020203" pitchFamily="34" charset="0"/>
              </a:rPr>
              <a:t>By specifying a Virtual Network while starting test migration</a:t>
            </a:r>
          </a:p>
          <a:p>
            <a:pPr marL="0" lvl="1" defTabSz="914191">
              <a:spcAft>
                <a:spcPts val="1200"/>
              </a:spcAft>
              <a:defRPr/>
            </a:pPr>
            <a:r>
              <a:rPr lang="en-US" sz="1600">
                <a:solidFill>
                  <a:schemeClr val="bg1"/>
                </a:solidFill>
                <a:cs typeface="Segoe UI Semilight" panose="020B0402040204020203" pitchFamily="34" charset="0"/>
              </a:rPr>
              <a:t>Subnet is automatically selected in following priority -</a:t>
            </a:r>
          </a:p>
          <a:p>
            <a:pPr marL="285750" lvl="1" indent="-285750" defTabSz="914191">
              <a:spcAft>
                <a:spcPts val="1200"/>
              </a:spcAft>
              <a:buFont typeface="Arial" panose="020B0604020202020204" pitchFamily="34" charset="0"/>
              <a:buChar char="•"/>
              <a:defRPr/>
            </a:pPr>
            <a:r>
              <a:rPr lang="en-US" sz="1600">
                <a:solidFill>
                  <a:schemeClr val="bg1"/>
                </a:solidFill>
                <a:cs typeface="Segoe UI Semilight" panose="020B0402040204020203" pitchFamily="34" charset="0"/>
              </a:rPr>
              <a:t>Subnet with same name as the target subnet specified while enabling replication</a:t>
            </a:r>
          </a:p>
          <a:p>
            <a:pPr marL="285750" lvl="1" indent="-285750" defTabSz="914191">
              <a:spcAft>
                <a:spcPts val="1200"/>
              </a:spcAft>
              <a:buFont typeface="Arial" panose="020B0604020202020204" pitchFamily="34" charset="0"/>
              <a:buChar char="•"/>
              <a:defRPr/>
            </a:pPr>
            <a:r>
              <a:rPr lang="en-US" sz="1600">
                <a:solidFill>
                  <a:schemeClr val="bg1"/>
                </a:solidFill>
                <a:cs typeface="Segoe UI Semilight" panose="020B0402040204020203" pitchFamily="34" charset="0"/>
              </a:rPr>
              <a:t>First subnet available alphabetically that is not a gateway/application gateway/firewall/bastion subnet</a:t>
            </a:r>
          </a:p>
        </p:txBody>
      </p:sp>
      <p:pic>
        <p:nvPicPr>
          <p:cNvPr id="10" name="Picture 9" descr="Graphical user interface, application&#10;&#10;Description automatically generated">
            <a:extLst>
              <a:ext uri="{FF2B5EF4-FFF2-40B4-BE49-F238E27FC236}">
                <a16:creationId xmlns:a16="http://schemas.microsoft.com/office/drawing/2014/main" id="{BAA4A5AA-EFA1-E243-B37E-406A286A93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382154"/>
            <a:ext cx="3986289" cy="3501568"/>
          </a:xfrm>
          <a:prstGeom prst="rect">
            <a:avLst/>
          </a:prstGeom>
        </p:spPr>
      </p:pic>
    </p:spTree>
    <p:extLst>
      <p:ext uri="{BB962C8B-B14F-4D97-AF65-F5344CB8AC3E}">
        <p14:creationId xmlns:p14="http://schemas.microsoft.com/office/powerpoint/2010/main" val="580066367"/>
      </p:ext>
    </p:extLst>
  </p:cSld>
  <p:clrMapOvr>
    <a:masterClrMapping/>
  </p:clrMapOvr>
  <p:transition spd="slow">
    <p:push dir="u"/>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 name="Group 131">
            <a:extLst>
              <a:ext uri="{FF2B5EF4-FFF2-40B4-BE49-F238E27FC236}">
                <a16:creationId xmlns:a16="http://schemas.microsoft.com/office/drawing/2014/main" id="{32F0CD48-24B4-43D7-B5CD-15681230FC51}"/>
              </a:ext>
            </a:extLst>
          </p:cNvPr>
          <p:cNvGrpSpPr/>
          <p:nvPr/>
        </p:nvGrpSpPr>
        <p:grpSpPr>
          <a:xfrm>
            <a:off x="6854809" y="0"/>
            <a:ext cx="5742429" cy="6994525"/>
            <a:chOff x="6854809" y="0"/>
            <a:chExt cx="5742429" cy="6994525"/>
          </a:xfrm>
        </p:grpSpPr>
        <p:sp>
          <p:nvSpPr>
            <p:cNvPr id="133" name="Rectangle 132">
              <a:extLst>
                <a:ext uri="{FF2B5EF4-FFF2-40B4-BE49-F238E27FC236}">
                  <a16:creationId xmlns:a16="http://schemas.microsoft.com/office/drawing/2014/main" id="{330A5E6D-C656-4FB5-A6C8-0E14A3D56807}"/>
                </a:ext>
              </a:extLst>
            </p:cNvPr>
            <p:cNvSpPr/>
            <p:nvPr/>
          </p:nvSpPr>
          <p:spPr bwMode="auto">
            <a:xfrm>
              <a:off x="6854809" y="0"/>
              <a:ext cx="5573715" cy="69945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34" name="Straight Connector 133">
              <a:extLst>
                <a:ext uri="{FF2B5EF4-FFF2-40B4-BE49-F238E27FC236}">
                  <a16:creationId xmlns:a16="http://schemas.microsoft.com/office/drawing/2014/main" id="{E27B318E-3179-465E-AFC1-05F758283A66}"/>
                </a:ext>
              </a:extLst>
            </p:cNvPr>
            <p:cNvCxnSpPr>
              <a:cxnSpLocks/>
            </p:cNvCxnSpPr>
            <p:nvPr/>
          </p:nvCxnSpPr>
          <p:spPr>
            <a:xfrm flipV="1">
              <a:off x="6986329" y="6324861"/>
              <a:ext cx="492352" cy="3409"/>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DA3951E-C5D9-4756-8DFB-FBC8AAA07215}"/>
                </a:ext>
              </a:extLst>
            </p:cNvPr>
            <p:cNvCxnSpPr>
              <a:cxnSpLocks/>
            </p:cNvCxnSpPr>
            <p:nvPr/>
          </p:nvCxnSpPr>
          <p:spPr>
            <a:xfrm flipV="1">
              <a:off x="6986329" y="6538915"/>
              <a:ext cx="492352" cy="3409"/>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509F7259-57F4-4226-9F7C-65A47625755B}"/>
                </a:ext>
              </a:extLst>
            </p:cNvPr>
            <p:cNvCxnSpPr>
              <a:cxnSpLocks/>
            </p:cNvCxnSpPr>
            <p:nvPr/>
          </p:nvCxnSpPr>
          <p:spPr>
            <a:xfrm flipV="1">
              <a:off x="6986329" y="6747304"/>
              <a:ext cx="492352" cy="3409"/>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322C49D2-6774-441E-9CBC-A00C2ECBC55F}"/>
                </a:ext>
              </a:extLst>
            </p:cNvPr>
            <p:cNvSpPr txBox="1"/>
            <p:nvPr/>
          </p:nvSpPr>
          <p:spPr>
            <a:xfrm>
              <a:off x="7463335" y="6181917"/>
              <a:ext cx="4817213" cy="265009"/>
            </a:xfrm>
            <a:prstGeom prst="rect">
              <a:avLst/>
            </a:prstGeom>
            <a:noFill/>
          </p:spPr>
          <p:txBody>
            <a:bodyPr wrap="square" rtlCol="0">
              <a:spAutoFit/>
            </a:bodyPr>
            <a:lstStyle/>
            <a:p>
              <a:pPr defTabSz="932418">
                <a:defRPr/>
              </a:pPr>
              <a:r>
                <a:rPr lang="en-US" sz="1122" i="1" kern="0">
                  <a:solidFill>
                    <a:schemeClr val="accent2"/>
                  </a:solidFill>
                  <a:latin typeface="Segoe UI"/>
                </a:rPr>
                <a:t>Orchestration data (over Internet and ExpressRoute with Microsoft peering)</a:t>
              </a:r>
            </a:p>
          </p:txBody>
        </p:sp>
        <p:sp>
          <p:nvSpPr>
            <p:cNvPr id="138" name="TextBox 137">
              <a:extLst>
                <a:ext uri="{FF2B5EF4-FFF2-40B4-BE49-F238E27FC236}">
                  <a16:creationId xmlns:a16="http://schemas.microsoft.com/office/drawing/2014/main" id="{3019FE7C-399B-471E-BB51-BF6F62B5CBBC}"/>
                </a:ext>
              </a:extLst>
            </p:cNvPr>
            <p:cNvSpPr txBox="1"/>
            <p:nvPr/>
          </p:nvSpPr>
          <p:spPr>
            <a:xfrm>
              <a:off x="7458420" y="6386897"/>
              <a:ext cx="3917955" cy="270285"/>
            </a:xfrm>
            <a:prstGeom prst="rect">
              <a:avLst/>
            </a:prstGeom>
            <a:noFill/>
          </p:spPr>
          <p:txBody>
            <a:bodyPr wrap="square" rtlCol="0">
              <a:spAutoFit/>
            </a:bodyPr>
            <a:lstStyle/>
            <a:p>
              <a:pPr defTabSz="932418">
                <a:defRPr/>
              </a:pPr>
              <a:r>
                <a:rPr lang="en-US" sz="1122" i="1" kern="0" dirty="0">
                  <a:solidFill>
                    <a:schemeClr val="accent2"/>
                  </a:solidFill>
                  <a:latin typeface="Segoe UI"/>
                </a:rPr>
                <a:t>Replication data (over ExpressRoute with Microsoft peering)</a:t>
              </a:r>
            </a:p>
          </p:txBody>
        </p:sp>
        <p:sp>
          <p:nvSpPr>
            <p:cNvPr id="139" name="TextBox 138">
              <a:extLst>
                <a:ext uri="{FF2B5EF4-FFF2-40B4-BE49-F238E27FC236}">
                  <a16:creationId xmlns:a16="http://schemas.microsoft.com/office/drawing/2014/main" id="{D5C1182D-FA1C-4929-AC53-9C677EE722FF}"/>
                </a:ext>
              </a:extLst>
            </p:cNvPr>
            <p:cNvSpPr txBox="1"/>
            <p:nvPr/>
          </p:nvSpPr>
          <p:spPr>
            <a:xfrm>
              <a:off x="7453505" y="6576068"/>
              <a:ext cx="5143733" cy="270285"/>
            </a:xfrm>
            <a:prstGeom prst="rect">
              <a:avLst/>
            </a:prstGeom>
            <a:noFill/>
          </p:spPr>
          <p:txBody>
            <a:bodyPr wrap="square" rtlCol="0">
              <a:spAutoFit/>
            </a:bodyPr>
            <a:lstStyle/>
            <a:p>
              <a:pPr defTabSz="932418">
                <a:defRPr/>
              </a:pPr>
              <a:r>
                <a:rPr lang="en-US" sz="1122" i="1" kern="0">
                  <a:solidFill>
                    <a:schemeClr val="accent2"/>
                  </a:solidFill>
                  <a:latin typeface="Segoe UI"/>
                </a:rPr>
                <a:t>Connectivity to Azure VM post failover (over Internet or ExpressRoute Private)</a:t>
              </a:r>
            </a:p>
          </p:txBody>
        </p:sp>
        <p:sp>
          <p:nvSpPr>
            <p:cNvPr id="140" name="Rectangle: Rounded Corners 139">
              <a:extLst>
                <a:ext uri="{FF2B5EF4-FFF2-40B4-BE49-F238E27FC236}">
                  <a16:creationId xmlns:a16="http://schemas.microsoft.com/office/drawing/2014/main" id="{3F8D1C5C-3759-4F35-ABCE-C589748414EE}"/>
                </a:ext>
              </a:extLst>
            </p:cNvPr>
            <p:cNvSpPr/>
            <p:nvPr/>
          </p:nvSpPr>
          <p:spPr>
            <a:xfrm>
              <a:off x="7863840" y="1528230"/>
              <a:ext cx="3257963" cy="1365136"/>
            </a:xfrm>
            <a:prstGeom prst="roundRect">
              <a:avLst>
                <a:gd name="adj" fmla="val 7573"/>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grpSp>
          <p:nvGrpSpPr>
            <p:cNvPr id="141" name="Group 140">
              <a:extLst>
                <a:ext uri="{FF2B5EF4-FFF2-40B4-BE49-F238E27FC236}">
                  <a16:creationId xmlns:a16="http://schemas.microsoft.com/office/drawing/2014/main" id="{DE8FA8D8-9998-40E7-8333-10C547CFADB1}"/>
                </a:ext>
              </a:extLst>
            </p:cNvPr>
            <p:cNvGrpSpPr/>
            <p:nvPr/>
          </p:nvGrpSpPr>
          <p:grpSpPr>
            <a:xfrm>
              <a:off x="6854809" y="5291838"/>
              <a:ext cx="5425740" cy="807117"/>
              <a:chOff x="3653450" y="3157251"/>
              <a:chExt cx="5319836" cy="791363"/>
            </a:xfrm>
          </p:grpSpPr>
          <p:grpSp>
            <p:nvGrpSpPr>
              <p:cNvPr id="169" name="Group 14">
                <a:extLst>
                  <a:ext uri="{FF2B5EF4-FFF2-40B4-BE49-F238E27FC236}">
                    <a16:creationId xmlns:a16="http://schemas.microsoft.com/office/drawing/2014/main" id="{73F1657E-7D50-458E-880D-B258AF89146B}"/>
                  </a:ext>
                </a:extLst>
              </p:cNvPr>
              <p:cNvGrpSpPr/>
              <p:nvPr/>
            </p:nvGrpSpPr>
            <p:grpSpPr>
              <a:xfrm>
                <a:off x="3653450" y="3157251"/>
                <a:ext cx="1545611" cy="791332"/>
                <a:chOff x="4521845" y="4186004"/>
                <a:chExt cx="1576604" cy="807199"/>
              </a:xfrm>
            </p:grpSpPr>
            <p:sp>
              <p:nvSpPr>
                <p:cNvPr id="176" name="TextBox 18">
                  <a:extLst>
                    <a:ext uri="{FF2B5EF4-FFF2-40B4-BE49-F238E27FC236}">
                      <a16:creationId xmlns:a16="http://schemas.microsoft.com/office/drawing/2014/main" id="{9F230291-52FA-4C98-A03E-6FD2D7B3FE14}"/>
                    </a:ext>
                  </a:extLst>
                </p:cNvPr>
                <p:cNvSpPr txBox="1"/>
                <p:nvPr/>
              </p:nvSpPr>
              <p:spPr>
                <a:xfrm>
                  <a:off x="4521845" y="4722918"/>
                  <a:ext cx="1576604" cy="270285"/>
                </a:xfrm>
                <a:prstGeom prst="rect">
                  <a:avLst/>
                </a:prstGeom>
                <a:noFill/>
              </p:spPr>
              <p:txBody>
                <a:bodyPr wrap="square" rtlCol="0">
                  <a:spAutoFit/>
                </a:bodyPr>
                <a:lstStyle/>
                <a:p>
                  <a:pPr algn="ctr" defTabSz="932418">
                    <a:defRPr/>
                  </a:pPr>
                  <a:r>
                    <a:rPr lang="en-US" sz="1122" kern="0">
                      <a:latin typeface="+mj-lt"/>
                    </a:rPr>
                    <a:t>Azure Migrate</a:t>
                  </a:r>
                </a:p>
              </p:txBody>
            </p:sp>
            <p:pic>
              <p:nvPicPr>
                <p:cNvPr id="177" name="Graphic 6">
                  <a:extLst>
                    <a:ext uri="{FF2B5EF4-FFF2-40B4-BE49-F238E27FC236}">
                      <a16:creationId xmlns:a16="http://schemas.microsoft.com/office/drawing/2014/main" id="{C1BAA233-BB22-4F36-BBB1-A24BECFE7360}"/>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008000" y="4186004"/>
                  <a:ext cx="571931" cy="571930"/>
                </a:xfrm>
                <a:prstGeom prst="rect">
                  <a:avLst/>
                </a:prstGeom>
              </p:spPr>
            </p:pic>
          </p:grpSp>
          <p:grpSp>
            <p:nvGrpSpPr>
              <p:cNvPr id="170" name="Group 169">
                <a:extLst>
                  <a:ext uri="{FF2B5EF4-FFF2-40B4-BE49-F238E27FC236}">
                    <a16:creationId xmlns:a16="http://schemas.microsoft.com/office/drawing/2014/main" id="{17B3E042-113C-4EAB-8C8B-A77EC4AEE05B}"/>
                  </a:ext>
                </a:extLst>
              </p:cNvPr>
              <p:cNvGrpSpPr/>
              <p:nvPr/>
            </p:nvGrpSpPr>
            <p:grpSpPr>
              <a:xfrm>
                <a:off x="5517287" y="3195531"/>
                <a:ext cx="1545611" cy="753083"/>
                <a:chOff x="5517287" y="3195531"/>
                <a:chExt cx="1545611" cy="753083"/>
              </a:xfrm>
            </p:grpSpPr>
            <p:sp>
              <p:nvSpPr>
                <p:cNvPr id="174" name="TextBox 18">
                  <a:extLst>
                    <a:ext uri="{FF2B5EF4-FFF2-40B4-BE49-F238E27FC236}">
                      <a16:creationId xmlns:a16="http://schemas.microsoft.com/office/drawing/2014/main" id="{025C5219-5649-4289-9C1B-C807633CE27D}"/>
                    </a:ext>
                  </a:extLst>
                </p:cNvPr>
                <p:cNvSpPr txBox="1"/>
                <p:nvPr/>
              </p:nvSpPr>
              <p:spPr>
                <a:xfrm>
                  <a:off x="5517287" y="3683605"/>
                  <a:ext cx="1545611" cy="265009"/>
                </a:xfrm>
                <a:prstGeom prst="rect">
                  <a:avLst/>
                </a:prstGeom>
                <a:noFill/>
              </p:spPr>
              <p:txBody>
                <a:bodyPr wrap="square" rtlCol="0">
                  <a:spAutoFit/>
                </a:bodyPr>
                <a:lstStyle/>
                <a:p>
                  <a:pPr algn="ctr" defTabSz="932418">
                    <a:defRPr/>
                  </a:pPr>
                  <a:r>
                    <a:rPr lang="en-US" sz="1122" kern="0">
                      <a:latin typeface="+mj-lt"/>
                    </a:rPr>
                    <a:t>Azure Storage</a:t>
                  </a:r>
                </a:p>
              </p:txBody>
            </p:sp>
            <p:pic>
              <p:nvPicPr>
                <p:cNvPr id="175" name="Graphic 174">
                  <a:extLst>
                    <a:ext uri="{FF2B5EF4-FFF2-40B4-BE49-F238E27FC236}">
                      <a16:creationId xmlns:a16="http://schemas.microsoft.com/office/drawing/2014/main" id="{D82AE0CA-1164-4FFA-9168-7B833DCD288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064123" y="3195531"/>
                  <a:ext cx="441635" cy="441635"/>
                </a:xfrm>
                <a:prstGeom prst="rect">
                  <a:avLst/>
                </a:prstGeom>
              </p:spPr>
            </p:pic>
          </p:grpSp>
          <p:grpSp>
            <p:nvGrpSpPr>
              <p:cNvPr id="171" name="Group 170">
                <a:extLst>
                  <a:ext uri="{FF2B5EF4-FFF2-40B4-BE49-F238E27FC236}">
                    <a16:creationId xmlns:a16="http://schemas.microsoft.com/office/drawing/2014/main" id="{FDC23C79-2128-493A-B497-641932668CB0}"/>
                  </a:ext>
                </a:extLst>
              </p:cNvPr>
              <p:cNvGrpSpPr/>
              <p:nvPr/>
            </p:nvGrpSpPr>
            <p:grpSpPr>
              <a:xfrm>
                <a:off x="7427675" y="3230533"/>
                <a:ext cx="1545611" cy="718046"/>
                <a:chOff x="7427675" y="3230533"/>
                <a:chExt cx="1545611" cy="718046"/>
              </a:xfrm>
            </p:grpSpPr>
            <p:sp>
              <p:nvSpPr>
                <p:cNvPr id="172" name="TextBox 18">
                  <a:extLst>
                    <a:ext uri="{FF2B5EF4-FFF2-40B4-BE49-F238E27FC236}">
                      <a16:creationId xmlns:a16="http://schemas.microsoft.com/office/drawing/2014/main" id="{C6A075D9-1D86-45A0-8CBE-E15DED5AF470}"/>
                    </a:ext>
                  </a:extLst>
                </p:cNvPr>
                <p:cNvSpPr txBox="1"/>
                <p:nvPr/>
              </p:nvSpPr>
              <p:spPr>
                <a:xfrm>
                  <a:off x="7427675" y="3683607"/>
                  <a:ext cx="1545611" cy="264972"/>
                </a:xfrm>
                <a:prstGeom prst="rect">
                  <a:avLst/>
                </a:prstGeom>
                <a:noFill/>
              </p:spPr>
              <p:txBody>
                <a:bodyPr wrap="square" rtlCol="0">
                  <a:spAutoFit/>
                </a:bodyPr>
                <a:lstStyle/>
                <a:p>
                  <a:pPr algn="ctr" defTabSz="932418">
                    <a:defRPr/>
                  </a:pPr>
                  <a:r>
                    <a:rPr lang="en-US" sz="1122" kern="0">
                      <a:latin typeface="+mj-lt"/>
                    </a:rPr>
                    <a:t>Azure Compute</a:t>
                  </a:r>
                </a:p>
              </p:txBody>
            </p:sp>
            <p:pic>
              <p:nvPicPr>
                <p:cNvPr id="173" name="Graphic 172">
                  <a:extLst>
                    <a:ext uri="{FF2B5EF4-FFF2-40B4-BE49-F238E27FC236}">
                      <a16:creationId xmlns:a16="http://schemas.microsoft.com/office/drawing/2014/main" id="{5EC68FC5-2A49-46CF-AB12-97DBBE0B5E3B}"/>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78360" y="3230533"/>
                  <a:ext cx="391517" cy="391517"/>
                </a:xfrm>
                <a:prstGeom prst="rect">
                  <a:avLst/>
                </a:prstGeom>
              </p:spPr>
            </p:pic>
          </p:grpSp>
        </p:grpSp>
        <p:sp>
          <p:nvSpPr>
            <p:cNvPr id="142" name="TextBox 141">
              <a:extLst>
                <a:ext uri="{FF2B5EF4-FFF2-40B4-BE49-F238E27FC236}">
                  <a16:creationId xmlns:a16="http://schemas.microsoft.com/office/drawing/2014/main" id="{C2CDD45C-15DD-4521-9A73-FA21E514D1A3}"/>
                </a:ext>
              </a:extLst>
            </p:cNvPr>
            <p:cNvSpPr txBox="1"/>
            <p:nvPr/>
          </p:nvSpPr>
          <p:spPr>
            <a:xfrm>
              <a:off x="6986329" y="2878479"/>
              <a:ext cx="2192557" cy="265009"/>
            </a:xfrm>
            <a:prstGeom prst="rect">
              <a:avLst/>
            </a:prstGeom>
            <a:noFill/>
          </p:spPr>
          <p:txBody>
            <a:bodyPr wrap="square" rtlCol="0">
              <a:spAutoFit/>
            </a:bodyPr>
            <a:lstStyle/>
            <a:p>
              <a:pPr algn="ctr" defTabSz="932418">
                <a:defRPr/>
              </a:pPr>
              <a:r>
                <a:rPr lang="en-US" sz="1122" kern="0">
                  <a:solidFill>
                    <a:prstClr val="black"/>
                  </a:solidFill>
                  <a:latin typeface="+mj-lt"/>
                </a:rPr>
                <a:t>On-premises environment</a:t>
              </a:r>
            </a:p>
          </p:txBody>
        </p:sp>
        <p:cxnSp>
          <p:nvCxnSpPr>
            <p:cNvPr id="143" name="Straight Arrow Connector 142">
              <a:extLst>
                <a:ext uri="{FF2B5EF4-FFF2-40B4-BE49-F238E27FC236}">
                  <a16:creationId xmlns:a16="http://schemas.microsoft.com/office/drawing/2014/main" id="{C0FE7C33-D428-448A-873C-6A8E94DC2325}"/>
                </a:ext>
              </a:extLst>
            </p:cNvPr>
            <p:cNvCxnSpPr>
              <a:cxnSpLocks/>
            </p:cNvCxnSpPr>
            <p:nvPr/>
          </p:nvCxnSpPr>
          <p:spPr>
            <a:xfrm>
              <a:off x="9560518" y="2891436"/>
              <a:ext cx="0" cy="2375429"/>
            </a:xfrm>
            <a:prstGeom prst="straightConnector1">
              <a:avLst/>
            </a:prstGeom>
            <a:ln w="190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ABA2E45A-F09E-4823-AB15-96993D544F3A}"/>
                </a:ext>
              </a:extLst>
            </p:cNvPr>
            <p:cNvCxnSpPr/>
            <p:nvPr/>
          </p:nvCxnSpPr>
          <p:spPr>
            <a:xfrm>
              <a:off x="7642999" y="4656035"/>
              <a:ext cx="0" cy="610830"/>
            </a:xfrm>
            <a:prstGeom prst="straightConnector1">
              <a:avLst/>
            </a:prstGeom>
            <a:ln w="19050">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903E7EA6-755C-442F-9B16-0B21AB13E35E}"/>
                </a:ext>
              </a:extLst>
            </p:cNvPr>
            <p:cNvCxnSpPr/>
            <p:nvPr/>
          </p:nvCxnSpPr>
          <p:spPr>
            <a:xfrm>
              <a:off x="11464622" y="4656035"/>
              <a:ext cx="0" cy="610830"/>
            </a:xfrm>
            <a:prstGeom prst="straightConnector1">
              <a:avLst/>
            </a:prstGeom>
            <a:ln w="1905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6" name="Group 145">
              <a:extLst>
                <a:ext uri="{FF2B5EF4-FFF2-40B4-BE49-F238E27FC236}">
                  <a16:creationId xmlns:a16="http://schemas.microsoft.com/office/drawing/2014/main" id="{E7192D86-87CD-4AE1-87A3-53A92D35275E}"/>
                </a:ext>
              </a:extLst>
            </p:cNvPr>
            <p:cNvGrpSpPr/>
            <p:nvPr/>
          </p:nvGrpSpPr>
          <p:grpSpPr>
            <a:xfrm>
              <a:off x="9175581" y="2891436"/>
              <a:ext cx="769873" cy="1338792"/>
              <a:chOff x="8729355" y="2632204"/>
              <a:chExt cx="769873" cy="563280"/>
            </a:xfrm>
          </p:grpSpPr>
          <p:cxnSp>
            <p:nvCxnSpPr>
              <p:cNvPr id="167" name="Straight Connector 166">
                <a:extLst>
                  <a:ext uri="{FF2B5EF4-FFF2-40B4-BE49-F238E27FC236}">
                    <a16:creationId xmlns:a16="http://schemas.microsoft.com/office/drawing/2014/main" id="{B311F901-7DCF-432C-9E91-A3F3932A8C2F}"/>
                  </a:ext>
                </a:extLst>
              </p:cNvPr>
              <p:cNvCxnSpPr/>
              <p:nvPr/>
            </p:nvCxnSpPr>
            <p:spPr>
              <a:xfrm>
                <a:off x="8729355" y="2632204"/>
                <a:ext cx="0" cy="563280"/>
              </a:xfrm>
              <a:prstGeom prst="line">
                <a:avLst/>
              </a:prstGeom>
              <a:ln w="19050">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90E45CE6-C1B6-47AA-B111-95663E434D4E}"/>
                  </a:ext>
                </a:extLst>
              </p:cNvPr>
              <p:cNvCxnSpPr/>
              <p:nvPr/>
            </p:nvCxnSpPr>
            <p:spPr>
              <a:xfrm>
                <a:off x="9499228" y="2632204"/>
                <a:ext cx="0" cy="56328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47" name="Straight Connector 146">
              <a:extLst>
                <a:ext uri="{FF2B5EF4-FFF2-40B4-BE49-F238E27FC236}">
                  <a16:creationId xmlns:a16="http://schemas.microsoft.com/office/drawing/2014/main" id="{127AA858-3E35-4901-BC8C-B17ED2B7AB11}"/>
                </a:ext>
              </a:extLst>
            </p:cNvPr>
            <p:cNvCxnSpPr/>
            <p:nvPr/>
          </p:nvCxnSpPr>
          <p:spPr>
            <a:xfrm flipV="1">
              <a:off x="7642999" y="4230227"/>
              <a:ext cx="1532582" cy="425808"/>
            </a:xfrm>
            <a:prstGeom prst="line">
              <a:avLst/>
            </a:prstGeom>
            <a:ln w="19050">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5AD1F7AA-1DCE-46F0-AB62-086DCCFD45C7}"/>
                </a:ext>
              </a:extLst>
            </p:cNvPr>
            <p:cNvCxnSpPr>
              <a:cxnSpLocks/>
            </p:cNvCxnSpPr>
            <p:nvPr/>
          </p:nvCxnSpPr>
          <p:spPr>
            <a:xfrm flipH="1" flipV="1">
              <a:off x="9932040" y="4230227"/>
              <a:ext cx="1532582" cy="425808"/>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9" name="Group 148">
              <a:extLst>
                <a:ext uri="{FF2B5EF4-FFF2-40B4-BE49-F238E27FC236}">
                  <a16:creationId xmlns:a16="http://schemas.microsoft.com/office/drawing/2014/main" id="{53A7A323-B386-4DE6-BC03-7E1C408F948C}"/>
                </a:ext>
              </a:extLst>
            </p:cNvPr>
            <p:cNvGrpSpPr/>
            <p:nvPr/>
          </p:nvGrpSpPr>
          <p:grpSpPr>
            <a:xfrm>
              <a:off x="8338123" y="1667030"/>
              <a:ext cx="427316" cy="386013"/>
              <a:chOff x="5118964" y="3771564"/>
              <a:chExt cx="642073" cy="596676"/>
            </a:xfrm>
          </p:grpSpPr>
          <p:sp>
            <p:nvSpPr>
              <p:cNvPr id="161" name="Rectangle 160">
                <a:extLst>
                  <a:ext uri="{FF2B5EF4-FFF2-40B4-BE49-F238E27FC236}">
                    <a16:creationId xmlns:a16="http://schemas.microsoft.com/office/drawing/2014/main" id="{863F09CC-21D3-4833-ACD2-715E981A6BCD}"/>
                  </a:ext>
                </a:extLst>
              </p:cNvPr>
              <p:cNvSpPr/>
              <p:nvPr/>
            </p:nvSpPr>
            <p:spPr bwMode="auto">
              <a:xfrm>
                <a:off x="5141901" y="3805511"/>
                <a:ext cx="569259" cy="3950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latin typeface="+mj-lt"/>
                  <a:ea typeface="Segoe UI" pitchFamily="34" charset="0"/>
                  <a:cs typeface="Segoe UI" pitchFamily="34" charset="0"/>
                </a:endParaRPr>
              </a:p>
            </p:txBody>
          </p:sp>
          <p:grpSp>
            <p:nvGrpSpPr>
              <p:cNvPr id="162" name="Group 4">
                <a:extLst>
                  <a:ext uri="{FF2B5EF4-FFF2-40B4-BE49-F238E27FC236}">
                    <a16:creationId xmlns:a16="http://schemas.microsoft.com/office/drawing/2014/main" id="{2F868392-CFDE-4BCB-AF28-158058F3E61D}"/>
                  </a:ext>
                </a:extLst>
              </p:cNvPr>
              <p:cNvGrpSpPr>
                <a:grpSpLocks noChangeAspect="1"/>
              </p:cNvGrpSpPr>
              <p:nvPr/>
            </p:nvGrpSpPr>
            <p:grpSpPr bwMode="auto">
              <a:xfrm>
                <a:off x="5118964" y="3771564"/>
                <a:ext cx="642073" cy="596676"/>
                <a:chOff x="4030" y="1558"/>
                <a:chExt cx="341" cy="312"/>
              </a:xfrm>
              <a:solidFill>
                <a:srgbClr val="D83B01"/>
              </a:solidFill>
            </p:grpSpPr>
            <p:sp>
              <p:nvSpPr>
                <p:cNvPr id="163" name="Freeform 5">
                  <a:extLst>
                    <a:ext uri="{FF2B5EF4-FFF2-40B4-BE49-F238E27FC236}">
                      <a16:creationId xmlns:a16="http://schemas.microsoft.com/office/drawing/2014/main" id="{91647757-336A-46A2-9C52-A174E7370F5C}"/>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sp>
              <p:nvSpPr>
                <p:cNvPr id="164" name="Freeform 6">
                  <a:extLst>
                    <a:ext uri="{FF2B5EF4-FFF2-40B4-BE49-F238E27FC236}">
                      <a16:creationId xmlns:a16="http://schemas.microsoft.com/office/drawing/2014/main" id="{ACEF7B6F-A21D-4492-B13F-7A744112C83A}"/>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sp>
              <p:nvSpPr>
                <p:cNvPr id="165" name="Freeform 7">
                  <a:extLst>
                    <a:ext uri="{FF2B5EF4-FFF2-40B4-BE49-F238E27FC236}">
                      <a16:creationId xmlns:a16="http://schemas.microsoft.com/office/drawing/2014/main" id="{3129A25B-A1CC-4DE3-802B-E83C6E627DF9}"/>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sp>
              <p:nvSpPr>
                <p:cNvPr id="166" name="Freeform 8">
                  <a:extLst>
                    <a:ext uri="{FF2B5EF4-FFF2-40B4-BE49-F238E27FC236}">
                      <a16:creationId xmlns:a16="http://schemas.microsoft.com/office/drawing/2014/main" id="{EDB8A03C-99BD-472B-9B74-70CB80B93C6F}"/>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grpSp>
        </p:grpSp>
        <p:sp>
          <p:nvSpPr>
            <p:cNvPr id="150" name="TextBox 149">
              <a:extLst>
                <a:ext uri="{FF2B5EF4-FFF2-40B4-BE49-F238E27FC236}">
                  <a16:creationId xmlns:a16="http://schemas.microsoft.com/office/drawing/2014/main" id="{7F24B27C-FAF6-46AD-8D92-93A5AAC24219}"/>
                </a:ext>
              </a:extLst>
            </p:cNvPr>
            <p:cNvSpPr txBox="1"/>
            <p:nvPr/>
          </p:nvSpPr>
          <p:spPr>
            <a:xfrm>
              <a:off x="7983733" y="2123695"/>
              <a:ext cx="1148963" cy="622511"/>
            </a:xfrm>
            <a:prstGeom prst="rect">
              <a:avLst/>
            </a:prstGeom>
            <a:noFill/>
          </p:spPr>
          <p:txBody>
            <a:bodyPr wrap="square" rtlCol="0">
              <a:spAutoFit/>
            </a:bodyPr>
            <a:lstStyle/>
            <a:p>
              <a:pPr algn="ctr" defTabSz="932418">
                <a:defRPr/>
              </a:pPr>
              <a:r>
                <a:rPr lang="en-US" sz="1122" kern="0">
                  <a:latin typeface="+mj-lt"/>
                </a:rPr>
                <a:t>Replication appliance</a:t>
              </a:r>
            </a:p>
            <a:p>
              <a:pPr algn="ctr" defTabSz="932418">
                <a:defRPr/>
              </a:pPr>
              <a:r>
                <a:rPr lang="en-US" sz="1122" kern="0">
                  <a:latin typeface="+mj-lt"/>
                </a:rPr>
                <a:t>(agent-based)</a:t>
              </a:r>
            </a:p>
          </p:txBody>
        </p:sp>
        <p:sp>
          <p:nvSpPr>
            <p:cNvPr id="151" name="TextBox 150">
              <a:extLst>
                <a:ext uri="{FF2B5EF4-FFF2-40B4-BE49-F238E27FC236}">
                  <a16:creationId xmlns:a16="http://schemas.microsoft.com/office/drawing/2014/main" id="{5070D52B-0774-4C84-9016-E88E13226F86}"/>
                </a:ext>
              </a:extLst>
            </p:cNvPr>
            <p:cNvSpPr txBox="1"/>
            <p:nvPr/>
          </p:nvSpPr>
          <p:spPr>
            <a:xfrm>
              <a:off x="9011304" y="2123695"/>
              <a:ext cx="1067784" cy="622511"/>
            </a:xfrm>
            <a:prstGeom prst="rect">
              <a:avLst/>
            </a:prstGeom>
            <a:noFill/>
          </p:spPr>
          <p:txBody>
            <a:bodyPr wrap="square" rtlCol="0">
              <a:spAutoFit/>
            </a:bodyPr>
            <a:lstStyle/>
            <a:p>
              <a:pPr algn="ctr" defTabSz="932418">
                <a:defRPr/>
              </a:pPr>
              <a:r>
                <a:rPr lang="en-US" sz="1122" kern="0">
                  <a:latin typeface="+mj-lt"/>
                </a:rPr>
                <a:t>Hyper-V Replication Provider</a:t>
              </a:r>
            </a:p>
          </p:txBody>
        </p:sp>
        <p:sp>
          <p:nvSpPr>
            <p:cNvPr id="152" name="Freeform 342">
              <a:extLst>
                <a:ext uri="{FF2B5EF4-FFF2-40B4-BE49-F238E27FC236}">
                  <a16:creationId xmlns:a16="http://schemas.microsoft.com/office/drawing/2014/main" id="{9820A269-4C32-48DE-882A-34A51FBA9305}"/>
                </a:ext>
              </a:extLst>
            </p:cNvPr>
            <p:cNvSpPr>
              <a:spLocks noEditPoints="1"/>
            </p:cNvSpPr>
            <p:nvPr/>
          </p:nvSpPr>
          <p:spPr bwMode="auto">
            <a:xfrm>
              <a:off x="9366134" y="1698958"/>
              <a:ext cx="323775" cy="322156"/>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tx2"/>
            </a:solidFill>
            <a:ln>
              <a:noFill/>
            </a:ln>
          </p:spPr>
          <p:style>
            <a:lnRef idx="2">
              <a:schemeClr val="dk1"/>
            </a:lnRef>
            <a:fillRef idx="1">
              <a:schemeClr val="lt1"/>
            </a:fillRef>
            <a:effectRef idx="0">
              <a:schemeClr val="dk1"/>
            </a:effectRef>
            <a:fontRef idx="minor">
              <a:schemeClr val="dk1"/>
            </a:fontRef>
          </p:style>
          <p:txBody>
            <a:bodyPr vert="horz" wrap="square" lIns="93247" tIns="46623" rIns="93247" bIns="46623" numCol="1" anchor="t" anchorCtr="0" compatLnSpc="1">
              <a:prstTxWarp prst="textNoShape">
                <a:avLst/>
              </a:prstTxWarp>
            </a:bodyPr>
            <a:lstStyle/>
            <a:p>
              <a:pPr defTabSz="932418">
                <a:defRPr/>
              </a:pPr>
              <a:endParaRPr lang="en-US" sz="1836" kern="0">
                <a:solidFill>
                  <a:schemeClr val="tx1"/>
                </a:solidFill>
                <a:latin typeface="+mj-lt"/>
              </a:endParaRPr>
            </a:p>
          </p:txBody>
        </p:sp>
        <p:grpSp>
          <p:nvGrpSpPr>
            <p:cNvPr id="153" name="Group 152">
              <a:extLst>
                <a:ext uri="{FF2B5EF4-FFF2-40B4-BE49-F238E27FC236}">
                  <a16:creationId xmlns:a16="http://schemas.microsoft.com/office/drawing/2014/main" id="{49204D10-8A5A-4626-B24D-D7DD47476390}"/>
                </a:ext>
              </a:extLst>
            </p:cNvPr>
            <p:cNvGrpSpPr/>
            <p:nvPr/>
          </p:nvGrpSpPr>
          <p:grpSpPr>
            <a:xfrm>
              <a:off x="10222905" y="1667030"/>
              <a:ext cx="427317" cy="386013"/>
              <a:chOff x="10709217" y="1469584"/>
              <a:chExt cx="427317" cy="386013"/>
            </a:xfrm>
          </p:grpSpPr>
          <p:sp>
            <p:nvSpPr>
              <p:cNvPr id="155" name="Rectangle 154">
                <a:extLst>
                  <a:ext uri="{FF2B5EF4-FFF2-40B4-BE49-F238E27FC236}">
                    <a16:creationId xmlns:a16="http://schemas.microsoft.com/office/drawing/2014/main" id="{E0CF1E5D-A018-4CCE-A7EA-124D33263F67}"/>
                  </a:ext>
                </a:extLst>
              </p:cNvPr>
              <p:cNvSpPr/>
              <p:nvPr/>
            </p:nvSpPr>
            <p:spPr bwMode="auto">
              <a:xfrm>
                <a:off x="10724483" y="1491546"/>
                <a:ext cx="378858" cy="25559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56" name="Group 4">
                <a:extLst>
                  <a:ext uri="{FF2B5EF4-FFF2-40B4-BE49-F238E27FC236}">
                    <a16:creationId xmlns:a16="http://schemas.microsoft.com/office/drawing/2014/main" id="{ABC309A2-06C4-4AA9-BDA1-57E80E328BF2}"/>
                  </a:ext>
                </a:extLst>
              </p:cNvPr>
              <p:cNvGrpSpPr>
                <a:grpSpLocks noChangeAspect="1"/>
              </p:cNvGrpSpPr>
              <p:nvPr/>
            </p:nvGrpSpPr>
            <p:grpSpPr bwMode="auto">
              <a:xfrm>
                <a:off x="10709217" y="1469584"/>
                <a:ext cx="427317" cy="386013"/>
                <a:chOff x="4030" y="1558"/>
                <a:chExt cx="341" cy="312"/>
              </a:xfrm>
              <a:solidFill>
                <a:srgbClr val="D83B01"/>
              </a:solidFill>
            </p:grpSpPr>
            <p:sp>
              <p:nvSpPr>
                <p:cNvPr id="157" name="Freeform 5">
                  <a:extLst>
                    <a:ext uri="{FF2B5EF4-FFF2-40B4-BE49-F238E27FC236}">
                      <a16:creationId xmlns:a16="http://schemas.microsoft.com/office/drawing/2014/main" id="{AC126A13-13BE-4954-9305-FCD69AAB351E}"/>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B0F0"/>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D83B01"/>
                    </a:solidFill>
                    <a:latin typeface="Segoe UI"/>
                  </a:endParaRPr>
                </a:p>
              </p:txBody>
            </p:sp>
            <p:sp>
              <p:nvSpPr>
                <p:cNvPr id="158" name="Freeform 6">
                  <a:extLst>
                    <a:ext uri="{FF2B5EF4-FFF2-40B4-BE49-F238E27FC236}">
                      <a16:creationId xmlns:a16="http://schemas.microsoft.com/office/drawing/2014/main" id="{DE2E2785-2505-4F6E-B6DB-8A9495DD7083}"/>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159" name="Freeform 7">
                  <a:extLst>
                    <a:ext uri="{FF2B5EF4-FFF2-40B4-BE49-F238E27FC236}">
                      <a16:creationId xmlns:a16="http://schemas.microsoft.com/office/drawing/2014/main" id="{533B8AA7-ECE7-42FD-9913-1465DF5E119E}"/>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160" name="Freeform 8">
                  <a:extLst>
                    <a:ext uri="{FF2B5EF4-FFF2-40B4-BE49-F238E27FC236}">
                      <a16:creationId xmlns:a16="http://schemas.microsoft.com/office/drawing/2014/main" id="{76814F89-2469-413E-B8FC-2426F2FF5618}"/>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grpSp>
        </p:grpSp>
        <p:sp>
          <p:nvSpPr>
            <p:cNvPr id="154" name="TextBox 153">
              <a:extLst>
                <a:ext uri="{FF2B5EF4-FFF2-40B4-BE49-F238E27FC236}">
                  <a16:creationId xmlns:a16="http://schemas.microsoft.com/office/drawing/2014/main" id="{56D16DED-BD41-40D4-9E39-7357F96EFB7D}"/>
                </a:ext>
              </a:extLst>
            </p:cNvPr>
            <p:cNvSpPr txBox="1"/>
            <p:nvPr/>
          </p:nvSpPr>
          <p:spPr>
            <a:xfrm>
              <a:off x="9850122" y="2123695"/>
              <a:ext cx="1172885" cy="622511"/>
            </a:xfrm>
            <a:prstGeom prst="rect">
              <a:avLst/>
            </a:prstGeom>
            <a:noFill/>
          </p:spPr>
          <p:txBody>
            <a:bodyPr wrap="square" rtlCol="0">
              <a:spAutoFit/>
            </a:bodyPr>
            <a:lstStyle/>
            <a:p>
              <a:pPr algn="ctr" defTabSz="932418">
                <a:defRPr/>
              </a:pPr>
              <a:r>
                <a:rPr lang="en-US" sz="1122" kern="0">
                  <a:latin typeface="+mj-lt"/>
                </a:rPr>
                <a:t>Azure Migrate appliance - VMware</a:t>
              </a:r>
            </a:p>
          </p:txBody>
        </p:sp>
      </p:grpSp>
      <p:sp>
        <p:nvSpPr>
          <p:cNvPr id="4" name="Title 1">
            <a:extLst>
              <a:ext uri="{FF2B5EF4-FFF2-40B4-BE49-F238E27FC236}">
                <a16:creationId xmlns:a16="http://schemas.microsoft.com/office/drawing/2014/main" id="{46644933-C5C8-42EB-80A5-0CC0565AAD2F}"/>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z="1800" i="1" spc="-51">
              <a:solidFill>
                <a:prstClr val="black"/>
              </a:solidFill>
              <a:latin typeface="Segoe UI Semibold (Headings)"/>
            </a:endParaRPr>
          </a:p>
        </p:txBody>
      </p:sp>
      <p:sp>
        <p:nvSpPr>
          <p:cNvPr id="3" name="Title 2">
            <a:extLst>
              <a:ext uri="{FF2B5EF4-FFF2-40B4-BE49-F238E27FC236}">
                <a16:creationId xmlns:a16="http://schemas.microsoft.com/office/drawing/2014/main" id="{1DF67AD4-18DF-D245-B87D-7EDEB74F19EF}"/>
              </a:ext>
            </a:extLst>
          </p:cNvPr>
          <p:cNvSpPr>
            <a:spLocks noGrp="1"/>
          </p:cNvSpPr>
          <p:nvPr>
            <p:ph type="title"/>
          </p:nvPr>
        </p:nvSpPr>
        <p:spPr>
          <a:xfrm>
            <a:off x="465136" y="441325"/>
            <a:ext cx="11144086" cy="830263"/>
          </a:xfrm>
        </p:spPr>
        <p:txBody>
          <a:bodyPr/>
          <a:lstStyle/>
          <a:p>
            <a:r>
              <a:rPr lang="en-US" dirty="0"/>
              <a:t>Migration: Using ExpressRoute Microsoft peering</a:t>
            </a:r>
          </a:p>
        </p:txBody>
      </p:sp>
      <p:sp>
        <p:nvSpPr>
          <p:cNvPr id="6" name="Rectangle 5">
            <a:extLst>
              <a:ext uri="{FF2B5EF4-FFF2-40B4-BE49-F238E27FC236}">
                <a16:creationId xmlns:a16="http://schemas.microsoft.com/office/drawing/2014/main" id="{ADF0CD65-8405-4D0C-A749-9CA060E0F410}"/>
              </a:ext>
            </a:extLst>
          </p:cNvPr>
          <p:cNvSpPr/>
          <p:nvPr/>
        </p:nvSpPr>
        <p:spPr>
          <a:xfrm>
            <a:off x="419813" y="1593836"/>
            <a:ext cx="6342938" cy="5365571"/>
          </a:xfrm>
          <a:prstGeom prst="rect">
            <a:avLst/>
          </a:prstGeom>
          <a:noFill/>
          <a:ln>
            <a:noFill/>
            <a:prstDash val="dash"/>
          </a:ln>
        </p:spPr>
        <p:txBody>
          <a:bodyPr wrap="square">
            <a:spAutoFit/>
          </a:bodyPr>
          <a:lstStyle/>
          <a:p>
            <a:pPr defTabSz="914191">
              <a:spcBef>
                <a:spcPts val="400"/>
              </a:spcBef>
              <a:spcAft>
                <a:spcPts val="400"/>
              </a:spcAft>
              <a:defRPr/>
            </a:pPr>
            <a:r>
              <a:rPr lang="en-US" sz="1600" b="1" dirty="0">
                <a:latin typeface="Segoe UI"/>
                <a:cs typeface="Segoe UI Semilight" panose="020B0402040204020203" pitchFamily="34" charset="0"/>
              </a:rPr>
              <a:t>Data plane </a:t>
            </a:r>
            <a:r>
              <a:rPr lang="en-US" sz="1600" dirty="0">
                <a:latin typeface="Segoe UI"/>
                <a:cs typeface="Segoe UI Semilight" panose="020B0402040204020203" pitchFamily="34" charset="0"/>
              </a:rPr>
              <a:t>(replication data) can be routed through ExpressRoute with Microsoft Peering for better bandwidth or latency requirements.</a:t>
            </a:r>
          </a:p>
          <a:p>
            <a:pPr defTabSz="914191">
              <a:spcBef>
                <a:spcPts val="400"/>
              </a:spcBef>
              <a:spcAft>
                <a:spcPts val="400"/>
              </a:spcAft>
              <a:defRPr/>
            </a:pPr>
            <a:r>
              <a:rPr lang="en-US" sz="1600" b="1" dirty="0">
                <a:latin typeface="Segoe UI"/>
                <a:cs typeface="Segoe UI Semilight" panose="020B0402040204020203" pitchFamily="34" charset="0"/>
              </a:rPr>
              <a:t>Control plane </a:t>
            </a:r>
            <a:r>
              <a:rPr lang="en-US" sz="1600" dirty="0">
                <a:latin typeface="Segoe UI"/>
                <a:cs typeface="Segoe UI Semilight" panose="020B0402040204020203" pitchFamily="34" charset="0"/>
              </a:rPr>
              <a:t>(replication </a:t>
            </a:r>
            <a:r>
              <a:rPr lang="en-US" sz="1600" dirty="0">
                <a:gradFill>
                  <a:gsLst>
                    <a:gs pos="2917">
                      <a:srgbClr val="1A1A1A"/>
                    </a:gs>
                    <a:gs pos="30000">
                      <a:srgbClr val="1A1A1A"/>
                    </a:gs>
                  </a:gsLst>
                  <a:lin ang="5400000" scaled="0"/>
                </a:gradFill>
                <a:latin typeface="Segoe UI"/>
                <a:cs typeface="Segoe UI Semilight" panose="020B0402040204020203" pitchFamily="34" charset="0"/>
              </a:rPr>
              <a:t>orchestration) communications happen over the Internet. </a:t>
            </a:r>
          </a:p>
          <a:p>
            <a:pPr defTabSz="914191">
              <a:spcBef>
                <a:spcPts val="400"/>
              </a:spcBef>
              <a:spcAft>
                <a:spcPts val="400"/>
              </a:spcAft>
              <a:defRPr/>
            </a:pPr>
            <a:endParaRPr lang="en-US" sz="1600" dirty="0">
              <a:gradFill>
                <a:gsLst>
                  <a:gs pos="2917">
                    <a:srgbClr val="1A1A1A"/>
                  </a:gs>
                  <a:gs pos="30000">
                    <a:srgbClr val="1A1A1A"/>
                  </a:gs>
                </a:gsLst>
                <a:lin ang="5400000" scaled="0"/>
              </a:gradFill>
              <a:latin typeface="Segoe UI"/>
              <a:cs typeface="Segoe UI Semilight" panose="020B0402040204020203" pitchFamily="34" charset="0"/>
            </a:endParaRPr>
          </a:p>
          <a:p>
            <a:pPr defTabSz="914191">
              <a:spcBef>
                <a:spcPts val="400"/>
              </a:spcBef>
              <a:spcAft>
                <a:spcPts val="400"/>
              </a:spcAft>
              <a:defRPr/>
            </a:pPr>
            <a:r>
              <a:rPr lang="en-US" sz="1600" b="1" dirty="0">
                <a:latin typeface="Segoe UI"/>
                <a:cs typeface="Segoe UI Semilight" panose="020B0402040204020203" pitchFamily="34" charset="0"/>
              </a:rPr>
              <a:t>For replication data transfer over Microsoft peering</a:t>
            </a:r>
            <a:r>
              <a:rPr lang="en-US" sz="1600" b="1" dirty="0">
                <a:solidFill>
                  <a:schemeClr val="tx2"/>
                </a:solidFill>
                <a:latin typeface="Segoe UI"/>
                <a:cs typeface="Segoe UI Semilight" panose="020B0402040204020203" pitchFamily="34" charset="0"/>
              </a:rPr>
              <a:t>, </a:t>
            </a:r>
            <a:r>
              <a:rPr lang="en-US" sz="1600" dirty="0">
                <a:solidFill>
                  <a:srgbClr val="44546A">
                    <a:lumMod val="50000"/>
                  </a:srgbClr>
                </a:solidFill>
                <a:latin typeface="Segoe UI"/>
                <a:cs typeface="Segoe UI Semilight" panose="020B0402040204020203" pitchFamily="34" charset="0"/>
              </a:rPr>
              <a:t>configure route filters to advertise routes for the Azure Storage endpoints. This would be the regional BGP communities for the target Azure region (region for migration).</a:t>
            </a:r>
          </a:p>
          <a:p>
            <a:pPr defTabSz="914191">
              <a:spcBef>
                <a:spcPts val="400"/>
              </a:spcBef>
              <a:spcAft>
                <a:spcPts val="400"/>
              </a:spcAft>
              <a:defRPr/>
            </a:pPr>
            <a:endParaRPr lang="en-US" sz="1600" dirty="0">
              <a:solidFill>
                <a:srgbClr val="44546A">
                  <a:lumMod val="50000"/>
                </a:srgbClr>
              </a:solidFill>
              <a:latin typeface="Segoe UI"/>
              <a:cs typeface="Segoe UI Semilight" panose="020B0402040204020203" pitchFamily="34" charset="0"/>
            </a:endParaRPr>
          </a:p>
          <a:p>
            <a:pPr defTabSz="914191">
              <a:spcBef>
                <a:spcPts val="400"/>
              </a:spcBef>
              <a:spcAft>
                <a:spcPts val="400"/>
              </a:spcAft>
              <a:defRPr/>
            </a:pPr>
            <a:r>
              <a:rPr lang="en-US" sz="1600" b="1" dirty="0">
                <a:solidFill>
                  <a:srgbClr val="44546A">
                    <a:lumMod val="50000"/>
                  </a:srgbClr>
                </a:solidFill>
                <a:latin typeface="Segoe UI"/>
                <a:cs typeface="Segoe UI Semilight" panose="020B0402040204020203" pitchFamily="34" charset="0"/>
              </a:rPr>
              <a:t>To route control plane traffic over Microsoft peering, </a:t>
            </a:r>
            <a:r>
              <a:rPr lang="en-US" sz="1600" dirty="0">
                <a:solidFill>
                  <a:srgbClr val="44546A">
                    <a:lumMod val="50000"/>
                  </a:srgbClr>
                </a:solidFill>
                <a:latin typeface="Segoe UI"/>
                <a:cs typeface="Segoe UI Semilight" panose="020B0402040204020203" pitchFamily="34" charset="0"/>
              </a:rPr>
              <a:t>configure route filters to advertise routes for other public endpoints as required. </a:t>
            </a:r>
          </a:p>
          <a:p>
            <a:pPr marL="752121" lvl="1" indent="-285750">
              <a:buFont typeface="Arial" panose="020B0604020202020204" pitchFamily="34" charset="0"/>
              <a:buChar char="•"/>
            </a:pPr>
            <a:r>
              <a:rPr lang="en-US" sz="1400" b="0" i="0" dirty="0">
                <a:solidFill>
                  <a:srgbClr val="171717"/>
                </a:solidFill>
                <a:effectLst/>
                <a:latin typeface="Segoe UI" panose="020B0502040204020203" pitchFamily="34" charset="0"/>
              </a:rPr>
              <a:t>.*.vault.azure.net</a:t>
            </a:r>
          </a:p>
          <a:p>
            <a:pPr marL="752121" lvl="1" indent="-285750">
              <a:buFont typeface="Arial" panose="020B0604020202020204" pitchFamily="34" charset="0"/>
              <a:buChar char="•"/>
            </a:pPr>
            <a:r>
              <a:rPr lang="en-US" sz="1400" b="0" i="0" dirty="0">
                <a:solidFill>
                  <a:srgbClr val="171717"/>
                </a:solidFill>
                <a:effectLst/>
                <a:latin typeface="Segoe UI" panose="020B0502040204020203" pitchFamily="34" charset="0"/>
              </a:rPr>
              <a:t>.*.servicebus.windows.net</a:t>
            </a:r>
          </a:p>
          <a:p>
            <a:pPr marL="752121" lvl="1" indent="-285750">
              <a:buFont typeface="Arial" panose="020B0604020202020204" pitchFamily="34" charset="0"/>
              <a:buChar char="•"/>
            </a:pPr>
            <a:r>
              <a:rPr lang="en-US" sz="1400" b="0" i="0" dirty="0">
                <a:solidFill>
                  <a:srgbClr val="171717"/>
                </a:solidFill>
                <a:effectLst/>
                <a:latin typeface="Segoe UI" panose="020B0502040204020203" pitchFamily="34" charset="0"/>
              </a:rPr>
              <a:t>.*.discoverysrv.windowsazure.com</a:t>
            </a:r>
          </a:p>
          <a:p>
            <a:pPr marL="752121" lvl="1" indent="-285750">
              <a:buFont typeface="Arial" panose="020B0604020202020204" pitchFamily="34" charset="0"/>
              <a:buChar char="•"/>
            </a:pPr>
            <a:r>
              <a:rPr lang="en-US" sz="1400" b="0" i="0" dirty="0">
                <a:solidFill>
                  <a:srgbClr val="171717"/>
                </a:solidFill>
                <a:effectLst/>
                <a:latin typeface="Segoe UI" panose="020B0502040204020203" pitchFamily="34" charset="0"/>
              </a:rPr>
              <a:t>.*.migration.windowsazure.com</a:t>
            </a:r>
          </a:p>
          <a:p>
            <a:pPr marL="752121" lvl="1" indent="-285750">
              <a:buFont typeface="Arial" panose="020B0604020202020204" pitchFamily="34" charset="0"/>
              <a:buChar char="•"/>
            </a:pPr>
            <a:r>
              <a:rPr lang="en-US" sz="1400" b="0" i="0" dirty="0">
                <a:solidFill>
                  <a:srgbClr val="171717"/>
                </a:solidFill>
                <a:effectLst/>
                <a:latin typeface="Segoe UI" panose="020B0502040204020203" pitchFamily="34" charset="0"/>
              </a:rPr>
              <a:t>.*.hypervrecoverymanager.windowsazure.com</a:t>
            </a:r>
          </a:p>
          <a:p>
            <a:pPr marL="752121" lvl="1" indent="-285750">
              <a:buFont typeface="Arial" panose="020B0604020202020204" pitchFamily="34" charset="0"/>
              <a:buChar char="•"/>
            </a:pPr>
            <a:r>
              <a:rPr lang="en-US" sz="1400" b="0" i="0" dirty="0">
                <a:solidFill>
                  <a:srgbClr val="171717"/>
                </a:solidFill>
                <a:effectLst/>
                <a:latin typeface="Segoe UI" panose="020B0502040204020203" pitchFamily="34" charset="0"/>
              </a:rPr>
              <a:t>.*.backup.windowsazure.com</a:t>
            </a:r>
          </a:p>
          <a:p>
            <a:pPr lvl="1"/>
            <a:endParaRPr lang="en-US" sz="1400" dirty="0">
              <a:solidFill>
                <a:srgbClr val="171717"/>
              </a:solidFill>
              <a:latin typeface="Segoe UI" panose="020B0502040204020203" pitchFamily="34" charset="0"/>
            </a:endParaRPr>
          </a:p>
        </p:txBody>
      </p:sp>
      <p:sp>
        <p:nvSpPr>
          <p:cNvPr id="180" name="Text Placeholder 4">
            <a:extLst>
              <a:ext uri="{FF2B5EF4-FFF2-40B4-BE49-F238E27FC236}">
                <a16:creationId xmlns:a16="http://schemas.microsoft.com/office/drawing/2014/main" id="{4F570E61-E5E8-4515-B95D-D634E09A028B}"/>
              </a:ext>
            </a:extLst>
          </p:cNvPr>
          <p:cNvSpPr txBox="1">
            <a:spLocks/>
          </p:cNvSpPr>
          <p:nvPr/>
        </p:nvSpPr>
        <p:spPr>
          <a:xfrm>
            <a:off x="393353" y="962260"/>
            <a:ext cx="11887195" cy="49244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00" spc="-50" dirty="0">
                <a:solidFill>
                  <a:schemeClr val="tx2"/>
                </a:solidFill>
              </a:rPr>
              <a:t>For agentless and agent-based migrations</a:t>
            </a:r>
          </a:p>
        </p:txBody>
      </p:sp>
    </p:spTree>
    <p:extLst>
      <p:ext uri="{BB962C8B-B14F-4D97-AF65-F5344CB8AC3E}">
        <p14:creationId xmlns:p14="http://schemas.microsoft.com/office/powerpoint/2010/main" val="2995298765"/>
      </p:ext>
    </p:extLst>
  </p:cSld>
  <p:clrMapOvr>
    <a:masterClrMapping/>
  </p:clrMapOvr>
  <p:transition spd="slow">
    <p:push dir="u"/>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644933-C5C8-42EB-80A5-0CC0565AAD2F}"/>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z="1800" i="1" spc="-51">
              <a:solidFill>
                <a:prstClr val="black"/>
              </a:solidFill>
              <a:latin typeface="Segoe UI Semibold (Headings)"/>
            </a:endParaRPr>
          </a:p>
        </p:txBody>
      </p:sp>
      <p:sp>
        <p:nvSpPr>
          <p:cNvPr id="6" name="Rectangle 5">
            <a:extLst>
              <a:ext uri="{FF2B5EF4-FFF2-40B4-BE49-F238E27FC236}">
                <a16:creationId xmlns:a16="http://schemas.microsoft.com/office/drawing/2014/main" id="{ADF0CD65-8405-4D0C-A749-9CA060E0F410}"/>
              </a:ext>
            </a:extLst>
          </p:cNvPr>
          <p:cNvSpPr/>
          <p:nvPr/>
        </p:nvSpPr>
        <p:spPr>
          <a:xfrm>
            <a:off x="419813" y="1593836"/>
            <a:ext cx="6279094" cy="4806444"/>
          </a:xfrm>
          <a:prstGeom prst="rect">
            <a:avLst/>
          </a:prstGeom>
          <a:noFill/>
          <a:ln>
            <a:noFill/>
            <a:prstDash val="dash"/>
          </a:ln>
        </p:spPr>
        <p:txBody>
          <a:bodyPr wrap="square">
            <a:spAutoFit/>
          </a:bodyPr>
          <a:lstStyle/>
          <a:p>
            <a:pPr defTabSz="914191">
              <a:spcBef>
                <a:spcPts val="600"/>
              </a:spcBef>
              <a:spcAft>
                <a:spcPts val="400"/>
              </a:spcAft>
              <a:defRPr/>
            </a:pPr>
            <a:r>
              <a:rPr lang="en-US" sz="1600" b="1" dirty="0">
                <a:gradFill>
                  <a:gsLst>
                    <a:gs pos="2917">
                      <a:srgbClr val="1A1A1A"/>
                    </a:gs>
                    <a:gs pos="30000">
                      <a:srgbClr val="1A1A1A"/>
                    </a:gs>
                  </a:gsLst>
                  <a:lin ang="5400000" scaled="0"/>
                </a:gradFill>
                <a:latin typeface="Segoe UI"/>
                <a:cs typeface="Segoe UI Semilight" panose="020B0402040204020203" pitchFamily="34" charset="0"/>
              </a:rPr>
              <a:t> </a:t>
            </a:r>
            <a:r>
              <a:rPr lang="en-US" sz="1600" b="1" i="0" u="sng" dirty="0">
                <a:solidFill>
                  <a:srgbClr val="171717"/>
                </a:solidFill>
                <a:effectLst/>
                <a:latin typeface="Segoe UI" panose="020B0502040204020203" pitchFamily="34" charset="0"/>
              </a:rPr>
              <a:t>Internet connectivity:</a:t>
            </a:r>
            <a:r>
              <a:rPr lang="en-US" sz="1600" b="1" i="0" dirty="0">
                <a:solidFill>
                  <a:srgbClr val="171717"/>
                </a:solidFill>
                <a:effectLst/>
                <a:latin typeface="Segoe UI" panose="020B0502040204020203" pitchFamily="34" charset="0"/>
              </a:rPr>
              <a:t> </a:t>
            </a:r>
          </a:p>
          <a:p>
            <a:pPr marL="285750" marR="0" indent="-285750">
              <a:spcAft>
                <a:spcPts val="200"/>
              </a:spcAft>
              <a:buFont typeface="Arial" panose="020B0604020202020204" pitchFamily="34" charset="0"/>
              <a:buChar char="•"/>
            </a:pPr>
            <a:r>
              <a:rPr lang="en-US" sz="1600" i="0" dirty="0">
                <a:solidFill>
                  <a:srgbClr val="171717"/>
                </a:solidFill>
                <a:effectLst/>
                <a:latin typeface="Segoe UI" panose="020B0502040204020203" pitchFamily="34" charset="0"/>
              </a:rPr>
              <a:t>Y</a:t>
            </a:r>
            <a:r>
              <a:rPr lang="en-US" sz="1600" i="0" dirty="0">
                <a:solidFill>
                  <a:srgbClr val="171717"/>
                </a:solidFill>
                <a:effectLst/>
              </a:rPr>
              <a:t>ou still need internet connectivity </a:t>
            </a:r>
            <a:r>
              <a:rPr lang="en-US" sz="1600" b="0" i="0" dirty="0">
                <a:solidFill>
                  <a:srgbClr val="171717"/>
                </a:solidFill>
                <a:effectLst/>
              </a:rPr>
              <a:t>from the on-premises site for other URLs that aren't reachable over ExpressRoute Microsoft peering. </a:t>
            </a:r>
          </a:p>
          <a:p>
            <a:pPr marL="285750" marR="0" indent="-285750">
              <a:spcAft>
                <a:spcPts val="200"/>
              </a:spcAft>
              <a:buFont typeface="Arial" panose="020B0604020202020204" pitchFamily="34" charset="0"/>
              <a:buChar char="•"/>
            </a:pPr>
            <a:r>
              <a:rPr lang="en-US" sz="1600" b="0" i="0" dirty="0">
                <a:solidFill>
                  <a:srgbClr val="171717"/>
                </a:solidFill>
                <a:effectLst/>
              </a:rPr>
              <a:t>Following URLs require Internet connectivity</a:t>
            </a:r>
            <a:r>
              <a:rPr lang="en-US" sz="1400" b="0" i="0" dirty="0">
                <a:solidFill>
                  <a:srgbClr val="171717"/>
                </a:solidFill>
                <a:effectLst/>
              </a:rPr>
              <a:t>: </a:t>
            </a:r>
            <a:r>
              <a:rPr lang="en-US" sz="1200" i="1" u="none" strike="noStrike" dirty="0">
                <a:effectLst/>
              </a:rPr>
              <a:t>*.portal.azure.com, *.windows.net, *.msftauth.net, *.msauth.net, *.microsoft.com, *.live.com, *.office.com, *.microsoftonline.com, *.microsoftonline-p.com, *.microsoftazuread-sso.com, </a:t>
            </a:r>
            <a:r>
              <a:rPr lang="en-US" sz="1200" b="0" i="1" dirty="0">
                <a:solidFill>
                  <a:srgbClr val="171717"/>
                </a:solidFill>
                <a:effectLst/>
              </a:rPr>
              <a:t>management.azure.com, *.services.visualstudio.com (optional), aka.ms/* (optional), download.microsoft.com/download</a:t>
            </a:r>
          </a:p>
          <a:p>
            <a:pPr marL="342900" indent="-342900">
              <a:spcAft>
                <a:spcPts val="200"/>
              </a:spcAft>
              <a:buFontTx/>
              <a:buAutoNum type="arabicPeriod"/>
            </a:pPr>
            <a:endParaRPr lang="en-US" sz="1600" u="sng" dirty="0">
              <a:gradFill>
                <a:gsLst>
                  <a:gs pos="2917">
                    <a:srgbClr val="1A1A1A"/>
                  </a:gs>
                  <a:gs pos="30000">
                    <a:srgbClr val="1A1A1A"/>
                  </a:gs>
                </a:gsLst>
                <a:lin ang="5400000" scaled="0"/>
              </a:gradFill>
              <a:cs typeface="Segoe UI Semilight" panose="020B0402040204020203" pitchFamily="34" charset="0"/>
            </a:endParaRPr>
          </a:p>
          <a:p>
            <a:pPr>
              <a:spcAft>
                <a:spcPts val="200"/>
              </a:spcAft>
            </a:pPr>
            <a:r>
              <a:rPr lang="en-US" sz="1600" b="1" u="sng" dirty="0">
                <a:gradFill>
                  <a:gsLst>
                    <a:gs pos="2917">
                      <a:srgbClr val="1A1A1A"/>
                    </a:gs>
                    <a:gs pos="30000">
                      <a:srgbClr val="1A1A1A"/>
                    </a:gs>
                  </a:gsLst>
                  <a:lin ang="5400000" scaled="0"/>
                </a:gradFill>
                <a:cs typeface="Segoe UI Semilight" panose="020B0402040204020203" pitchFamily="34" charset="0"/>
              </a:rPr>
              <a:t>Proxy configuration:</a:t>
            </a:r>
            <a:endParaRPr lang="en-US" sz="1600" b="1" dirty="0">
              <a:gradFill>
                <a:gsLst>
                  <a:gs pos="2917">
                    <a:srgbClr val="1A1A1A"/>
                  </a:gs>
                  <a:gs pos="30000">
                    <a:srgbClr val="1A1A1A"/>
                  </a:gs>
                </a:gsLst>
                <a:lin ang="5400000" scaled="0"/>
              </a:gradFill>
              <a:cs typeface="Segoe UI Semilight" panose="020B0402040204020203" pitchFamily="34" charset="0"/>
            </a:endParaRPr>
          </a:p>
          <a:p>
            <a:pPr>
              <a:spcAft>
                <a:spcPts val="200"/>
              </a:spcAft>
            </a:pPr>
            <a:r>
              <a:rPr lang="en-US" sz="1600" dirty="0">
                <a:gradFill>
                  <a:gsLst>
                    <a:gs pos="2917">
                      <a:srgbClr val="1A1A1A"/>
                    </a:gs>
                    <a:gs pos="30000">
                      <a:srgbClr val="1A1A1A"/>
                    </a:gs>
                  </a:gsLst>
                  <a:lin ang="5400000" scaled="0"/>
                </a:gradFill>
                <a:cs typeface="Segoe UI Semilight" panose="020B0402040204020203" pitchFamily="34" charset="0"/>
              </a:rPr>
              <a:t>If the appliance uses a proxy for internet connectivity, you may need to configure proxy bypass for certain URLs to route them via the Microsoft peering circuit. For replication traffic, you can configure a proxy bypass rule for “</a:t>
            </a:r>
            <a:r>
              <a:rPr lang="en-US" sz="1600" i="1" dirty="0">
                <a:gradFill>
                  <a:gsLst>
                    <a:gs pos="2917">
                      <a:srgbClr val="1A1A1A"/>
                    </a:gs>
                    <a:gs pos="30000">
                      <a:srgbClr val="1A1A1A"/>
                    </a:gs>
                  </a:gsLst>
                  <a:lin ang="5400000" scaled="0"/>
                </a:gradFill>
                <a:cs typeface="Segoe UI Semilight" panose="020B0402040204020203" pitchFamily="34" charset="0"/>
              </a:rPr>
              <a:t>.*.blob.core.windows.net</a:t>
            </a:r>
            <a:r>
              <a:rPr lang="en-US" sz="1600" dirty="0">
                <a:gradFill>
                  <a:gsLst>
                    <a:gs pos="2917">
                      <a:srgbClr val="1A1A1A"/>
                    </a:gs>
                    <a:gs pos="30000">
                      <a:srgbClr val="1A1A1A"/>
                    </a:gs>
                  </a:gsLst>
                  <a:lin ang="5400000" scaled="0"/>
                </a:gradFill>
                <a:cs typeface="Segoe UI Semilight" panose="020B0402040204020203" pitchFamily="34" charset="0"/>
              </a:rPr>
              <a:t>”.  </a:t>
            </a:r>
          </a:p>
          <a:p>
            <a:pPr marL="342900" indent="-342900">
              <a:spcAft>
                <a:spcPts val="200"/>
              </a:spcAft>
              <a:buFontTx/>
              <a:buAutoNum type="arabicPeriod"/>
            </a:pPr>
            <a:endParaRPr lang="en-US" sz="1600" b="0" i="0" u="sng" dirty="0">
              <a:solidFill>
                <a:srgbClr val="171717"/>
              </a:solidFill>
              <a:effectLst/>
            </a:endParaRPr>
          </a:p>
          <a:p>
            <a:pPr>
              <a:spcAft>
                <a:spcPts val="200"/>
              </a:spcAft>
            </a:pPr>
            <a:r>
              <a:rPr lang="en-US" sz="1600" b="1" i="0" u="sng" dirty="0">
                <a:solidFill>
                  <a:srgbClr val="171717"/>
                </a:solidFill>
                <a:effectLst/>
              </a:rPr>
              <a:t>Azure Migrate project configuration:</a:t>
            </a:r>
            <a:r>
              <a:rPr lang="en-US" sz="1600" b="1" i="0" dirty="0">
                <a:solidFill>
                  <a:srgbClr val="171717"/>
                </a:solidFill>
                <a:effectLst/>
              </a:rPr>
              <a:t> </a:t>
            </a:r>
          </a:p>
          <a:p>
            <a:pPr defTabSz="914191">
              <a:spcBef>
                <a:spcPts val="400"/>
              </a:spcBef>
              <a:spcAft>
                <a:spcPts val="400"/>
              </a:spcAft>
              <a:defRPr/>
            </a:pPr>
            <a:r>
              <a:rPr lang="en-US" sz="1600" dirty="0">
                <a:gradFill>
                  <a:gsLst>
                    <a:gs pos="2917">
                      <a:srgbClr val="1A1A1A"/>
                    </a:gs>
                    <a:gs pos="30000">
                      <a:srgbClr val="1A1A1A"/>
                    </a:gs>
                  </a:gsLst>
                  <a:lin ang="5400000" scaled="0"/>
                </a:gradFill>
                <a:latin typeface="Segoe UI"/>
                <a:cs typeface="Segoe UI Semilight" panose="020B0402040204020203" pitchFamily="34" charset="0"/>
              </a:rPr>
              <a:t>The Azure Migrate project should be configured for public connectivity (should not be configured with private endpoint). </a:t>
            </a:r>
          </a:p>
        </p:txBody>
      </p:sp>
      <p:grpSp>
        <p:nvGrpSpPr>
          <p:cNvPr id="9" name="Group 8">
            <a:extLst>
              <a:ext uri="{FF2B5EF4-FFF2-40B4-BE49-F238E27FC236}">
                <a16:creationId xmlns:a16="http://schemas.microsoft.com/office/drawing/2014/main" id="{08034E8F-B113-438A-9F64-416F4F0C3E98}"/>
              </a:ext>
            </a:extLst>
          </p:cNvPr>
          <p:cNvGrpSpPr/>
          <p:nvPr/>
        </p:nvGrpSpPr>
        <p:grpSpPr>
          <a:xfrm>
            <a:off x="6854809" y="0"/>
            <a:ext cx="5742429" cy="6994525"/>
            <a:chOff x="6854809" y="0"/>
            <a:chExt cx="5742429" cy="6994525"/>
          </a:xfrm>
        </p:grpSpPr>
        <p:sp>
          <p:nvSpPr>
            <p:cNvPr id="62" name="Rectangle 61">
              <a:extLst>
                <a:ext uri="{FF2B5EF4-FFF2-40B4-BE49-F238E27FC236}">
                  <a16:creationId xmlns:a16="http://schemas.microsoft.com/office/drawing/2014/main" id="{17058819-809D-714C-A0C5-C3FF4E186B4B}"/>
                </a:ext>
              </a:extLst>
            </p:cNvPr>
            <p:cNvSpPr/>
            <p:nvPr/>
          </p:nvSpPr>
          <p:spPr bwMode="auto">
            <a:xfrm>
              <a:off x="6854809" y="0"/>
              <a:ext cx="5573715" cy="69945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5" name="Straight Connector 84">
              <a:extLst>
                <a:ext uri="{FF2B5EF4-FFF2-40B4-BE49-F238E27FC236}">
                  <a16:creationId xmlns:a16="http://schemas.microsoft.com/office/drawing/2014/main" id="{D79B1A02-1A98-49A4-BE78-EBECAC841412}"/>
                </a:ext>
              </a:extLst>
            </p:cNvPr>
            <p:cNvCxnSpPr>
              <a:cxnSpLocks/>
            </p:cNvCxnSpPr>
            <p:nvPr/>
          </p:nvCxnSpPr>
          <p:spPr>
            <a:xfrm flipV="1">
              <a:off x="6986329" y="6324861"/>
              <a:ext cx="492352" cy="3409"/>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2BAEEFB-1017-49BC-917E-F0D430558107}"/>
                </a:ext>
              </a:extLst>
            </p:cNvPr>
            <p:cNvCxnSpPr>
              <a:cxnSpLocks/>
            </p:cNvCxnSpPr>
            <p:nvPr/>
          </p:nvCxnSpPr>
          <p:spPr>
            <a:xfrm flipV="1">
              <a:off x="6986329" y="6538915"/>
              <a:ext cx="492352" cy="3409"/>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9ECFBA7-F8E8-4E97-A7DC-8FF428F0EC27}"/>
                </a:ext>
              </a:extLst>
            </p:cNvPr>
            <p:cNvCxnSpPr>
              <a:cxnSpLocks/>
            </p:cNvCxnSpPr>
            <p:nvPr/>
          </p:nvCxnSpPr>
          <p:spPr>
            <a:xfrm flipV="1">
              <a:off x="6986329" y="6747304"/>
              <a:ext cx="492352" cy="3409"/>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6D699E8F-4012-453E-9100-B8DFB94A4B0C}"/>
                </a:ext>
              </a:extLst>
            </p:cNvPr>
            <p:cNvSpPr txBox="1"/>
            <p:nvPr/>
          </p:nvSpPr>
          <p:spPr>
            <a:xfrm>
              <a:off x="7463335" y="6181917"/>
              <a:ext cx="4817213" cy="265009"/>
            </a:xfrm>
            <a:prstGeom prst="rect">
              <a:avLst/>
            </a:prstGeom>
            <a:noFill/>
          </p:spPr>
          <p:txBody>
            <a:bodyPr wrap="square" rtlCol="0">
              <a:spAutoFit/>
            </a:bodyPr>
            <a:lstStyle/>
            <a:p>
              <a:pPr defTabSz="932418">
                <a:defRPr/>
              </a:pPr>
              <a:r>
                <a:rPr lang="en-US" sz="1122" i="1" kern="0">
                  <a:solidFill>
                    <a:schemeClr val="accent2"/>
                  </a:solidFill>
                  <a:latin typeface="Segoe UI"/>
                </a:rPr>
                <a:t>Orchestration data (over Internet and ExpressRoute with Microsoft peering)</a:t>
              </a:r>
            </a:p>
          </p:txBody>
        </p:sp>
        <p:sp>
          <p:nvSpPr>
            <p:cNvPr id="100" name="TextBox 99">
              <a:extLst>
                <a:ext uri="{FF2B5EF4-FFF2-40B4-BE49-F238E27FC236}">
                  <a16:creationId xmlns:a16="http://schemas.microsoft.com/office/drawing/2014/main" id="{EAB96522-AF2B-42C8-913C-E9203E288FA0}"/>
                </a:ext>
              </a:extLst>
            </p:cNvPr>
            <p:cNvSpPr txBox="1"/>
            <p:nvPr/>
          </p:nvSpPr>
          <p:spPr>
            <a:xfrm>
              <a:off x="7458420" y="6386897"/>
              <a:ext cx="3917955" cy="270285"/>
            </a:xfrm>
            <a:prstGeom prst="rect">
              <a:avLst/>
            </a:prstGeom>
            <a:noFill/>
          </p:spPr>
          <p:txBody>
            <a:bodyPr wrap="square" rtlCol="0">
              <a:spAutoFit/>
            </a:bodyPr>
            <a:lstStyle/>
            <a:p>
              <a:pPr defTabSz="932418">
                <a:defRPr/>
              </a:pPr>
              <a:r>
                <a:rPr lang="en-US" sz="1122" i="1" kern="0">
                  <a:solidFill>
                    <a:schemeClr val="accent2"/>
                  </a:solidFill>
                  <a:latin typeface="Segoe UI"/>
                </a:rPr>
                <a:t>Replication data (over ExpressRoute with Microsoft Peering)</a:t>
              </a:r>
            </a:p>
          </p:txBody>
        </p:sp>
        <p:sp>
          <p:nvSpPr>
            <p:cNvPr id="102" name="TextBox 101">
              <a:extLst>
                <a:ext uri="{FF2B5EF4-FFF2-40B4-BE49-F238E27FC236}">
                  <a16:creationId xmlns:a16="http://schemas.microsoft.com/office/drawing/2014/main" id="{E5B73EF3-FE68-4361-A10A-3233C7A86423}"/>
                </a:ext>
              </a:extLst>
            </p:cNvPr>
            <p:cNvSpPr txBox="1"/>
            <p:nvPr/>
          </p:nvSpPr>
          <p:spPr>
            <a:xfrm>
              <a:off x="7453505" y="6576068"/>
              <a:ext cx="5143733" cy="270285"/>
            </a:xfrm>
            <a:prstGeom prst="rect">
              <a:avLst/>
            </a:prstGeom>
            <a:noFill/>
          </p:spPr>
          <p:txBody>
            <a:bodyPr wrap="square" rtlCol="0">
              <a:spAutoFit/>
            </a:bodyPr>
            <a:lstStyle/>
            <a:p>
              <a:pPr defTabSz="932418">
                <a:defRPr/>
              </a:pPr>
              <a:r>
                <a:rPr lang="en-US" sz="1122" i="1" kern="0">
                  <a:solidFill>
                    <a:schemeClr val="accent2"/>
                  </a:solidFill>
                  <a:latin typeface="Segoe UI"/>
                </a:rPr>
                <a:t>Connectivity to Azure VM post failover (over Internet or ExpressRoute Private)</a:t>
              </a:r>
            </a:p>
          </p:txBody>
        </p:sp>
        <p:sp>
          <p:nvSpPr>
            <p:cNvPr id="2" name="Rectangle: Rounded Corners 1">
              <a:extLst>
                <a:ext uri="{FF2B5EF4-FFF2-40B4-BE49-F238E27FC236}">
                  <a16:creationId xmlns:a16="http://schemas.microsoft.com/office/drawing/2014/main" id="{D8F32752-BBD6-4FB3-B2CF-31CE77CE6AAA}"/>
                </a:ext>
              </a:extLst>
            </p:cNvPr>
            <p:cNvSpPr/>
            <p:nvPr/>
          </p:nvSpPr>
          <p:spPr>
            <a:xfrm>
              <a:off x="7863840" y="1528230"/>
              <a:ext cx="3257963" cy="1365136"/>
            </a:xfrm>
            <a:prstGeom prst="roundRect">
              <a:avLst>
                <a:gd name="adj" fmla="val 7573"/>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grpSp>
          <p:nvGrpSpPr>
            <p:cNvPr id="61" name="Group 60">
              <a:extLst>
                <a:ext uri="{FF2B5EF4-FFF2-40B4-BE49-F238E27FC236}">
                  <a16:creationId xmlns:a16="http://schemas.microsoft.com/office/drawing/2014/main" id="{FD08EA5B-BD8E-41B4-A5EA-914B1D26D3FA}"/>
                </a:ext>
              </a:extLst>
            </p:cNvPr>
            <p:cNvGrpSpPr/>
            <p:nvPr/>
          </p:nvGrpSpPr>
          <p:grpSpPr>
            <a:xfrm>
              <a:off x="6854809" y="5291838"/>
              <a:ext cx="5425740" cy="807117"/>
              <a:chOff x="3653450" y="3157251"/>
              <a:chExt cx="5319836" cy="791363"/>
            </a:xfrm>
          </p:grpSpPr>
          <p:grpSp>
            <p:nvGrpSpPr>
              <p:cNvPr id="37" name="Group 14">
                <a:extLst>
                  <a:ext uri="{FF2B5EF4-FFF2-40B4-BE49-F238E27FC236}">
                    <a16:creationId xmlns:a16="http://schemas.microsoft.com/office/drawing/2014/main" id="{F9E6FA53-6104-4625-A600-D53EC9AFE0D2}"/>
                  </a:ext>
                </a:extLst>
              </p:cNvPr>
              <p:cNvGrpSpPr/>
              <p:nvPr/>
            </p:nvGrpSpPr>
            <p:grpSpPr>
              <a:xfrm>
                <a:off x="3653450" y="3157251"/>
                <a:ext cx="1545611" cy="791332"/>
                <a:chOff x="4521845" y="4186004"/>
                <a:chExt cx="1576604" cy="807199"/>
              </a:xfrm>
            </p:grpSpPr>
            <p:sp>
              <p:nvSpPr>
                <p:cNvPr id="41" name="TextBox 18">
                  <a:extLst>
                    <a:ext uri="{FF2B5EF4-FFF2-40B4-BE49-F238E27FC236}">
                      <a16:creationId xmlns:a16="http://schemas.microsoft.com/office/drawing/2014/main" id="{8275173E-B4CC-42D2-899C-D218F4D83EAC}"/>
                    </a:ext>
                  </a:extLst>
                </p:cNvPr>
                <p:cNvSpPr txBox="1"/>
                <p:nvPr/>
              </p:nvSpPr>
              <p:spPr>
                <a:xfrm>
                  <a:off x="4521845" y="4722918"/>
                  <a:ext cx="1576604" cy="270285"/>
                </a:xfrm>
                <a:prstGeom prst="rect">
                  <a:avLst/>
                </a:prstGeom>
                <a:noFill/>
              </p:spPr>
              <p:txBody>
                <a:bodyPr wrap="square" rtlCol="0">
                  <a:spAutoFit/>
                </a:bodyPr>
                <a:lstStyle/>
                <a:p>
                  <a:pPr algn="ctr" defTabSz="932418">
                    <a:defRPr/>
                  </a:pPr>
                  <a:r>
                    <a:rPr lang="en-US" sz="1122" kern="0">
                      <a:latin typeface="+mj-lt"/>
                    </a:rPr>
                    <a:t>Azure Migrate</a:t>
                  </a:r>
                </a:p>
              </p:txBody>
            </p:sp>
            <p:pic>
              <p:nvPicPr>
                <p:cNvPr id="39" name="Graphic 6">
                  <a:extLst>
                    <a:ext uri="{FF2B5EF4-FFF2-40B4-BE49-F238E27FC236}">
                      <a16:creationId xmlns:a16="http://schemas.microsoft.com/office/drawing/2014/main" id="{208DB6BE-2851-4925-8862-FB9F3EB1AE8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008000" y="4186004"/>
                  <a:ext cx="571931" cy="571930"/>
                </a:xfrm>
                <a:prstGeom prst="rect">
                  <a:avLst/>
                </a:prstGeom>
              </p:spPr>
            </p:pic>
          </p:grpSp>
          <p:grpSp>
            <p:nvGrpSpPr>
              <p:cNvPr id="59" name="Group 58">
                <a:extLst>
                  <a:ext uri="{FF2B5EF4-FFF2-40B4-BE49-F238E27FC236}">
                    <a16:creationId xmlns:a16="http://schemas.microsoft.com/office/drawing/2014/main" id="{1271C9FA-0911-4414-ADE3-724634976D60}"/>
                  </a:ext>
                </a:extLst>
              </p:cNvPr>
              <p:cNvGrpSpPr/>
              <p:nvPr/>
            </p:nvGrpSpPr>
            <p:grpSpPr>
              <a:xfrm>
                <a:off x="5517287" y="3195531"/>
                <a:ext cx="1545611" cy="753083"/>
                <a:chOff x="5517287" y="3195531"/>
                <a:chExt cx="1545611" cy="753083"/>
              </a:xfrm>
            </p:grpSpPr>
            <p:sp>
              <p:nvSpPr>
                <p:cNvPr id="46" name="TextBox 18">
                  <a:extLst>
                    <a:ext uri="{FF2B5EF4-FFF2-40B4-BE49-F238E27FC236}">
                      <a16:creationId xmlns:a16="http://schemas.microsoft.com/office/drawing/2014/main" id="{D09E01EC-E153-4CB5-B232-9E26F52B5E5E}"/>
                    </a:ext>
                  </a:extLst>
                </p:cNvPr>
                <p:cNvSpPr txBox="1"/>
                <p:nvPr/>
              </p:nvSpPr>
              <p:spPr>
                <a:xfrm>
                  <a:off x="5517287" y="3683605"/>
                  <a:ext cx="1545611" cy="265009"/>
                </a:xfrm>
                <a:prstGeom prst="rect">
                  <a:avLst/>
                </a:prstGeom>
                <a:noFill/>
              </p:spPr>
              <p:txBody>
                <a:bodyPr wrap="square" rtlCol="0">
                  <a:spAutoFit/>
                </a:bodyPr>
                <a:lstStyle/>
                <a:p>
                  <a:pPr algn="ctr" defTabSz="932418">
                    <a:defRPr/>
                  </a:pPr>
                  <a:r>
                    <a:rPr lang="en-US" sz="1122" kern="0">
                      <a:latin typeface="+mj-lt"/>
                    </a:rPr>
                    <a:t>Azure Storage</a:t>
                  </a:r>
                </a:p>
              </p:txBody>
            </p:sp>
            <p:pic>
              <p:nvPicPr>
                <p:cNvPr id="53" name="Graphic 52">
                  <a:extLst>
                    <a:ext uri="{FF2B5EF4-FFF2-40B4-BE49-F238E27FC236}">
                      <a16:creationId xmlns:a16="http://schemas.microsoft.com/office/drawing/2014/main" id="{D7205C3E-C56A-49BF-985E-15DD6443565F}"/>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064123" y="3195531"/>
                  <a:ext cx="441635" cy="441635"/>
                </a:xfrm>
                <a:prstGeom prst="rect">
                  <a:avLst/>
                </a:prstGeom>
              </p:spPr>
            </p:pic>
          </p:grpSp>
          <p:grpSp>
            <p:nvGrpSpPr>
              <p:cNvPr id="60" name="Group 59">
                <a:extLst>
                  <a:ext uri="{FF2B5EF4-FFF2-40B4-BE49-F238E27FC236}">
                    <a16:creationId xmlns:a16="http://schemas.microsoft.com/office/drawing/2014/main" id="{FD98F45D-4699-4E14-8D58-8BF3A28F1022}"/>
                  </a:ext>
                </a:extLst>
              </p:cNvPr>
              <p:cNvGrpSpPr/>
              <p:nvPr/>
            </p:nvGrpSpPr>
            <p:grpSpPr>
              <a:xfrm>
                <a:off x="7427675" y="3230533"/>
                <a:ext cx="1545611" cy="718046"/>
                <a:chOff x="7427675" y="3230533"/>
                <a:chExt cx="1545611" cy="718046"/>
              </a:xfrm>
            </p:grpSpPr>
            <p:sp>
              <p:nvSpPr>
                <p:cNvPr id="51" name="TextBox 18">
                  <a:extLst>
                    <a:ext uri="{FF2B5EF4-FFF2-40B4-BE49-F238E27FC236}">
                      <a16:creationId xmlns:a16="http://schemas.microsoft.com/office/drawing/2014/main" id="{0AB48F9E-D5B7-4F87-B69E-F548828422EC}"/>
                    </a:ext>
                  </a:extLst>
                </p:cNvPr>
                <p:cNvSpPr txBox="1"/>
                <p:nvPr/>
              </p:nvSpPr>
              <p:spPr>
                <a:xfrm>
                  <a:off x="7427675" y="3683607"/>
                  <a:ext cx="1545611" cy="264972"/>
                </a:xfrm>
                <a:prstGeom prst="rect">
                  <a:avLst/>
                </a:prstGeom>
                <a:noFill/>
              </p:spPr>
              <p:txBody>
                <a:bodyPr wrap="square" rtlCol="0">
                  <a:spAutoFit/>
                </a:bodyPr>
                <a:lstStyle/>
                <a:p>
                  <a:pPr algn="ctr" defTabSz="932418">
                    <a:defRPr/>
                  </a:pPr>
                  <a:r>
                    <a:rPr lang="en-US" sz="1122" kern="0">
                      <a:latin typeface="+mj-lt"/>
                    </a:rPr>
                    <a:t>Azure Compute</a:t>
                  </a:r>
                </a:p>
              </p:txBody>
            </p:sp>
            <p:pic>
              <p:nvPicPr>
                <p:cNvPr id="55" name="Graphic 54">
                  <a:extLst>
                    <a:ext uri="{FF2B5EF4-FFF2-40B4-BE49-F238E27FC236}">
                      <a16:creationId xmlns:a16="http://schemas.microsoft.com/office/drawing/2014/main" id="{F6FDCCBD-2D7D-4FEE-9E56-AED3FA20A5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78360" y="3230533"/>
                  <a:ext cx="391517" cy="391517"/>
                </a:xfrm>
                <a:prstGeom prst="rect">
                  <a:avLst/>
                </a:prstGeom>
              </p:spPr>
            </p:pic>
          </p:grpSp>
        </p:grpSp>
        <p:sp>
          <p:nvSpPr>
            <p:cNvPr id="5" name="TextBox 4">
              <a:extLst>
                <a:ext uri="{FF2B5EF4-FFF2-40B4-BE49-F238E27FC236}">
                  <a16:creationId xmlns:a16="http://schemas.microsoft.com/office/drawing/2014/main" id="{A23C2E8D-ED19-4C9A-AE0D-B69AE2656B49}"/>
                </a:ext>
              </a:extLst>
            </p:cNvPr>
            <p:cNvSpPr txBox="1"/>
            <p:nvPr/>
          </p:nvSpPr>
          <p:spPr>
            <a:xfrm>
              <a:off x="6986329" y="2878479"/>
              <a:ext cx="2192557" cy="265009"/>
            </a:xfrm>
            <a:prstGeom prst="rect">
              <a:avLst/>
            </a:prstGeom>
            <a:noFill/>
          </p:spPr>
          <p:txBody>
            <a:bodyPr wrap="square" rtlCol="0">
              <a:spAutoFit/>
            </a:bodyPr>
            <a:lstStyle/>
            <a:p>
              <a:pPr algn="ctr" defTabSz="932418">
                <a:defRPr/>
              </a:pPr>
              <a:r>
                <a:rPr lang="en-US" sz="1122" kern="0">
                  <a:solidFill>
                    <a:prstClr val="black"/>
                  </a:solidFill>
                  <a:latin typeface="+mj-lt"/>
                </a:rPr>
                <a:t>On-premises environment</a:t>
              </a:r>
            </a:p>
          </p:txBody>
        </p:sp>
        <p:cxnSp>
          <p:nvCxnSpPr>
            <p:cNvPr id="66" name="Straight Arrow Connector 65">
              <a:extLst>
                <a:ext uri="{FF2B5EF4-FFF2-40B4-BE49-F238E27FC236}">
                  <a16:creationId xmlns:a16="http://schemas.microsoft.com/office/drawing/2014/main" id="{2D54793B-3AA6-BC41-8B1D-45C3A3678A2A}"/>
                </a:ext>
              </a:extLst>
            </p:cNvPr>
            <p:cNvCxnSpPr>
              <a:cxnSpLocks/>
            </p:cNvCxnSpPr>
            <p:nvPr/>
          </p:nvCxnSpPr>
          <p:spPr>
            <a:xfrm>
              <a:off x="9560518" y="2891436"/>
              <a:ext cx="0" cy="2375429"/>
            </a:xfrm>
            <a:prstGeom prst="straightConnector1">
              <a:avLst/>
            </a:prstGeom>
            <a:ln w="190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78071BD-197F-E74F-8CC3-01AC47CC8071}"/>
                </a:ext>
              </a:extLst>
            </p:cNvPr>
            <p:cNvCxnSpPr/>
            <p:nvPr/>
          </p:nvCxnSpPr>
          <p:spPr>
            <a:xfrm>
              <a:off x="7642999" y="4656035"/>
              <a:ext cx="0" cy="610830"/>
            </a:xfrm>
            <a:prstGeom prst="straightConnector1">
              <a:avLst/>
            </a:prstGeom>
            <a:ln w="19050">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D6FE4A7-AD6E-BD43-AC68-E8A941E03CDA}"/>
                </a:ext>
              </a:extLst>
            </p:cNvPr>
            <p:cNvCxnSpPr/>
            <p:nvPr/>
          </p:nvCxnSpPr>
          <p:spPr>
            <a:xfrm>
              <a:off x="11464622" y="4656035"/>
              <a:ext cx="0" cy="610830"/>
            </a:xfrm>
            <a:prstGeom prst="straightConnector1">
              <a:avLst/>
            </a:prstGeom>
            <a:ln w="1905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0B09CF77-BDD1-2E47-B9A5-647DF8B77318}"/>
                </a:ext>
              </a:extLst>
            </p:cNvPr>
            <p:cNvGrpSpPr/>
            <p:nvPr/>
          </p:nvGrpSpPr>
          <p:grpSpPr>
            <a:xfrm>
              <a:off x="9175581" y="2891436"/>
              <a:ext cx="769873" cy="1338792"/>
              <a:chOff x="8729355" y="2632204"/>
              <a:chExt cx="769873" cy="563280"/>
            </a:xfrm>
          </p:grpSpPr>
          <p:cxnSp>
            <p:nvCxnSpPr>
              <p:cNvPr id="36" name="Straight Connector 35">
                <a:extLst>
                  <a:ext uri="{FF2B5EF4-FFF2-40B4-BE49-F238E27FC236}">
                    <a16:creationId xmlns:a16="http://schemas.microsoft.com/office/drawing/2014/main" id="{1DC951E0-0C18-9B46-9BB6-2F5DC6A0DA62}"/>
                  </a:ext>
                </a:extLst>
              </p:cNvPr>
              <p:cNvCxnSpPr/>
              <p:nvPr/>
            </p:nvCxnSpPr>
            <p:spPr>
              <a:xfrm>
                <a:off x="8729355" y="2632204"/>
                <a:ext cx="0" cy="563280"/>
              </a:xfrm>
              <a:prstGeom prst="line">
                <a:avLst/>
              </a:prstGeom>
              <a:ln w="19050">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8211B98-B412-0648-951B-7154A6A6E2EC}"/>
                  </a:ext>
                </a:extLst>
              </p:cNvPr>
              <p:cNvCxnSpPr/>
              <p:nvPr/>
            </p:nvCxnSpPr>
            <p:spPr>
              <a:xfrm>
                <a:off x="9499228" y="2632204"/>
                <a:ext cx="0" cy="56328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4" name="Straight Connector 43">
              <a:extLst>
                <a:ext uri="{FF2B5EF4-FFF2-40B4-BE49-F238E27FC236}">
                  <a16:creationId xmlns:a16="http://schemas.microsoft.com/office/drawing/2014/main" id="{1BE51184-F5DC-BC43-845D-6C9FEAF75AC9}"/>
                </a:ext>
              </a:extLst>
            </p:cNvPr>
            <p:cNvCxnSpPr/>
            <p:nvPr/>
          </p:nvCxnSpPr>
          <p:spPr>
            <a:xfrm flipV="1">
              <a:off x="7642999" y="4230227"/>
              <a:ext cx="1532582" cy="425808"/>
            </a:xfrm>
            <a:prstGeom prst="line">
              <a:avLst/>
            </a:prstGeom>
            <a:ln w="19050">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6A04D9C-42AE-0A4C-B373-F2C281D3519D}"/>
                </a:ext>
              </a:extLst>
            </p:cNvPr>
            <p:cNvCxnSpPr>
              <a:cxnSpLocks/>
            </p:cNvCxnSpPr>
            <p:nvPr/>
          </p:nvCxnSpPr>
          <p:spPr>
            <a:xfrm flipH="1" flipV="1">
              <a:off x="9932040" y="4230227"/>
              <a:ext cx="1532582" cy="425808"/>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BF27F2D8-6AD9-4272-B0C9-0504F061B9D5}"/>
                </a:ext>
              </a:extLst>
            </p:cNvPr>
            <p:cNvGrpSpPr/>
            <p:nvPr/>
          </p:nvGrpSpPr>
          <p:grpSpPr>
            <a:xfrm>
              <a:off x="8338123" y="1667030"/>
              <a:ext cx="427316" cy="386013"/>
              <a:chOff x="5118964" y="3771564"/>
              <a:chExt cx="642073" cy="596676"/>
            </a:xfrm>
          </p:grpSpPr>
          <p:sp>
            <p:nvSpPr>
              <p:cNvPr id="49" name="Rectangle 48">
                <a:extLst>
                  <a:ext uri="{FF2B5EF4-FFF2-40B4-BE49-F238E27FC236}">
                    <a16:creationId xmlns:a16="http://schemas.microsoft.com/office/drawing/2014/main" id="{584E1943-F2B4-4809-AC87-6F5DA6503541}"/>
                  </a:ext>
                </a:extLst>
              </p:cNvPr>
              <p:cNvSpPr/>
              <p:nvPr/>
            </p:nvSpPr>
            <p:spPr bwMode="auto">
              <a:xfrm>
                <a:off x="5141901" y="3805511"/>
                <a:ext cx="569259" cy="3950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latin typeface="+mj-lt"/>
                  <a:ea typeface="Segoe UI" pitchFamily="34" charset="0"/>
                  <a:cs typeface="Segoe UI" pitchFamily="34" charset="0"/>
                </a:endParaRPr>
              </a:p>
            </p:txBody>
          </p:sp>
          <p:grpSp>
            <p:nvGrpSpPr>
              <p:cNvPr id="50" name="Group 4">
                <a:extLst>
                  <a:ext uri="{FF2B5EF4-FFF2-40B4-BE49-F238E27FC236}">
                    <a16:creationId xmlns:a16="http://schemas.microsoft.com/office/drawing/2014/main" id="{49BC0CE4-AEFC-41BE-B088-A1B5377A5EEF}"/>
                  </a:ext>
                </a:extLst>
              </p:cNvPr>
              <p:cNvGrpSpPr>
                <a:grpSpLocks noChangeAspect="1"/>
              </p:cNvGrpSpPr>
              <p:nvPr/>
            </p:nvGrpSpPr>
            <p:grpSpPr bwMode="auto">
              <a:xfrm>
                <a:off x="5118964" y="3771564"/>
                <a:ext cx="642073" cy="596676"/>
                <a:chOff x="4030" y="1558"/>
                <a:chExt cx="341" cy="312"/>
              </a:xfrm>
              <a:solidFill>
                <a:srgbClr val="D83B01"/>
              </a:solidFill>
            </p:grpSpPr>
            <p:sp>
              <p:nvSpPr>
                <p:cNvPr id="52" name="Freeform 5">
                  <a:extLst>
                    <a:ext uri="{FF2B5EF4-FFF2-40B4-BE49-F238E27FC236}">
                      <a16:creationId xmlns:a16="http://schemas.microsoft.com/office/drawing/2014/main" id="{0BA23317-D409-498D-A733-67CFC7B227FC}"/>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sp>
              <p:nvSpPr>
                <p:cNvPr id="54" name="Freeform 6">
                  <a:extLst>
                    <a:ext uri="{FF2B5EF4-FFF2-40B4-BE49-F238E27FC236}">
                      <a16:creationId xmlns:a16="http://schemas.microsoft.com/office/drawing/2014/main" id="{474FEFEF-6EE9-4250-8DE8-7EDA60F7D923}"/>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sp>
              <p:nvSpPr>
                <p:cNvPr id="56" name="Freeform 7">
                  <a:extLst>
                    <a:ext uri="{FF2B5EF4-FFF2-40B4-BE49-F238E27FC236}">
                      <a16:creationId xmlns:a16="http://schemas.microsoft.com/office/drawing/2014/main" id="{09768486-E2DA-46F9-840A-65F688B077C7}"/>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sp>
              <p:nvSpPr>
                <p:cNvPr id="57" name="Freeform 8">
                  <a:extLst>
                    <a:ext uri="{FF2B5EF4-FFF2-40B4-BE49-F238E27FC236}">
                      <a16:creationId xmlns:a16="http://schemas.microsoft.com/office/drawing/2014/main" id="{C55EEAA2-95FF-43E7-A570-A90237A649CE}"/>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grpSp>
        </p:grpSp>
        <p:sp>
          <p:nvSpPr>
            <p:cNvPr id="58" name="TextBox 57">
              <a:extLst>
                <a:ext uri="{FF2B5EF4-FFF2-40B4-BE49-F238E27FC236}">
                  <a16:creationId xmlns:a16="http://schemas.microsoft.com/office/drawing/2014/main" id="{25443814-2094-49E6-96C8-0795CDECA62D}"/>
                </a:ext>
              </a:extLst>
            </p:cNvPr>
            <p:cNvSpPr txBox="1"/>
            <p:nvPr/>
          </p:nvSpPr>
          <p:spPr>
            <a:xfrm>
              <a:off x="7983733" y="2123695"/>
              <a:ext cx="1148963" cy="622511"/>
            </a:xfrm>
            <a:prstGeom prst="rect">
              <a:avLst/>
            </a:prstGeom>
            <a:noFill/>
          </p:spPr>
          <p:txBody>
            <a:bodyPr wrap="square" rtlCol="0">
              <a:spAutoFit/>
            </a:bodyPr>
            <a:lstStyle/>
            <a:p>
              <a:pPr algn="ctr" defTabSz="932418">
                <a:defRPr/>
              </a:pPr>
              <a:r>
                <a:rPr lang="en-US" sz="1122" kern="0">
                  <a:latin typeface="+mj-lt"/>
                </a:rPr>
                <a:t>Replication appliance</a:t>
              </a:r>
            </a:p>
            <a:p>
              <a:pPr algn="ctr" defTabSz="932418">
                <a:defRPr/>
              </a:pPr>
              <a:r>
                <a:rPr lang="en-US" sz="1122" kern="0">
                  <a:latin typeface="+mj-lt"/>
                </a:rPr>
                <a:t>(agent-based)</a:t>
              </a:r>
            </a:p>
          </p:txBody>
        </p:sp>
        <p:sp>
          <p:nvSpPr>
            <p:cNvPr id="63" name="TextBox 62">
              <a:extLst>
                <a:ext uri="{FF2B5EF4-FFF2-40B4-BE49-F238E27FC236}">
                  <a16:creationId xmlns:a16="http://schemas.microsoft.com/office/drawing/2014/main" id="{2F1F8992-A5AA-47C5-8D00-9BA459699C7E}"/>
                </a:ext>
              </a:extLst>
            </p:cNvPr>
            <p:cNvSpPr txBox="1"/>
            <p:nvPr/>
          </p:nvSpPr>
          <p:spPr>
            <a:xfrm>
              <a:off x="9011304" y="2123695"/>
              <a:ext cx="1067784" cy="622511"/>
            </a:xfrm>
            <a:prstGeom prst="rect">
              <a:avLst/>
            </a:prstGeom>
            <a:noFill/>
          </p:spPr>
          <p:txBody>
            <a:bodyPr wrap="square" rtlCol="0">
              <a:spAutoFit/>
            </a:bodyPr>
            <a:lstStyle/>
            <a:p>
              <a:pPr algn="ctr" defTabSz="932418">
                <a:defRPr/>
              </a:pPr>
              <a:r>
                <a:rPr lang="en-US" sz="1122" kern="0">
                  <a:latin typeface="+mj-lt"/>
                </a:rPr>
                <a:t>Hyper-V Replication Provider</a:t>
              </a:r>
            </a:p>
          </p:txBody>
        </p:sp>
        <p:sp>
          <p:nvSpPr>
            <p:cNvPr id="64" name="Freeform 342">
              <a:extLst>
                <a:ext uri="{FF2B5EF4-FFF2-40B4-BE49-F238E27FC236}">
                  <a16:creationId xmlns:a16="http://schemas.microsoft.com/office/drawing/2014/main" id="{DC1184C3-9539-42F4-84CF-97925229F5F7}"/>
                </a:ext>
              </a:extLst>
            </p:cNvPr>
            <p:cNvSpPr>
              <a:spLocks noEditPoints="1"/>
            </p:cNvSpPr>
            <p:nvPr/>
          </p:nvSpPr>
          <p:spPr bwMode="auto">
            <a:xfrm>
              <a:off x="9366134" y="1698958"/>
              <a:ext cx="323775" cy="322156"/>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tx2"/>
            </a:solidFill>
            <a:ln>
              <a:noFill/>
            </a:ln>
          </p:spPr>
          <p:style>
            <a:lnRef idx="2">
              <a:schemeClr val="dk1"/>
            </a:lnRef>
            <a:fillRef idx="1">
              <a:schemeClr val="lt1"/>
            </a:fillRef>
            <a:effectRef idx="0">
              <a:schemeClr val="dk1"/>
            </a:effectRef>
            <a:fontRef idx="minor">
              <a:schemeClr val="dk1"/>
            </a:fontRef>
          </p:style>
          <p:txBody>
            <a:bodyPr vert="horz" wrap="square" lIns="93247" tIns="46623" rIns="93247" bIns="46623" numCol="1" anchor="t" anchorCtr="0" compatLnSpc="1">
              <a:prstTxWarp prst="textNoShape">
                <a:avLst/>
              </a:prstTxWarp>
            </a:bodyPr>
            <a:lstStyle/>
            <a:p>
              <a:pPr defTabSz="932418">
                <a:defRPr/>
              </a:pPr>
              <a:endParaRPr lang="en-US" sz="1836" kern="0">
                <a:solidFill>
                  <a:schemeClr val="tx1"/>
                </a:solidFill>
                <a:latin typeface="+mj-lt"/>
              </a:endParaRPr>
            </a:p>
          </p:txBody>
        </p:sp>
        <p:grpSp>
          <p:nvGrpSpPr>
            <p:cNvPr id="65" name="Group 64">
              <a:extLst>
                <a:ext uri="{FF2B5EF4-FFF2-40B4-BE49-F238E27FC236}">
                  <a16:creationId xmlns:a16="http://schemas.microsoft.com/office/drawing/2014/main" id="{3AD92DC2-FCAA-4B12-8648-49A9AA028F5E}"/>
                </a:ext>
              </a:extLst>
            </p:cNvPr>
            <p:cNvGrpSpPr/>
            <p:nvPr/>
          </p:nvGrpSpPr>
          <p:grpSpPr>
            <a:xfrm>
              <a:off x="10222905" y="1667030"/>
              <a:ext cx="427317" cy="386013"/>
              <a:chOff x="10709217" y="1469584"/>
              <a:chExt cx="427317" cy="386013"/>
            </a:xfrm>
          </p:grpSpPr>
          <p:sp>
            <p:nvSpPr>
              <p:cNvPr id="68" name="Rectangle 67">
                <a:extLst>
                  <a:ext uri="{FF2B5EF4-FFF2-40B4-BE49-F238E27FC236}">
                    <a16:creationId xmlns:a16="http://schemas.microsoft.com/office/drawing/2014/main" id="{AC3438B8-B978-4972-BDE1-8BAB97F2D793}"/>
                  </a:ext>
                </a:extLst>
              </p:cNvPr>
              <p:cNvSpPr/>
              <p:nvPr/>
            </p:nvSpPr>
            <p:spPr bwMode="auto">
              <a:xfrm>
                <a:off x="10724483" y="1491546"/>
                <a:ext cx="378858" cy="25559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9" name="Group 4">
                <a:extLst>
                  <a:ext uri="{FF2B5EF4-FFF2-40B4-BE49-F238E27FC236}">
                    <a16:creationId xmlns:a16="http://schemas.microsoft.com/office/drawing/2014/main" id="{27EBFC35-D1B8-4045-8E96-46C1F4ED7C54}"/>
                  </a:ext>
                </a:extLst>
              </p:cNvPr>
              <p:cNvGrpSpPr>
                <a:grpSpLocks noChangeAspect="1"/>
              </p:cNvGrpSpPr>
              <p:nvPr/>
            </p:nvGrpSpPr>
            <p:grpSpPr bwMode="auto">
              <a:xfrm>
                <a:off x="10709217" y="1469584"/>
                <a:ext cx="427317" cy="386013"/>
                <a:chOff x="4030" y="1558"/>
                <a:chExt cx="341" cy="312"/>
              </a:xfrm>
              <a:solidFill>
                <a:srgbClr val="D83B01"/>
              </a:solidFill>
            </p:grpSpPr>
            <p:sp>
              <p:nvSpPr>
                <p:cNvPr id="70" name="Freeform 5">
                  <a:extLst>
                    <a:ext uri="{FF2B5EF4-FFF2-40B4-BE49-F238E27FC236}">
                      <a16:creationId xmlns:a16="http://schemas.microsoft.com/office/drawing/2014/main" id="{0020C127-9D46-49E2-BA3C-ED2F2DC55DD4}"/>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B0F0"/>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D83B01"/>
                    </a:solidFill>
                    <a:latin typeface="Segoe UI"/>
                  </a:endParaRPr>
                </a:p>
              </p:txBody>
            </p:sp>
            <p:sp>
              <p:nvSpPr>
                <p:cNvPr id="71" name="Freeform 6">
                  <a:extLst>
                    <a:ext uri="{FF2B5EF4-FFF2-40B4-BE49-F238E27FC236}">
                      <a16:creationId xmlns:a16="http://schemas.microsoft.com/office/drawing/2014/main" id="{4E11FCFB-5B2A-404D-85C0-9935A97FD4A8}"/>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2" name="Freeform 7">
                  <a:extLst>
                    <a:ext uri="{FF2B5EF4-FFF2-40B4-BE49-F238E27FC236}">
                      <a16:creationId xmlns:a16="http://schemas.microsoft.com/office/drawing/2014/main" id="{D9A017ED-41FE-4C7B-9D08-E2668823F08D}"/>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4" name="Freeform 8">
                  <a:extLst>
                    <a:ext uri="{FF2B5EF4-FFF2-40B4-BE49-F238E27FC236}">
                      <a16:creationId xmlns:a16="http://schemas.microsoft.com/office/drawing/2014/main" id="{CFBEA88F-2CCD-42E0-8986-AC6A3FBEB4AD}"/>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grpSp>
        </p:grpSp>
        <p:sp>
          <p:nvSpPr>
            <p:cNvPr id="75" name="TextBox 74">
              <a:extLst>
                <a:ext uri="{FF2B5EF4-FFF2-40B4-BE49-F238E27FC236}">
                  <a16:creationId xmlns:a16="http://schemas.microsoft.com/office/drawing/2014/main" id="{3D29BDA1-87B6-4E07-91F9-F8F40A489B74}"/>
                </a:ext>
              </a:extLst>
            </p:cNvPr>
            <p:cNvSpPr txBox="1"/>
            <p:nvPr/>
          </p:nvSpPr>
          <p:spPr>
            <a:xfrm>
              <a:off x="9850122" y="2123695"/>
              <a:ext cx="1172885" cy="622511"/>
            </a:xfrm>
            <a:prstGeom prst="rect">
              <a:avLst/>
            </a:prstGeom>
            <a:noFill/>
          </p:spPr>
          <p:txBody>
            <a:bodyPr wrap="square" rtlCol="0">
              <a:spAutoFit/>
            </a:bodyPr>
            <a:lstStyle/>
            <a:p>
              <a:pPr algn="ctr" defTabSz="932418">
                <a:defRPr/>
              </a:pPr>
              <a:r>
                <a:rPr lang="en-US" sz="1122" kern="0">
                  <a:latin typeface="+mj-lt"/>
                </a:rPr>
                <a:t>Azure Migrate appliance - VMware</a:t>
              </a:r>
            </a:p>
          </p:txBody>
        </p:sp>
      </p:grpSp>
      <p:sp>
        <p:nvSpPr>
          <p:cNvPr id="99" name="Title 2">
            <a:extLst>
              <a:ext uri="{FF2B5EF4-FFF2-40B4-BE49-F238E27FC236}">
                <a16:creationId xmlns:a16="http://schemas.microsoft.com/office/drawing/2014/main" id="{E73438D0-6727-4E93-8405-2ABFB735C65A}"/>
              </a:ext>
            </a:extLst>
          </p:cNvPr>
          <p:cNvSpPr>
            <a:spLocks noGrp="1"/>
          </p:cNvSpPr>
          <p:nvPr>
            <p:ph type="title"/>
          </p:nvPr>
        </p:nvSpPr>
        <p:spPr>
          <a:xfrm>
            <a:off x="465136" y="441325"/>
            <a:ext cx="11144086" cy="830263"/>
          </a:xfrm>
        </p:spPr>
        <p:txBody>
          <a:bodyPr/>
          <a:lstStyle/>
          <a:p>
            <a:r>
              <a:rPr lang="en-US" dirty="0"/>
              <a:t>Migration: Using ExpressRoute Microsoft peering</a:t>
            </a:r>
          </a:p>
        </p:txBody>
      </p:sp>
      <p:sp>
        <p:nvSpPr>
          <p:cNvPr id="101" name="Text Placeholder 4">
            <a:extLst>
              <a:ext uri="{FF2B5EF4-FFF2-40B4-BE49-F238E27FC236}">
                <a16:creationId xmlns:a16="http://schemas.microsoft.com/office/drawing/2014/main" id="{B87289B6-6352-49C9-8F38-B5CC0EB41007}"/>
              </a:ext>
            </a:extLst>
          </p:cNvPr>
          <p:cNvSpPr txBox="1">
            <a:spLocks/>
          </p:cNvSpPr>
          <p:nvPr/>
        </p:nvSpPr>
        <p:spPr>
          <a:xfrm>
            <a:off x="393353" y="962260"/>
            <a:ext cx="11887195" cy="49244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00" spc="-50" dirty="0">
                <a:solidFill>
                  <a:schemeClr val="tx2"/>
                </a:solidFill>
              </a:rPr>
              <a:t>For agentless and agent-based migrations</a:t>
            </a:r>
          </a:p>
        </p:txBody>
      </p:sp>
    </p:spTree>
    <p:extLst>
      <p:ext uri="{BB962C8B-B14F-4D97-AF65-F5344CB8AC3E}">
        <p14:creationId xmlns:p14="http://schemas.microsoft.com/office/powerpoint/2010/main" val="1286629363"/>
      </p:ext>
    </p:extLst>
  </p:cSld>
  <p:clrMapOvr>
    <a:masterClrMapping/>
  </p:clrMapOvr>
  <p:transition spd="slow">
    <p:push dir="u"/>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17058819-809D-714C-A0C5-C3FF4E186B4B}"/>
              </a:ext>
            </a:extLst>
          </p:cNvPr>
          <p:cNvSpPr/>
          <p:nvPr/>
        </p:nvSpPr>
        <p:spPr bwMode="auto">
          <a:xfrm>
            <a:off x="6854809" y="0"/>
            <a:ext cx="5573715" cy="69945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1">
            <a:extLst>
              <a:ext uri="{FF2B5EF4-FFF2-40B4-BE49-F238E27FC236}">
                <a16:creationId xmlns:a16="http://schemas.microsoft.com/office/drawing/2014/main" id="{46644933-C5C8-42EB-80A5-0CC0565AAD2F}"/>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z="1800" i="1" spc="-51">
              <a:solidFill>
                <a:prstClr val="black"/>
              </a:solidFill>
              <a:latin typeface="Segoe UI Semibold (Headings)"/>
            </a:endParaRPr>
          </a:p>
        </p:txBody>
      </p:sp>
      <p:cxnSp>
        <p:nvCxnSpPr>
          <p:cNvPr id="85" name="Straight Connector 84">
            <a:extLst>
              <a:ext uri="{FF2B5EF4-FFF2-40B4-BE49-F238E27FC236}">
                <a16:creationId xmlns:a16="http://schemas.microsoft.com/office/drawing/2014/main" id="{D79B1A02-1A98-49A4-BE78-EBECAC841412}"/>
              </a:ext>
            </a:extLst>
          </p:cNvPr>
          <p:cNvCxnSpPr>
            <a:cxnSpLocks/>
          </p:cNvCxnSpPr>
          <p:nvPr/>
        </p:nvCxnSpPr>
        <p:spPr>
          <a:xfrm flipV="1">
            <a:off x="6986329" y="6324861"/>
            <a:ext cx="492352" cy="3409"/>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2BAEEFB-1017-49BC-917E-F0D430558107}"/>
              </a:ext>
            </a:extLst>
          </p:cNvPr>
          <p:cNvCxnSpPr>
            <a:cxnSpLocks/>
          </p:cNvCxnSpPr>
          <p:nvPr/>
        </p:nvCxnSpPr>
        <p:spPr>
          <a:xfrm flipV="1">
            <a:off x="6986329" y="6538915"/>
            <a:ext cx="492352" cy="3409"/>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9ECFBA7-F8E8-4E97-A7DC-8FF428F0EC27}"/>
              </a:ext>
            </a:extLst>
          </p:cNvPr>
          <p:cNvCxnSpPr>
            <a:cxnSpLocks/>
          </p:cNvCxnSpPr>
          <p:nvPr/>
        </p:nvCxnSpPr>
        <p:spPr>
          <a:xfrm flipV="1">
            <a:off x="6986329" y="6747304"/>
            <a:ext cx="492352" cy="3409"/>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6D699E8F-4012-453E-9100-B8DFB94A4B0C}"/>
              </a:ext>
            </a:extLst>
          </p:cNvPr>
          <p:cNvSpPr txBox="1"/>
          <p:nvPr/>
        </p:nvSpPr>
        <p:spPr>
          <a:xfrm>
            <a:off x="7463336" y="6181917"/>
            <a:ext cx="3582390" cy="270285"/>
          </a:xfrm>
          <a:prstGeom prst="rect">
            <a:avLst/>
          </a:prstGeom>
          <a:noFill/>
        </p:spPr>
        <p:txBody>
          <a:bodyPr wrap="square" rtlCol="0">
            <a:spAutoFit/>
          </a:bodyPr>
          <a:lstStyle/>
          <a:p>
            <a:pPr defTabSz="932418">
              <a:defRPr/>
            </a:pPr>
            <a:r>
              <a:rPr lang="en-US" sz="1122" i="1" kern="0">
                <a:solidFill>
                  <a:schemeClr val="accent2"/>
                </a:solidFill>
                <a:latin typeface="Segoe UI"/>
              </a:rPr>
              <a:t>Orchestration data (over Internet)</a:t>
            </a:r>
          </a:p>
        </p:txBody>
      </p:sp>
      <p:sp>
        <p:nvSpPr>
          <p:cNvPr id="100" name="TextBox 99">
            <a:extLst>
              <a:ext uri="{FF2B5EF4-FFF2-40B4-BE49-F238E27FC236}">
                <a16:creationId xmlns:a16="http://schemas.microsoft.com/office/drawing/2014/main" id="{EAB96522-AF2B-42C8-913C-E9203E288FA0}"/>
              </a:ext>
            </a:extLst>
          </p:cNvPr>
          <p:cNvSpPr txBox="1"/>
          <p:nvPr/>
        </p:nvSpPr>
        <p:spPr>
          <a:xfrm>
            <a:off x="7458420" y="6386897"/>
            <a:ext cx="3917955" cy="270285"/>
          </a:xfrm>
          <a:prstGeom prst="rect">
            <a:avLst/>
          </a:prstGeom>
          <a:noFill/>
        </p:spPr>
        <p:txBody>
          <a:bodyPr wrap="square" rtlCol="0">
            <a:spAutoFit/>
          </a:bodyPr>
          <a:lstStyle/>
          <a:p>
            <a:pPr defTabSz="932418">
              <a:defRPr/>
            </a:pPr>
            <a:r>
              <a:rPr lang="en-US" sz="1122" i="1" kern="0" dirty="0">
                <a:solidFill>
                  <a:schemeClr val="accent2"/>
                </a:solidFill>
                <a:latin typeface="Segoe UI"/>
              </a:rPr>
              <a:t>Replication data (over ExpressRoute with private peering)</a:t>
            </a:r>
          </a:p>
        </p:txBody>
      </p:sp>
      <p:sp>
        <p:nvSpPr>
          <p:cNvPr id="102" name="TextBox 101">
            <a:extLst>
              <a:ext uri="{FF2B5EF4-FFF2-40B4-BE49-F238E27FC236}">
                <a16:creationId xmlns:a16="http://schemas.microsoft.com/office/drawing/2014/main" id="{E5B73EF3-FE68-4361-A10A-3233C7A86423}"/>
              </a:ext>
            </a:extLst>
          </p:cNvPr>
          <p:cNvSpPr txBox="1"/>
          <p:nvPr/>
        </p:nvSpPr>
        <p:spPr>
          <a:xfrm>
            <a:off x="7453505" y="6576068"/>
            <a:ext cx="5143733" cy="270285"/>
          </a:xfrm>
          <a:prstGeom prst="rect">
            <a:avLst/>
          </a:prstGeom>
          <a:noFill/>
        </p:spPr>
        <p:txBody>
          <a:bodyPr wrap="square" rtlCol="0">
            <a:spAutoFit/>
          </a:bodyPr>
          <a:lstStyle/>
          <a:p>
            <a:pPr defTabSz="932418">
              <a:defRPr/>
            </a:pPr>
            <a:r>
              <a:rPr lang="en-US" sz="1122" i="1" kern="0" dirty="0">
                <a:solidFill>
                  <a:schemeClr val="accent2"/>
                </a:solidFill>
                <a:latin typeface="Segoe UI"/>
              </a:rPr>
              <a:t>Connectivity to Azure VM post failover (over ExpressRoute with private peering)</a:t>
            </a:r>
          </a:p>
        </p:txBody>
      </p:sp>
      <p:sp>
        <p:nvSpPr>
          <p:cNvPr id="2" name="Rectangle: Rounded Corners 1">
            <a:extLst>
              <a:ext uri="{FF2B5EF4-FFF2-40B4-BE49-F238E27FC236}">
                <a16:creationId xmlns:a16="http://schemas.microsoft.com/office/drawing/2014/main" id="{D8F32752-BBD6-4FB3-B2CF-31CE77CE6AAA}"/>
              </a:ext>
            </a:extLst>
          </p:cNvPr>
          <p:cNvSpPr/>
          <p:nvPr/>
        </p:nvSpPr>
        <p:spPr>
          <a:xfrm>
            <a:off x="8061349" y="1528230"/>
            <a:ext cx="2757606" cy="1365136"/>
          </a:xfrm>
          <a:prstGeom prst="roundRect">
            <a:avLst>
              <a:gd name="adj" fmla="val 7573"/>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grpSp>
        <p:nvGrpSpPr>
          <p:cNvPr id="34" name="Group 33">
            <a:extLst>
              <a:ext uri="{FF2B5EF4-FFF2-40B4-BE49-F238E27FC236}">
                <a16:creationId xmlns:a16="http://schemas.microsoft.com/office/drawing/2014/main" id="{297AC6B5-B923-A446-BF78-62B3DF5A5AC0}"/>
              </a:ext>
            </a:extLst>
          </p:cNvPr>
          <p:cNvGrpSpPr/>
          <p:nvPr/>
        </p:nvGrpSpPr>
        <p:grpSpPr>
          <a:xfrm>
            <a:off x="9331207" y="1709678"/>
            <a:ext cx="427317" cy="386013"/>
            <a:chOff x="10709217" y="1469584"/>
            <a:chExt cx="427317" cy="386013"/>
          </a:xfrm>
        </p:grpSpPr>
        <p:sp>
          <p:nvSpPr>
            <p:cNvPr id="22" name="Rectangle 21">
              <a:extLst>
                <a:ext uri="{FF2B5EF4-FFF2-40B4-BE49-F238E27FC236}">
                  <a16:creationId xmlns:a16="http://schemas.microsoft.com/office/drawing/2014/main" id="{F40ACADD-93E1-461E-B74C-77540895A683}"/>
                </a:ext>
              </a:extLst>
            </p:cNvPr>
            <p:cNvSpPr/>
            <p:nvPr/>
          </p:nvSpPr>
          <p:spPr bwMode="auto">
            <a:xfrm>
              <a:off x="10724483" y="1491546"/>
              <a:ext cx="378858" cy="25559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 name="Group 4">
              <a:extLst>
                <a:ext uri="{FF2B5EF4-FFF2-40B4-BE49-F238E27FC236}">
                  <a16:creationId xmlns:a16="http://schemas.microsoft.com/office/drawing/2014/main" id="{98D7864E-C7A1-4C66-9983-8AB162B3660F}"/>
                </a:ext>
              </a:extLst>
            </p:cNvPr>
            <p:cNvGrpSpPr>
              <a:grpSpLocks noChangeAspect="1"/>
            </p:cNvGrpSpPr>
            <p:nvPr/>
          </p:nvGrpSpPr>
          <p:grpSpPr bwMode="auto">
            <a:xfrm>
              <a:off x="10709217" y="1469584"/>
              <a:ext cx="427317" cy="386013"/>
              <a:chOff x="4030" y="1558"/>
              <a:chExt cx="341" cy="312"/>
            </a:xfrm>
            <a:solidFill>
              <a:srgbClr val="D83B01"/>
            </a:solidFill>
          </p:grpSpPr>
          <p:sp>
            <p:nvSpPr>
              <p:cNvPr id="24" name="Freeform 5">
                <a:extLst>
                  <a:ext uri="{FF2B5EF4-FFF2-40B4-BE49-F238E27FC236}">
                    <a16:creationId xmlns:a16="http://schemas.microsoft.com/office/drawing/2014/main" id="{E81E6F9C-B127-4F45-BD87-814E551ADC02}"/>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B0F0"/>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D83B01"/>
                  </a:solidFill>
                  <a:latin typeface="Segoe UI"/>
                </a:endParaRPr>
              </a:p>
            </p:txBody>
          </p:sp>
          <p:sp>
            <p:nvSpPr>
              <p:cNvPr id="25" name="Freeform 6">
                <a:extLst>
                  <a:ext uri="{FF2B5EF4-FFF2-40B4-BE49-F238E27FC236}">
                    <a16:creationId xmlns:a16="http://schemas.microsoft.com/office/drawing/2014/main" id="{53A94723-3C63-4E6A-B269-140D09F53990}"/>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26" name="Freeform 7">
                <a:extLst>
                  <a:ext uri="{FF2B5EF4-FFF2-40B4-BE49-F238E27FC236}">
                    <a16:creationId xmlns:a16="http://schemas.microsoft.com/office/drawing/2014/main" id="{25EA153B-6DA8-44CC-977C-D3AE04F8D6DA}"/>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27" name="Freeform 8">
                <a:extLst>
                  <a:ext uri="{FF2B5EF4-FFF2-40B4-BE49-F238E27FC236}">
                    <a16:creationId xmlns:a16="http://schemas.microsoft.com/office/drawing/2014/main" id="{26F49E35-C3C7-4BFC-B338-8B2C32829FB7}"/>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grpSp>
      </p:grpSp>
      <p:sp>
        <p:nvSpPr>
          <p:cNvPr id="28" name="TextBox 27">
            <a:extLst>
              <a:ext uri="{FF2B5EF4-FFF2-40B4-BE49-F238E27FC236}">
                <a16:creationId xmlns:a16="http://schemas.microsoft.com/office/drawing/2014/main" id="{FABD9474-76A4-4AE7-9AF2-329D3F6C28E4}"/>
              </a:ext>
            </a:extLst>
          </p:cNvPr>
          <p:cNvSpPr txBox="1"/>
          <p:nvPr/>
        </p:nvSpPr>
        <p:spPr>
          <a:xfrm>
            <a:off x="8958424" y="2166343"/>
            <a:ext cx="1172885" cy="622511"/>
          </a:xfrm>
          <a:prstGeom prst="rect">
            <a:avLst/>
          </a:prstGeom>
          <a:noFill/>
        </p:spPr>
        <p:txBody>
          <a:bodyPr wrap="square" rtlCol="0">
            <a:spAutoFit/>
          </a:bodyPr>
          <a:lstStyle/>
          <a:p>
            <a:pPr algn="ctr" defTabSz="932418">
              <a:defRPr/>
            </a:pPr>
            <a:r>
              <a:rPr lang="en-US" sz="1122" kern="0">
                <a:latin typeface="+mj-lt"/>
              </a:rPr>
              <a:t>Azure Migrate appliance - VMware</a:t>
            </a:r>
          </a:p>
        </p:txBody>
      </p:sp>
      <p:grpSp>
        <p:nvGrpSpPr>
          <p:cNvPr id="61" name="Group 60">
            <a:extLst>
              <a:ext uri="{FF2B5EF4-FFF2-40B4-BE49-F238E27FC236}">
                <a16:creationId xmlns:a16="http://schemas.microsoft.com/office/drawing/2014/main" id="{FD08EA5B-BD8E-41B4-A5EA-914B1D26D3FA}"/>
              </a:ext>
            </a:extLst>
          </p:cNvPr>
          <p:cNvGrpSpPr/>
          <p:nvPr/>
        </p:nvGrpSpPr>
        <p:grpSpPr>
          <a:xfrm>
            <a:off x="6854809" y="5291832"/>
            <a:ext cx="5425740" cy="807122"/>
            <a:chOff x="3653450" y="3157246"/>
            <a:chExt cx="5319836" cy="791368"/>
          </a:xfrm>
        </p:grpSpPr>
        <p:grpSp>
          <p:nvGrpSpPr>
            <p:cNvPr id="37" name="Group 14">
              <a:extLst>
                <a:ext uri="{FF2B5EF4-FFF2-40B4-BE49-F238E27FC236}">
                  <a16:creationId xmlns:a16="http://schemas.microsoft.com/office/drawing/2014/main" id="{F9E6FA53-6104-4625-A600-D53EC9AFE0D2}"/>
                </a:ext>
              </a:extLst>
            </p:cNvPr>
            <p:cNvGrpSpPr/>
            <p:nvPr/>
          </p:nvGrpSpPr>
          <p:grpSpPr>
            <a:xfrm>
              <a:off x="3653450" y="3157246"/>
              <a:ext cx="1545611" cy="791331"/>
              <a:chOff x="4521845" y="4186004"/>
              <a:chExt cx="1576604" cy="807199"/>
            </a:xfrm>
          </p:grpSpPr>
          <p:sp>
            <p:nvSpPr>
              <p:cNvPr id="41" name="TextBox 18">
                <a:extLst>
                  <a:ext uri="{FF2B5EF4-FFF2-40B4-BE49-F238E27FC236}">
                    <a16:creationId xmlns:a16="http://schemas.microsoft.com/office/drawing/2014/main" id="{8275173E-B4CC-42D2-899C-D218F4D83EAC}"/>
                  </a:ext>
                </a:extLst>
              </p:cNvPr>
              <p:cNvSpPr txBox="1"/>
              <p:nvPr/>
            </p:nvSpPr>
            <p:spPr>
              <a:xfrm>
                <a:off x="4521845" y="4722918"/>
                <a:ext cx="1576604" cy="270285"/>
              </a:xfrm>
              <a:prstGeom prst="rect">
                <a:avLst/>
              </a:prstGeom>
              <a:noFill/>
            </p:spPr>
            <p:txBody>
              <a:bodyPr wrap="square" rtlCol="0">
                <a:spAutoFit/>
              </a:bodyPr>
              <a:lstStyle/>
              <a:p>
                <a:pPr algn="ctr" defTabSz="932418">
                  <a:defRPr/>
                </a:pPr>
                <a:r>
                  <a:rPr lang="en-US" sz="1122" kern="0">
                    <a:latin typeface="+mj-lt"/>
                  </a:rPr>
                  <a:t>Azure Migrate</a:t>
                </a:r>
              </a:p>
            </p:txBody>
          </p:sp>
          <p:pic>
            <p:nvPicPr>
              <p:cNvPr id="39" name="Graphic 6">
                <a:extLst>
                  <a:ext uri="{FF2B5EF4-FFF2-40B4-BE49-F238E27FC236}">
                    <a16:creationId xmlns:a16="http://schemas.microsoft.com/office/drawing/2014/main" id="{208DB6BE-2851-4925-8862-FB9F3EB1AE8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008000" y="4186004"/>
                <a:ext cx="571931" cy="571930"/>
              </a:xfrm>
              <a:prstGeom prst="rect">
                <a:avLst/>
              </a:prstGeom>
            </p:spPr>
          </p:pic>
        </p:grpSp>
        <p:grpSp>
          <p:nvGrpSpPr>
            <p:cNvPr id="59" name="Group 58">
              <a:extLst>
                <a:ext uri="{FF2B5EF4-FFF2-40B4-BE49-F238E27FC236}">
                  <a16:creationId xmlns:a16="http://schemas.microsoft.com/office/drawing/2014/main" id="{1271C9FA-0911-4414-ADE3-724634976D60}"/>
                </a:ext>
              </a:extLst>
            </p:cNvPr>
            <p:cNvGrpSpPr/>
            <p:nvPr/>
          </p:nvGrpSpPr>
          <p:grpSpPr>
            <a:xfrm>
              <a:off x="5517287" y="3195531"/>
              <a:ext cx="1545611" cy="753083"/>
              <a:chOff x="5517287" y="3195531"/>
              <a:chExt cx="1545611" cy="753083"/>
            </a:xfrm>
          </p:grpSpPr>
          <p:sp>
            <p:nvSpPr>
              <p:cNvPr id="46" name="TextBox 18">
                <a:extLst>
                  <a:ext uri="{FF2B5EF4-FFF2-40B4-BE49-F238E27FC236}">
                    <a16:creationId xmlns:a16="http://schemas.microsoft.com/office/drawing/2014/main" id="{D09E01EC-E153-4CB5-B232-9E26F52B5E5E}"/>
                  </a:ext>
                </a:extLst>
              </p:cNvPr>
              <p:cNvSpPr txBox="1"/>
              <p:nvPr/>
            </p:nvSpPr>
            <p:spPr>
              <a:xfrm>
                <a:off x="5517287" y="3683605"/>
                <a:ext cx="1545611" cy="265009"/>
              </a:xfrm>
              <a:prstGeom prst="rect">
                <a:avLst/>
              </a:prstGeom>
              <a:noFill/>
            </p:spPr>
            <p:txBody>
              <a:bodyPr wrap="square" rtlCol="0">
                <a:spAutoFit/>
              </a:bodyPr>
              <a:lstStyle/>
              <a:p>
                <a:pPr algn="ctr" defTabSz="932418">
                  <a:defRPr/>
                </a:pPr>
                <a:r>
                  <a:rPr lang="en-US" sz="1122" kern="0">
                    <a:latin typeface="+mj-lt"/>
                  </a:rPr>
                  <a:t>Azure Storage</a:t>
                </a:r>
              </a:p>
            </p:txBody>
          </p:sp>
          <p:pic>
            <p:nvPicPr>
              <p:cNvPr id="53" name="Graphic 52">
                <a:extLst>
                  <a:ext uri="{FF2B5EF4-FFF2-40B4-BE49-F238E27FC236}">
                    <a16:creationId xmlns:a16="http://schemas.microsoft.com/office/drawing/2014/main" id="{D7205C3E-C56A-49BF-985E-15DD6443565F}"/>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064123" y="3195531"/>
                <a:ext cx="441635" cy="441635"/>
              </a:xfrm>
              <a:prstGeom prst="rect">
                <a:avLst/>
              </a:prstGeom>
            </p:spPr>
          </p:pic>
        </p:grpSp>
        <p:grpSp>
          <p:nvGrpSpPr>
            <p:cNvPr id="60" name="Group 59">
              <a:extLst>
                <a:ext uri="{FF2B5EF4-FFF2-40B4-BE49-F238E27FC236}">
                  <a16:creationId xmlns:a16="http://schemas.microsoft.com/office/drawing/2014/main" id="{FD98F45D-4699-4E14-8D58-8BF3A28F1022}"/>
                </a:ext>
              </a:extLst>
            </p:cNvPr>
            <p:cNvGrpSpPr/>
            <p:nvPr/>
          </p:nvGrpSpPr>
          <p:grpSpPr>
            <a:xfrm>
              <a:off x="7427675" y="3230533"/>
              <a:ext cx="1545611" cy="718046"/>
              <a:chOff x="7427675" y="3230533"/>
              <a:chExt cx="1545611" cy="718046"/>
            </a:xfrm>
          </p:grpSpPr>
          <p:sp>
            <p:nvSpPr>
              <p:cNvPr id="51" name="TextBox 18">
                <a:extLst>
                  <a:ext uri="{FF2B5EF4-FFF2-40B4-BE49-F238E27FC236}">
                    <a16:creationId xmlns:a16="http://schemas.microsoft.com/office/drawing/2014/main" id="{0AB48F9E-D5B7-4F87-B69E-F548828422EC}"/>
                  </a:ext>
                </a:extLst>
              </p:cNvPr>
              <p:cNvSpPr txBox="1"/>
              <p:nvPr/>
            </p:nvSpPr>
            <p:spPr>
              <a:xfrm>
                <a:off x="7427675" y="3683607"/>
                <a:ext cx="1545611" cy="264972"/>
              </a:xfrm>
              <a:prstGeom prst="rect">
                <a:avLst/>
              </a:prstGeom>
              <a:noFill/>
            </p:spPr>
            <p:txBody>
              <a:bodyPr wrap="square" rtlCol="0">
                <a:spAutoFit/>
              </a:bodyPr>
              <a:lstStyle/>
              <a:p>
                <a:pPr algn="ctr" defTabSz="932418">
                  <a:defRPr/>
                </a:pPr>
                <a:r>
                  <a:rPr lang="en-US" sz="1122" kern="0">
                    <a:latin typeface="+mj-lt"/>
                  </a:rPr>
                  <a:t>Azure Compute</a:t>
                </a:r>
              </a:p>
            </p:txBody>
          </p:sp>
          <p:pic>
            <p:nvPicPr>
              <p:cNvPr id="55" name="Graphic 54">
                <a:extLst>
                  <a:ext uri="{FF2B5EF4-FFF2-40B4-BE49-F238E27FC236}">
                    <a16:creationId xmlns:a16="http://schemas.microsoft.com/office/drawing/2014/main" id="{F6FDCCBD-2D7D-4FEE-9E56-AED3FA20A5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78360" y="3230533"/>
                <a:ext cx="391517" cy="391517"/>
              </a:xfrm>
              <a:prstGeom prst="rect">
                <a:avLst/>
              </a:prstGeom>
            </p:spPr>
          </p:pic>
        </p:grpSp>
      </p:grpSp>
      <p:sp>
        <p:nvSpPr>
          <p:cNvPr id="5" name="TextBox 4">
            <a:extLst>
              <a:ext uri="{FF2B5EF4-FFF2-40B4-BE49-F238E27FC236}">
                <a16:creationId xmlns:a16="http://schemas.microsoft.com/office/drawing/2014/main" id="{A23C2E8D-ED19-4C9A-AE0D-B69AE2656B49}"/>
              </a:ext>
            </a:extLst>
          </p:cNvPr>
          <p:cNvSpPr txBox="1"/>
          <p:nvPr/>
        </p:nvSpPr>
        <p:spPr>
          <a:xfrm>
            <a:off x="6986329" y="2878479"/>
            <a:ext cx="2192557" cy="265009"/>
          </a:xfrm>
          <a:prstGeom prst="rect">
            <a:avLst/>
          </a:prstGeom>
          <a:noFill/>
        </p:spPr>
        <p:txBody>
          <a:bodyPr wrap="square" rtlCol="0">
            <a:spAutoFit/>
          </a:bodyPr>
          <a:lstStyle/>
          <a:p>
            <a:pPr algn="ctr" defTabSz="932418">
              <a:defRPr/>
            </a:pPr>
            <a:r>
              <a:rPr lang="en-US" sz="1122" kern="0">
                <a:solidFill>
                  <a:prstClr val="black"/>
                </a:solidFill>
                <a:latin typeface="+mj-lt"/>
              </a:rPr>
              <a:t>On-premises environment</a:t>
            </a:r>
          </a:p>
        </p:txBody>
      </p:sp>
      <p:sp>
        <p:nvSpPr>
          <p:cNvPr id="3" name="Title 2">
            <a:extLst>
              <a:ext uri="{FF2B5EF4-FFF2-40B4-BE49-F238E27FC236}">
                <a16:creationId xmlns:a16="http://schemas.microsoft.com/office/drawing/2014/main" id="{1DF67AD4-18DF-D245-B87D-7EDEB74F19EF}"/>
              </a:ext>
            </a:extLst>
          </p:cNvPr>
          <p:cNvSpPr>
            <a:spLocks noGrp="1"/>
          </p:cNvSpPr>
          <p:nvPr>
            <p:ph type="title"/>
          </p:nvPr>
        </p:nvSpPr>
        <p:spPr>
          <a:xfrm>
            <a:off x="465136" y="441325"/>
            <a:ext cx="11144086" cy="830263"/>
          </a:xfrm>
        </p:spPr>
        <p:txBody>
          <a:bodyPr/>
          <a:lstStyle/>
          <a:p>
            <a:r>
              <a:rPr lang="en-US" dirty="0"/>
              <a:t>Migration: Using ExpressRoute private peering</a:t>
            </a:r>
          </a:p>
        </p:txBody>
      </p:sp>
      <p:cxnSp>
        <p:nvCxnSpPr>
          <p:cNvPr id="66" name="Straight Arrow Connector 65">
            <a:extLst>
              <a:ext uri="{FF2B5EF4-FFF2-40B4-BE49-F238E27FC236}">
                <a16:creationId xmlns:a16="http://schemas.microsoft.com/office/drawing/2014/main" id="{2D54793B-3AA6-BC41-8B1D-45C3A3678A2A}"/>
              </a:ext>
            </a:extLst>
          </p:cNvPr>
          <p:cNvCxnSpPr>
            <a:cxnSpLocks/>
          </p:cNvCxnSpPr>
          <p:nvPr/>
        </p:nvCxnSpPr>
        <p:spPr>
          <a:xfrm>
            <a:off x="9560518" y="2891436"/>
            <a:ext cx="0" cy="2375429"/>
          </a:xfrm>
          <a:prstGeom prst="straightConnector1">
            <a:avLst/>
          </a:prstGeom>
          <a:ln w="190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78071BD-197F-E74F-8CC3-01AC47CC8071}"/>
              </a:ext>
            </a:extLst>
          </p:cNvPr>
          <p:cNvCxnSpPr/>
          <p:nvPr/>
        </p:nvCxnSpPr>
        <p:spPr>
          <a:xfrm>
            <a:off x="7642999" y="4656035"/>
            <a:ext cx="0" cy="610830"/>
          </a:xfrm>
          <a:prstGeom prst="straightConnector1">
            <a:avLst/>
          </a:prstGeom>
          <a:ln w="1905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D6FE4A7-AD6E-BD43-AC68-E8A941E03CDA}"/>
              </a:ext>
            </a:extLst>
          </p:cNvPr>
          <p:cNvCxnSpPr/>
          <p:nvPr/>
        </p:nvCxnSpPr>
        <p:spPr>
          <a:xfrm>
            <a:off x="11464622" y="4656035"/>
            <a:ext cx="0" cy="610830"/>
          </a:xfrm>
          <a:prstGeom prst="straightConnector1">
            <a:avLst/>
          </a:prstGeom>
          <a:ln w="1905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0B09CF77-BDD1-2E47-B9A5-647DF8B77318}"/>
              </a:ext>
            </a:extLst>
          </p:cNvPr>
          <p:cNvGrpSpPr/>
          <p:nvPr/>
        </p:nvGrpSpPr>
        <p:grpSpPr>
          <a:xfrm>
            <a:off x="9175581" y="2891436"/>
            <a:ext cx="769873" cy="1338792"/>
            <a:chOff x="8729355" y="2632204"/>
            <a:chExt cx="769873" cy="563280"/>
          </a:xfrm>
        </p:grpSpPr>
        <p:cxnSp>
          <p:nvCxnSpPr>
            <p:cNvPr id="36" name="Straight Connector 35">
              <a:extLst>
                <a:ext uri="{FF2B5EF4-FFF2-40B4-BE49-F238E27FC236}">
                  <a16:creationId xmlns:a16="http://schemas.microsoft.com/office/drawing/2014/main" id="{1DC951E0-0C18-9B46-9BB6-2F5DC6A0DA62}"/>
                </a:ext>
              </a:extLst>
            </p:cNvPr>
            <p:cNvCxnSpPr/>
            <p:nvPr/>
          </p:nvCxnSpPr>
          <p:spPr>
            <a:xfrm>
              <a:off x="8729355" y="2632204"/>
              <a:ext cx="0" cy="56328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8211B98-B412-0648-951B-7154A6A6E2EC}"/>
                </a:ext>
              </a:extLst>
            </p:cNvPr>
            <p:cNvCxnSpPr/>
            <p:nvPr/>
          </p:nvCxnSpPr>
          <p:spPr>
            <a:xfrm>
              <a:off x="9499228" y="2632204"/>
              <a:ext cx="0" cy="56328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4" name="Straight Connector 43">
            <a:extLst>
              <a:ext uri="{FF2B5EF4-FFF2-40B4-BE49-F238E27FC236}">
                <a16:creationId xmlns:a16="http://schemas.microsoft.com/office/drawing/2014/main" id="{1BE51184-F5DC-BC43-845D-6C9FEAF75AC9}"/>
              </a:ext>
            </a:extLst>
          </p:cNvPr>
          <p:cNvCxnSpPr/>
          <p:nvPr/>
        </p:nvCxnSpPr>
        <p:spPr>
          <a:xfrm flipV="1">
            <a:off x="7642999" y="4230227"/>
            <a:ext cx="1532582" cy="425808"/>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6A04D9C-42AE-0A4C-B373-F2C281D3519D}"/>
              </a:ext>
            </a:extLst>
          </p:cNvPr>
          <p:cNvCxnSpPr>
            <a:cxnSpLocks/>
          </p:cNvCxnSpPr>
          <p:nvPr/>
        </p:nvCxnSpPr>
        <p:spPr>
          <a:xfrm flipH="1" flipV="1">
            <a:off x="9932040" y="4230227"/>
            <a:ext cx="1532582" cy="425808"/>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4">
            <a:extLst>
              <a:ext uri="{FF2B5EF4-FFF2-40B4-BE49-F238E27FC236}">
                <a16:creationId xmlns:a16="http://schemas.microsoft.com/office/drawing/2014/main" id="{E0D07956-DC27-49DB-BBCA-0F884BBC558F}"/>
              </a:ext>
            </a:extLst>
          </p:cNvPr>
          <p:cNvSpPr txBox="1">
            <a:spLocks/>
          </p:cNvSpPr>
          <p:nvPr/>
        </p:nvSpPr>
        <p:spPr>
          <a:xfrm>
            <a:off x="393353" y="962260"/>
            <a:ext cx="11887195" cy="49244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00" spc="-50" dirty="0">
                <a:solidFill>
                  <a:schemeClr val="tx2"/>
                </a:solidFill>
              </a:rPr>
              <a:t>For agentless VMware migrations</a:t>
            </a:r>
          </a:p>
        </p:txBody>
      </p:sp>
      <p:sp>
        <p:nvSpPr>
          <p:cNvPr id="7" name="Rectangle 6">
            <a:extLst>
              <a:ext uri="{FF2B5EF4-FFF2-40B4-BE49-F238E27FC236}">
                <a16:creationId xmlns:a16="http://schemas.microsoft.com/office/drawing/2014/main" id="{7038814E-2315-4DAB-A17E-97396D74497A}"/>
              </a:ext>
            </a:extLst>
          </p:cNvPr>
          <p:cNvSpPr/>
          <p:nvPr/>
        </p:nvSpPr>
        <p:spPr>
          <a:xfrm>
            <a:off x="419813" y="1593836"/>
            <a:ext cx="6342938" cy="5305042"/>
          </a:xfrm>
          <a:prstGeom prst="rect">
            <a:avLst/>
          </a:prstGeom>
          <a:noFill/>
          <a:ln>
            <a:noFill/>
            <a:prstDash val="dash"/>
          </a:ln>
        </p:spPr>
        <p:txBody>
          <a:bodyPr wrap="square">
            <a:spAutoFit/>
          </a:bodyPr>
          <a:lstStyle/>
          <a:p>
            <a:pPr marL="0" marR="0" lvl="0" indent="0" algn="l" defTabSz="914191" rtl="0" eaLnBrk="1" fontAlgn="auto" latinLnBrk="0" hangingPunct="1">
              <a:lnSpc>
                <a:spcPct val="100000"/>
              </a:lnSpc>
              <a:spcBef>
                <a:spcPts val="400"/>
              </a:spcBef>
              <a:spcAft>
                <a:spcPts val="400"/>
              </a:spcAft>
              <a:buClrTx/>
              <a:buSzTx/>
              <a:buFontTx/>
              <a:buNone/>
              <a:tabLst/>
              <a:defRPr/>
            </a:pPr>
            <a:r>
              <a:rPr lang="en-US" sz="1600" b="1" dirty="0">
                <a:latin typeface="Segoe UI"/>
                <a:cs typeface="Segoe UI Semilight" panose="020B0402040204020203" pitchFamily="34" charset="0"/>
              </a:rPr>
              <a:t>Data plane </a:t>
            </a:r>
            <a:r>
              <a:rPr lang="en-US" sz="1600" dirty="0">
                <a:latin typeface="Segoe UI"/>
                <a:cs typeface="Segoe UI Semilight" panose="020B0402040204020203" pitchFamily="34" charset="0"/>
              </a:rPr>
              <a:t>(replication data) </a:t>
            </a:r>
            <a:r>
              <a:rPr kumimoji="0" lang="en-US" sz="1601"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can be routed through a private network and ExpressRoute private peering circuits. </a:t>
            </a:r>
            <a:endParaRPr lang="en-US" sz="1600" dirty="0">
              <a:latin typeface="Segoe UI"/>
              <a:cs typeface="Segoe UI Semilight" panose="020B0402040204020203" pitchFamily="34" charset="0"/>
            </a:endParaRPr>
          </a:p>
          <a:p>
            <a:pPr defTabSz="914191">
              <a:spcBef>
                <a:spcPts val="400"/>
              </a:spcBef>
              <a:spcAft>
                <a:spcPts val="400"/>
              </a:spcAft>
              <a:defRPr/>
            </a:pPr>
            <a:r>
              <a:rPr lang="en-US" sz="1600" b="1" dirty="0">
                <a:latin typeface="Segoe UI"/>
                <a:cs typeface="Segoe UI Semilight" panose="020B0402040204020203" pitchFamily="34" charset="0"/>
              </a:rPr>
              <a:t>Control plane </a:t>
            </a:r>
            <a:r>
              <a:rPr lang="en-US" sz="1601" dirty="0">
                <a:gradFill>
                  <a:gsLst>
                    <a:gs pos="2917">
                      <a:srgbClr val="1A1A1A"/>
                    </a:gs>
                    <a:gs pos="30000">
                      <a:srgbClr val="1A1A1A"/>
                    </a:gs>
                  </a:gsLst>
                  <a:lin ang="5400000" scaled="0"/>
                </a:gradFill>
                <a:cs typeface="Segoe UI Semilight" panose="020B0402040204020203" pitchFamily="34" charset="0"/>
              </a:rPr>
              <a:t>(replication orchestration) communication must happen over the Internet or ExpressRoute Microsoft peering (only for agentless VMware migrations).</a:t>
            </a:r>
          </a:p>
          <a:p>
            <a:pPr defTabSz="914191">
              <a:spcBef>
                <a:spcPts val="400"/>
              </a:spcBef>
              <a:spcAft>
                <a:spcPts val="400"/>
              </a:spcAft>
              <a:defRPr/>
            </a:pPr>
            <a:endParaRPr lang="en-US" sz="1600" dirty="0">
              <a:gradFill>
                <a:gsLst>
                  <a:gs pos="2917">
                    <a:srgbClr val="1A1A1A"/>
                  </a:gs>
                  <a:gs pos="30000">
                    <a:srgbClr val="1A1A1A"/>
                  </a:gs>
                </a:gsLst>
                <a:lin ang="5400000" scaled="0"/>
              </a:gradFill>
              <a:latin typeface="Segoe UI"/>
              <a:cs typeface="Segoe UI Semilight" panose="020B0402040204020203" pitchFamily="34" charset="0"/>
            </a:endParaRPr>
          </a:p>
          <a:p>
            <a:pPr defTabSz="914191">
              <a:spcBef>
                <a:spcPts val="400"/>
              </a:spcBef>
              <a:spcAft>
                <a:spcPts val="400"/>
              </a:spcAft>
              <a:defRPr/>
            </a:pPr>
            <a:r>
              <a:rPr lang="en-US" sz="1601" b="1" dirty="0">
                <a:cs typeface="Segoe UI Semilight" panose="020B0402040204020203" pitchFamily="34" charset="0"/>
              </a:rPr>
              <a:t>To replicate over a private network,</a:t>
            </a:r>
            <a:r>
              <a:rPr lang="en-US" sz="1601" dirty="0">
                <a:cs typeface="Segoe UI Semilight" panose="020B0402040204020203" pitchFamily="34" charset="0"/>
              </a:rPr>
              <a:t> </a:t>
            </a:r>
            <a:r>
              <a:rPr lang="en-US" sz="1601" dirty="0">
                <a:gradFill>
                  <a:gsLst>
                    <a:gs pos="2917">
                      <a:srgbClr val="1A1A1A"/>
                    </a:gs>
                    <a:gs pos="30000">
                      <a:srgbClr val="1A1A1A"/>
                    </a:gs>
                  </a:gsLst>
                  <a:lin ang="5400000" scaled="0"/>
                </a:gradFill>
                <a:cs typeface="Segoe UI Semilight" panose="020B0402040204020203" pitchFamily="34" charset="0"/>
              </a:rPr>
              <a:t>create and attach a private endpoint to the cache storage account to connect to the storage account and transfer data over a private link.</a:t>
            </a:r>
          </a:p>
          <a:p>
            <a:pPr defTabSz="914191">
              <a:spcBef>
                <a:spcPts val="400"/>
              </a:spcBef>
              <a:spcAft>
                <a:spcPts val="400"/>
              </a:spcAft>
              <a:defRPr/>
            </a:pPr>
            <a:endParaRPr lang="en-US" sz="1600" b="1" dirty="0">
              <a:solidFill>
                <a:srgbClr val="44546A">
                  <a:lumMod val="50000"/>
                </a:srgbClr>
              </a:solidFill>
              <a:latin typeface="Segoe UI"/>
              <a:cs typeface="Segoe UI Semilight" panose="020B0402040204020203" pitchFamily="34" charset="0"/>
            </a:endParaRPr>
          </a:p>
          <a:p>
            <a:pPr marL="0" marR="0" lvl="0" indent="0" algn="l" defTabSz="914191" rtl="0" eaLnBrk="1" fontAlgn="auto" latinLnBrk="0" hangingPunct="1">
              <a:lnSpc>
                <a:spcPct val="100000"/>
              </a:lnSpc>
              <a:spcBef>
                <a:spcPts val="0"/>
              </a:spcBef>
              <a:spcAft>
                <a:spcPts val="0"/>
              </a:spcAft>
              <a:buClrTx/>
              <a:buSzTx/>
              <a:buFontTx/>
              <a:buNone/>
              <a:tabLst/>
              <a:defRPr/>
            </a:pPr>
            <a:r>
              <a:rPr kumimoji="0" lang="en-US" sz="1600" b="1" i="1"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Note:</a:t>
            </a:r>
            <a:r>
              <a:rPr kumimoji="0" lang="en-US" sz="1600" b="1" i="1" u="sng"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 </a:t>
            </a:r>
          </a:p>
          <a:p>
            <a:pPr marR="0" lvl="0" algn="l" defTabSz="914191" rtl="0" eaLnBrk="1" fontAlgn="auto" latinLnBrk="0" hangingPunct="1">
              <a:lnSpc>
                <a:spcPct val="100000"/>
              </a:lnSpc>
              <a:spcBef>
                <a:spcPts val="0"/>
              </a:spcBef>
              <a:spcAft>
                <a:spcPts val="0"/>
              </a:spcAft>
              <a:buClrTx/>
              <a:buSzTx/>
              <a:tabLst/>
              <a:defRPr/>
            </a:pPr>
            <a:r>
              <a:rPr kumimoji="0" lang="en-US" sz="1600" i="1" u="sng"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Proxy configuration:</a:t>
            </a:r>
          </a:p>
          <a:p>
            <a:pPr marR="0" lvl="0" algn="l" defTabSz="914191" rtl="0" eaLnBrk="1" fontAlgn="auto" latinLnBrk="0" hangingPunct="1">
              <a:lnSpc>
                <a:spcPct val="100000"/>
              </a:lnSpc>
              <a:spcBef>
                <a:spcPts val="0"/>
              </a:spcBef>
              <a:spcAft>
                <a:spcPts val="0"/>
              </a:spcAft>
              <a:buClrTx/>
              <a:buSzTx/>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For proxy bypass, customers can add a proxy bypass rule for the cache storage account (</a:t>
            </a:r>
            <a:r>
              <a:rPr kumimoji="0" lang="en-US" sz="1400" b="0" i="1"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&lt;</a:t>
            </a:r>
            <a:r>
              <a:rPr kumimoji="0" lang="en-US" sz="1400" b="0" i="1" u="none" strike="noStrike" kern="1200" cap="none" spc="0" normalizeH="0" baseline="0" noProof="0" dirty="0" err="1">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storageaccountname</a:t>
            </a:r>
            <a:r>
              <a:rPr kumimoji="0" lang="en-US" sz="1200" b="0" i="1"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&gt;</a:t>
            </a:r>
            <a:r>
              <a:rPr kumimoji="0" lang="en-US" sz="1400" b="0" i="1"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.blob.core.windows.net)</a:t>
            </a:r>
            <a:r>
              <a:rPr kumimoji="0" lang="en-US" sz="16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 </a:t>
            </a:r>
          </a:p>
          <a:p>
            <a:pPr marR="0" lvl="0" algn="l" defTabSz="914191" rtl="0" eaLnBrk="1" fontAlgn="auto" latinLnBrk="0" hangingPunct="1">
              <a:lnSpc>
                <a:spcPct val="100000"/>
              </a:lnSpc>
              <a:spcBef>
                <a:spcPts val="0"/>
              </a:spcBef>
              <a:spcAft>
                <a:spcPts val="0"/>
              </a:spcAft>
              <a:buClrTx/>
              <a:buSzTx/>
              <a:tabLst/>
              <a:defRPr/>
            </a:pPr>
            <a:endParaRPr kumimoji="0" lang="en-US" sz="1600" b="0" i="0" u="sng" strike="noStrike" kern="1200" cap="none" spc="0" normalizeH="0" baseline="0" noProof="0" dirty="0">
              <a:ln>
                <a:noFill/>
              </a:ln>
              <a:solidFill>
                <a:srgbClr val="171717"/>
              </a:solidFill>
              <a:effectLst/>
              <a:uLnTx/>
              <a:uFillTx/>
              <a:latin typeface="Segoe UI" panose="020B0502040204020203" pitchFamily="34" charset="0"/>
              <a:ea typeface="+mn-ea"/>
              <a:cs typeface="+mn-cs"/>
            </a:endParaRPr>
          </a:p>
          <a:p>
            <a:pPr marR="0" lvl="0" algn="l" defTabSz="914191" rtl="0" eaLnBrk="1" fontAlgn="auto" latinLnBrk="0" hangingPunct="1">
              <a:lnSpc>
                <a:spcPct val="100000"/>
              </a:lnSpc>
              <a:spcBef>
                <a:spcPts val="0"/>
              </a:spcBef>
              <a:spcAft>
                <a:spcPts val="0"/>
              </a:spcAft>
              <a:buClrTx/>
              <a:buSzTx/>
              <a:tabLst/>
              <a:defRPr/>
            </a:pPr>
            <a:r>
              <a:rPr kumimoji="0" lang="en-US" sz="1600" b="0" i="1" u="sng" strike="noStrike" kern="1200" cap="none" spc="0" normalizeH="0" baseline="0" noProof="0" dirty="0">
                <a:ln>
                  <a:noFill/>
                </a:ln>
                <a:solidFill>
                  <a:srgbClr val="171717"/>
                </a:solidFill>
                <a:effectLst/>
                <a:uLnTx/>
                <a:uFillTx/>
                <a:latin typeface="Segoe UI" panose="020B0502040204020203" pitchFamily="34" charset="0"/>
                <a:ea typeface="+mn-ea"/>
                <a:cs typeface="+mn-cs"/>
              </a:rPr>
              <a:t>Azure Migrate project configuration: </a:t>
            </a:r>
          </a:p>
          <a:p>
            <a:pPr defTabSz="914191">
              <a:spcBef>
                <a:spcPts val="400"/>
              </a:spcBef>
              <a:spcAft>
                <a:spcPts val="400"/>
              </a:spcAft>
              <a:defRPr/>
            </a:pPr>
            <a:r>
              <a:rPr lang="en-US" sz="1600" dirty="0">
                <a:gradFill>
                  <a:gsLst>
                    <a:gs pos="2917">
                      <a:srgbClr val="1A1A1A"/>
                    </a:gs>
                    <a:gs pos="30000">
                      <a:srgbClr val="1A1A1A"/>
                    </a:gs>
                  </a:gsLst>
                  <a:lin ang="5400000" scaled="0"/>
                </a:gradFill>
                <a:latin typeface="Segoe UI"/>
                <a:cs typeface="Segoe UI Semilight" panose="020B0402040204020203" pitchFamily="34" charset="0"/>
              </a:rPr>
              <a:t>The Azure Migrate project can be configured for public or private connectivity. </a:t>
            </a:r>
          </a:p>
          <a:p>
            <a:pPr lvl="1"/>
            <a:endParaRPr lang="en-US" sz="1400" dirty="0">
              <a:solidFill>
                <a:srgbClr val="171717"/>
              </a:solidFill>
              <a:latin typeface="Segoe UI" panose="020B0502040204020203" pitchFamily="34" charset="0"/>
            </a:endParaRPr>
          </a:p>
        </p:txBody>
      </p:sp>
    </p:spTree>
    <p:extLst>
      <p:ext uri="{BB962C8B-B14F-4D97-AF65-F5344CB8AC3E}">
        <p14:creationId xmlns:p14="http://schemas.microsoft.com/office/powerpoint/2010/main" val="3250702856"/>
      </p:ext>
    </p:extLst>
  </p:cSld>
  <p:clrMapOvr>
    <a:masterClrMapping/>
  </p:clrMapOvr>
  <p:transition spd="slow">
    <p:push dir="u"/>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17058819-809D-714C-A0C5-C3FF4E186B4B}"/>
              </a:ext>
            </a:extLst>
          </p:cNvPr>
          <p:cNvSpPr/>
          <p:nvPr/>
        </p:nvSpPr>
        <p:spPr bwMode="auto">
          <a:xfrm>
            <a:off x="6854809" y="0"/>
            <a:ext cx="5573715" cy="69945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1">
            <a:extLst>
              <a:ext uri="{FF2B5EF4-FFF2-40B4-BE49-F238E27FC236}">
                <a16:creationId xmlns:a16="http://schemas.microsoft.com/office/drawing/2014/main" id="{46644933-C5C8-42EB-80A5-0CC0565AAD2F}"/>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z="1800" i="1" spc="-51">
              <a:solidFill>
                <a:prstClr val="black"/>
              </a:solidFill>
              <a:latin typeface="Segoe UI Semibold (Headings)"/>
            </a:endParaRPr>
          </a:p>
        </p:txBody>
      </p:sp>
      <p:cxnSp>
        <p:nvCxnSpPr>
          <p:cNvPr id="88" name="Straight Connector 87">
            <a:extLst>
              <a:ext uri="{FF2B5EF4-FFF2-40B4-BE49-F238E27FC236}">
                <a16:creationId xmlns:a16="http://schemas.microsoft.com/office/drawing/2014/main" id="{92BAEEFB-1017-49BC-917E-F0D430558107}"/>
              </a:ext>
            </a:extLst>
          </p:cNvPr>
          <p:cNvCxnSpPr>
            <a:cxnSpLocks/>
          </p:cNvCxnSpPr>
          <p:nvPr/>
        </p:nvCxnSpPr>
        <p:spPr>
          <a:xfrm flipV="1">
            <a:off x="6986329" y="6444089"/>
            <a:ext cx="492352" cy="3409"/>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9ECFBA7-F8E8-4E97-A7DC-8FF428F0EC27}"/>
              </a:ext>
            </a:extLst>
          </p:cNvPr>
          <p:cNvCxnSpPr>
            <a:cxnSpLocks/>
          </p:cNvCxnSpPr>
          <p:nvPr/>
        </p:nvCxnSpPr>
        <p:spPr>
          <a:xfrm flipV="1">
            <a:off x="6986329" y="6652478"/>
            <a:ext cx="492352" cy="3409"/>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EAB96522-AF2B-42C8-913C-E9203E288FA0}"/>
              </a:ext>
            </a:extLst>
          </p:cNvPr>
          <p:cNvSpPr txBox="1"/>
          <p:nvPr/>
        </p:nvSpPr>
        <p:spPr>
          <a:xfrm>
            <a:off x="7458420" y="6292071"/>
            <a:ext cx="3917955" cy="270285"/>
          </a:xfrm>
          <a:prstGeom prst="rect">
            <a:avLst/>
          </a:prstGeom>
          <a:noFill/>
        </p:spPr>
        <p:txBody>
          <a:bodyPr wrap="square" rtlCol="0">
            <a:spAutoFit/>
          </a:bodyPr>
          <a:lstStyle/>
          <a:p>
            <a:pPr defTabSz="932418">
              <a:defRPr/>
            </a:pPr>
            <a:r>
              <a:rPr lang="en-US" sz="1122" i="1" kern="0">
                <a:solidFill>
                  <a:schemeClr val="accent2"/>
                </a:solidFill>
                <a:latin typeface="Segoe UI"/>
              </a:rPr>
              <a:t>Replication data (over ExpressRoute with private peering)</a:t>
            </a:r>
          </a:p>
        </p:txBody>
      </p:sp>
      <p:sp>
        <p:nvSpPr>
          <p:cNvPr id="102" name="TextBox 101">
            <a:extLst>
              <a:ext uri="{FF2B5EF4-FFF2-40B4-BE49-F238E27FC236}">
                <a16:creationId xmlns:a16="http://schemas.microsoft.com/office/drawing/2014/main" id="{E5B73EF3-FE68-4361-A10A-3233C7A86423}"/>
              </a:ext>
            </a:extLst>
          </p:cNvPr>
          <p:cNvSpPr txBox="1"/>
          <p:nvPr/>
        </p:nvSpPr>
        <p:spPr>
          <a:xfrm>
            <a:off x="7453505" y="6481242"/>
            <a:ext cx="5143733" cy="265009"/>
          </a:xfrm>
          <a:prstGeom prst="rect">
            <a:avLst/>
          </a:prstGeom>
          <a:noFill/>
        </p:spPr>
        <p:txBody>
          <a:bodyPr wrap="square" rtlCol="0">
            <a:spAutoFit/>
          </a:bodyPr>
          <a:lstStyle/>
          <a:p>
            <a:pPr defTabSz="932418">
              <a:defRPr/>
            </a:pPr>
            <a:r>
              <a:rPr lang="en-US" sz="1122" i="1" kern="0">
                <a:solidFill>
                  <a:schemeClr val="accent2"/>
                </a:solidFill>
                <a:latin typeface="Segoe UI"/>
              </a:rPr>
              <a:t>Connectivity to Azure VM post failover (over ExpressRoute with private peering)</a:t>
            </a:r>
          </a:p>
        </p:txBody>
      </p:sp>
      <p:sp>
        <p:nvSpPr>
          <p:cNvPr id="2" name="Rectangle: Rounded Corners 1">
            <a:extLst>
              <a:ext uri="{FF2B5EF4-FFF2-40B4-BE49-F238E27FC236}">
                <a16:creationId xmlns:a16="http://schemas.microsoft.com/office/drawing/2014/main" id="{D8F32752-BBD6-4FB3-B2CF-31CE77CE6AAA}"/>
              </a:ext>
            </a:extLst>
          </p:cNvPr>
          <p:cNvSpPr/>
          <p:nvPr/>
        </p:nvSpPr>
        <p:spPr>
          <a:xfrm>
            <a:off x="8061349" y="1528230"/>
            <a:ext cx="2757606" cy="1365136"/>
          </a:xfrm>
          <a:prstGeom prst="roundRect">
            <a:avLst>
              <a:gd name="adj" fmla="val 7573"/>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grpSp>
        <p:nvGrpSpPr>
          <p:cNvPr id="61" name="Group 60">
            <a:extLst>
              <a:ext uri="{FF2B5EF4-FFF2-40B4-BE49-F238E27FC236}">
                <a16:creationId xmlns:a16="http://schemas.microsoft.com/office/drawing/2014/main" id="{FD08EA5B-BD8E-41B4-A5EA-914B1D26D3FA}"/>
              </a:ext>
            </a:extLst>
          </p:cNvPr>
          <p:cNvGrpSpPr/>
          <p:nvPr/>
        </p:nvGrpSpPr>
        <p:grpSpPr>
          <a:xfrm>
            <a:off x="6854809" y="5291832"/>
            <a:ext cx="5425740" cy="807122"/>
            <a:chOff x="3653450" y="3157246"/>
            <a:chExt cx="5319836" cy="791368"/>
          </a:xfrm>
        </p:grpSpPr>
        <p:grpSp>
          <p:nvGrpSpPr>
            <p:cNvPr id="37" name="Group 14">
              <a:extLst>
                <a:ext uri="{FF2B5EF4-FFF2-40B4-BE49-F238E27FC236}">
                  <a16:creationId xmlns:a16="http://schemas.microsoft.com/office/drawing/2014/main" id="{F9E6FA53-6104-4625-A600-D53EC9AFE0D2}"/>
                </a:ext>
              </a:extLst>
            </p:cNvPr>
            <p:cNvGrpSpPr/>
            <p:nvPr/>
          </p:nvGrpSpPr>
          <p:grpSpPr>
            <a:xfrm>
              <a:off x="3653450" y="3157246"/>
              <a:ext cx="1545611" cy="791331"/>
              <a:chOff x="4521845" y="4186004"/>
              <a:chExt cx="1576604" cy="807199"/>
            </a:xfrm>
          </p:grpSpPr>
          <p:sp>
            <p:nvSpPr>
              <p:cNvPr id="41" name="TextBox 18">
                <a:extLst>
                  <a:ext uri="{FF2B5EF4-FFF2-40B4-BE49-F238E27FC236}">
                    <a16:creationId xmlns:a16="http://schemas.microsoft.com/office/drawing/2014/main" id="{8275173E-B4CC-42D2-899C-D218F4D83EAC}"/>
                  </a:ext>
                </a:extLst>
              </p:cNvPr>
              <p:cNvSpPr txBox="1"/>
              <p:nvPr/>
            </p:nvSpPr>
            <p:spPr>
              <a:xfrm>
                <a:off x="4521845" y="4722918"/>
                <a:ext cx="1576604" cy="270285"/>
              </a:xfrm>
              <a:prstGeom prst="rect">
                <a:avLst/>
              </a:prstGeom>
              <a:noFill/>
            </p:spPr>
            <p:txBody>
              <a:bodyPr wrap="square" rtlCol="0">
                <a:spAutoFit/>
              </a:bodyPr>
              <a:lstStyle/>
              <a:p>
                <a:pPr algn="ctr" defTabSz="932418">
                  <a:defRPr/>
                </a:pPr>
                <a:r>
                  <a:rPr lang="en-US" sz="1122" kern="0">
                    <a:latin typeface="+mj-lt"/>
                  </a:rPr>
                  <a:t>Azure Migrate</a:t>
                </a:r>
              </a:p>
            </p:txBody>
          </p:sp>
          <p:pic>
            <p:nvPicPr>
              <p:cNvPr id="39" name="Graphic 6">
                <a:extLst>
                  <a:ext uri="{FF2B5EF4-FFF2-40B4-BE49-F238E27FC236}">
                    <a16:creationId xmlns:a16="http://schemas.microsoft.com/office/drawing/2014/main" id="{208DB6BE-2851-4925-8862-FB9F3EB1AE8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008000" y="4186004"/>
                <a:ext cx="571931" cy="571930"/>
              </a:xfrm>
              <a:prstGeom prst="rect">
                <a:avLst/>
              </a:prstGeom>
            </p:spPr>
          </p:pic>
        </p:grpSp>
        <p:grpSp>
          <p:nvGrpSpPr>
            <p:cNvPr id="59" name="Group 58">
              <a:extLst>
                <a:ext uri="{FF2B5EF4-FFF2-40B4-BE49-F238E27FC236}">
                  <a16:creationId xmlns:a16="http://schemas.microsoft.com/office/drawing/2014/main" id="{1271C9FA-0911-4414-ADE3-724634976D60}"/>
                </a:ext>
              </a:extLst>
            </p:cNvPr>
            <p:cNvGrpSpPr/>
            <p:nvPr/>
          </p:nvGrpSpPr>
          <p:grpSpPr>
            <a:xfrm>
              <a:off x="5517287" y="3195531"/>
              <a:ext cx="1545611" cy="753083"/>
              <a:chOff x="5517287" y="3195531"/>
              <a:chExt cx="1545611" cy="753083"/>
            </a:xfrm>
          </p:grpSpPr>
          <p:sp>
            <p:nvSpPr>
              <p:cNvPr id="46" name="TextBox 18">
                <a:extLst>
                  <a:ext uri="{FF2B5EF4-FFF2-40B4-BE49-F238E27FC236}">
                    <a16:creationId xmlns:a16="http://schemas.microsoft.com/office/drawing/2014/main" id="{D09E01EC-E153-4CB5-B232-9E26F52B5E5E}"/>
                  </a:ext>
                </a:extLst>
              </p:cNvPr>
              <p:cNvSpPr txBox="1"/>
              <p:nvPr/>
            </p:nvSpPr>
            <p:spPr>
              <a:xfrm>
                <a:off x="5517287" y="3683605"/>
                <a:ext cx="1545611" cy="265009"/>
              </a:xfrm>
              <a:prstGeom prst="rect">
                <a:avLst/>
              </a:prstGeom>
              <a:noFill/>
            </p:spPr>
            <p:txBody>
              <a:bodyPr wrap="square" rtlCol="0">
                <a:spAutoFit/>
              </a:bodyPr>
              <a:lstStyle/>
              <a:p>
                <a:pPr algn="ctr" defTabSz="932418">
                  <a:defRPr/>
                </a:pPr>
                <a:r>
                  <a:rPr lang="en-US" sz="1122" kern="0">
                    <a:latin typeface="+mj-lt"/>
                  </a:rPr>
                  <a:t>Azure Storage</a:t>
                </a:r>
              </a:p>
            </p:txBody>
          </p:sp>
          <p:pic>
            <p:nvPicPr>
              <p:cNvPr id="53" name="Graphic 52">
                <a:extLst>
                  <a:ext uri="{FF2B5EF4-FFF2-40B4-BE49-F238E27FC236}">
                    <a16:creationId xmlns:a16="http://schemas.microsoft.com/office/drawing/2014/main" id="{D7205C3E-C56A-49BF-985E-15DD6443565F}"/>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064123" y="3195531"/>
                <a:ext cx="441635" cy="441635"/>
              </a:xfrm>
              <a:prstGeom prst="rect">
                <a:avLst/>
              </a:prstGeom>
            </p:spPr>
          </p:pic>
        </p:grpSp>
        <p:grpSp>
          <p:nvGrpSpPr>
            <p:cNvPr id="60" name="Group 59">
              <a:extLst>
                <a:ext uri="{FF2B5EF4-FFF2-40B4-BE49-F238E27FC236}">
                  <a16:creationId xmlns:a16="http://schemas.microsoft.com/office/drawing/2014/main" id="{FD98F45D-4699-4E14-8D58-8BF3A28F1022}"/>
                </a:ext>
              </a:extLst>
            </p:cNvPr>
            <p:cNvGrpSpPr/>
            <p:nvPr/>
          </p:nvGrpSpPr>
          <p:grpSpPr>
            <a:xfrm>
              <a:off x="7427675" y="3230533"/>
              <a:ext cx="1545611" cy="718046"/>
              <a:chOff x="7427675" y="3230533"/>
              <a:chExt cx="1545611" cy="718046"/>
            </a:xfrm>
          </p:grpSpPr>
          <p:sp>
            <p:nvSpPr>
              <p:cNvPr id="51" name="TextBox 18">
                <a:extLst>
                  <a:ext uri="{FF2B5EF4-FFF2-40B4-BE49-F238E27FC236}">
                    <a16:creationId xmlns:a16="http://schemas.microsoft.com/office/drawing/2014/main" id="{0AB48F9E-D5B7-4F87-B69E-F548828422EC}"/>
                  </a:ext>
                </a:extLst>
              </p:cNvPr>
              <p:cNvSpPr txBox="1"/>
              <p:nvPr/>
            </p:nvSpPr>
            <p:spPr>
              <a:xfrm>
                <a:off x="7427675" y="3683607"/>
                <a:ext cx="1545611" cy="264972"/>
              </a:xfrm>
              <a:prstGeom prst="rect">
                <a:avLst/>
              </a:prstGeom>
              <a:noFill/>
            </p:spPr>
            <p:txBody>
              <a:bodyPr wrap="square" rtlCol="0">
                <a:spAutoFit/>
              </a:bodyPr>
              <a:lstStyle/>
              <a:p>
                <a:pPr algn="ctr" defTabSz="932418">
                  <a:defRPr/>
                </a:pPr>
                <a:r>
                  <a:rPr lang="en-US" sz="1122" kern="0">
                    <a:latin typeface="+mj-lt"/>
                  </a:rPr>
                  <a:t>Azure Compute</a:t>
                </a:r>
              </a:p>
            </p:txBody>
          </p:sp>
          <p:pic>
            <p:nvPicPr>
              <p:cNvPr id="55" name="Graphic 54">
                <a:extLst>
                  <a:ext uri="{FF2B5EF4-FFF2-40B4-BE49-F238E27FC236}">
                    <a16:creationId xmlns:a16="http://schemas.microsoft.com/office/drawing/2014/main" id="{F6FDCCBD-2D7D-4FEE-9E56-AED3FA20A5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78360" y="3230533"/>
                <a:ext cx="391517" cy="391517"/>
              </a:xfrm>
              <a:prstGeom prst="rect">
                <a:avLst/>
              </a:prstGeom>
            </p:spPr>
          </p:pic>
        </p:grpSp>
      </p:grpSp>
      <p:sp>
        <p:nvSpPr>
          <p:cNvPr id="3" name="Title 2">
            <a:extLst>
              <a:ext uri="{FF2B5EF4-FFF2-40B4-BE49-F238E27FC236}">
                <a16:creationId xmlns:a16="http://schemas.microsoft.com/office/drawing/2014/main" id="{1DF67AD4-18DF-D245-B87D-7EDEB74F19EF}"/>
              </a:ext>
            </a:extLst>
          </p:cNvPr>
          <p:cNvSpPr>
            <a:spLocks noGrp="1"/>
          </p:cNvSpPr>
          <p:nvPr>
            <p:ph type="title"/>
          </p:nvPr>
        </p:nvSpPr>
        <p:spPr>
          <a:xfrm>
            <a:off x="465136" y="441325"/>
            <a:ext cx="11144086" cy="830263"/>
          </a:xfrm>
        </p:spPr>
        <p:txBody>
          <a:bodyPr/>
          <a:lstStyle/>
          <a:p>
            <a:r>
              <a:rPr lang="en-US" dirty="0"/>
              <a:t>Migration: Using ExpressRoute private peering</a:t>
            </a:r>
          </a:p>
        </p:txBody>
      </p:sp>
      <p:cxnSp>
        <p:nvCxnSpPr>
          <p:cNvPr id="66" name="Straight Arrow Connector 65">
            <a:extLst>
              <a:ext uri="{FF2B5EF4-FFF2-40B4-BE49-F238E27FC236}">
                <a16:creationId xmlns:a16="http://schemas.microsoft.com/office/drawing/2014/main" id="{2D54793B-3AA6-BC41-8B1D-45C3A3678A2A}"/>
              </a:ext>
            </a:extLst>
          </p:cNvPr>
          <p:cNvCxnSpPr>
            <a:cxnSpLocks/>
          </p:cNvCxnSpPr>
          <p:nvPr/>
        </p:nvCxnSpPr>
        <p:spPr>
          <a:xfrm>
            <a:off x="9560518" y="2891436"/>
            <a:ext cx="0" cy="2375429"/>
          </a:xfrm>
          <a:prstGeom prst="straightConnector1">
            <a:avLst/>
          </a:prstGeom>
          <a:ln w="190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78071BD-197F-E74F-8CC3-01AC47CC8071}"/>
              </a:ext>
            </a:extLst>
          </p:cNvPr>
          <p:cNvCxnSpPr/>
          <p:nvPr/>
        </p:nvCxnSpPr>
        <p:spPr>
          <a:xfrm>
            <a:off x="7642999" y="4656035"/>
            <a:ext cx="0" cy="610830"/>
          </a:xfrm>
          <a:prstGeom prst="straightConnector1">
            <a:avLst/>
          </a:prstGeom>
          <a:ln w="19050">
            <a:solidFill>
              <a:srgbClr val="50E6F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D6FE4A7-AD6E-BD43-AC68-E8A941E03CDA}"/>
              </a:ext>
            </a:extLst>
          </p:cNvPr>
          <p:cNvCxnSpPr/>
          <p:nvPr/>
        </p:nvCxnSpPr>
        <p:spPr>
          <a:xfrm>
            <a:off x="11464622" y="4656035"/>
            <a:ext cx="0" cy="610830"/>
          </a:xfrm>
          <a:prstGeom prst="straightConnector1">
            <a:avLst/>
          </a:prstGeom>
          <a:ln w="1905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DC951E0-0C18-9B46-9BB6-2F5DC6A0DA62}"/>
              </a:ext>
            </a:extLst>
          </p:cNvPr>
          <p:cNvCxnSpPr/>
          <p:nvPr/>
        </p:nvCxnSpPr>
        <p:spPr>
          <a:xfrm>
            <a:off x="9175581" y="2891436"/>
            <a:ext cx="0" cy="1338792"/>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8211B98-B412-0648-951B-7154A6A6E2EC}"/>
              </a:ext>
            </a:extLst>
          </p:cNvPr>
          <p:cNvCxnSpPr/>
          <p:nvPr/>
        </p:nvCxnSpPr>
        <p:spPr>
          <a:xfrm>
            <a:off x="9945454" y="2891436"/>
            <a:ext cx="0" cy="1338792"/>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BE51184-F5DC-BC43-845D-6C9FEAF75AC9}"/>
              </a:ext>
            </a:extLst>
          </p:cNvPr>
          <p:cNvCxnSpPr/>
          <p:nvPr/>
        </p:nvCxnSpPr>
        <p:spPr>
          <a:xfrm flipV="1">
            <a:off x="7642999" y="4230227"/>
            <a:ext cx="1532582" cy="425808"/>
          </a:xfrm>
          <a:prstGeom prst="line">
            <a:avLst/>
          </a:prstGeom>
          <a:ln w="1905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6A04D9C-42AE-0A4C-B373-F2C281D3519D}"/>
              </a:ext>
            </a:extLst>
          </p:cNvPr>
          <p:cNvCxnSpPr>
            <a:cxnSpLocks/>
          </p:cNvCxnSpPr>
          <p:nvPr/>
        </p:nvCxnSpPr>
        <p:spPr>
          <a:xfrm flipH="1" flipV="1">
            <a:off x="9932040" y="4230227"/>
            <a:ext cx="1532582" cy="425808"/>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ADF0CD65-8405-4D0C-A749-9CA060E0F410}"/>
              </a:ext>
            </a:extLst>
          </p:cNvPr>
          <p:cNvSpPr/>
          <p:nvPr/>
        </p:nvSpPr>
        <p:spPr>
          <a:xfrm>
            <a:off x="419813" y="1593836"/>
            <a:ext cx="6279094" cy="4647811"/>
          </a:xfrm>
          <a:prstGeom prst="rect">
            <a:avLst/>
          </a:prstGeom>
          <a:noFill/>
          <a:ln>
            <a:noFill/>
            <a:prstDash val="dash"/>
          </a:ln>
        </p:spPr>
        <p:txBody>
          <a:bodyPr wrap="square">
            <a:spAutoFit/>
          </a:bodyPr>
          <a:lstStyle/>
          <a:p>
            <a:pPr defTabSz="914191">
              <a:spcBef>
                <a:spcPts val="400"/>
              </a:spcBef>
              <a:spcAft>
                <a:spcPts val="400"/>
              </a:spcAft>
              <a:defRPr/>
            </a:pPr>
            <a:r>
              <a:rPr lang="en-US" sz="1600" b="1" dirty="0">
                <a:latin typeface="Segoe UI"/>
                <a:cs typeface="Segoe UI Semilight" panose="020B0402040204020203" pitchFamily="34" charset="0"/>
              </a:rPr>
              <a:t>Data plane </a:t>
            </a:r>
            <a:r>
              <a:rPr lang="en-US" sz="1600" dirty="0">
                <a:latin typeface="Segoe UI"/>
                <a:cs typeface="Segoe UI Semilight" panose="020B0402040204020203" pitchFamily="34" charset="0"/>
              </a:rPr>
              <a:t>(replication data) </a:t>
            </a:r>
            <a:r>
              <a:rPr lang="en-US" sz="1601" b="1" dirty="0">
                <a:cs typeface="Segoe UI Semilight" panose="020B0402040204020203" pitchFamily="34" charset="0"/>
              </a:rPr>
              <a:t>and control plane </a:t>
            </a:r>
            <a:r>
              <a:rPr lang="en-US" sz="1601" dirty="0">
                <a:gradFill>
                  <a:gsLst>
                    <a:gs pos="2917">
                      <a:srgbClr val="1A1A1A"/>
                    </a:gs>
                    <a:gs pos="30000">
                      <a:srgbClr val="1A1A1A"/>
                    </a:gs>
                  </a:gsLst>
                  <a:lin ang="5400000" scaled="0"/>
                </a:gradFill>
                <a:cs typeface="Segoe UI Semilight" panose="020B0402040204020203" pitchFamily="34" charset="0"/>
              </a:rPr>
              <a:t>(replication orchestration) can be routed through ExpressRoute private peering or VPN connections using Azure Migrate Private Link support.</a:t>
            </a:r>
          </a:p>
          <a:p>
            <a:pPr defTabSz="914191">
              <a:spcBef>
                <a:spcPts val="400"/>
              </a:spcBef>
              <a:spcAft>
                <a:spcPts val="1200"/>
              </a:spcAft>
              <a:defRPr/>
            </a:pPr>
            <a:endParaRPr lang="en-US" sz="1600" b="1" dirty="0">
              <a:gradFill>
                <a:gsLst>
                  <a:gs pos="2917">
                    <a:srgbClr val="1A1A1A"/>
                  </a:gs>
                  <a:gs pos="30000">
                    <a:srgbClr val="1A1A1A"/>
                  </a:gs>
                </a:gsLst>
                <a:lin ang="5400000" scaled="0"/>
              </a:gradFill>
              <a:latin typeface="Segoe UI"/>
              <a:cs typeface="Segoe UI Semilight" panose="020B0402040204020203" pitchFamily="34" charset="0"/>
            </a:endParaRPr>
          </a:p>
          <a:p>
            <a:r>
              <a:rPr kumimoji="0" lang="en-US" sz="1600" b="1" i="1"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Note:</a:t>
            </a:r>
            <a:r>
              <a:rPr kumimoji="0" lang="en-US" sz="1600" b="1" i="1" u="sng"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 </a:t>
            </a:r>
          </a:p>
          <a:p>
            <a:pPr algn="l"/>
            <a:r>
              <a:rPr lang="en-US" sz="1600" b="0" i="1" u="sng" dirty="0">
                <a:gradFill>
                  <a:gsLst>
                    <a:gs pos="2917">
                      <a:srgbClr val="1A1A1A"/>
                    </a:gs>
                    <a:gs pos="30000">
                      <a:srgbClr val="1A1A1A"/>
                    </a:gs>
                  </a:gsLst>
                  <a:lin ang="5400000" scaled="0"/>
                </a:gradFill>
                <a:effectLst/>
                <a:latin typeface="Segoe UI"/>
                <a:cs typeface="Segoe UI Semilight" panose="020B0402040204020203" pitchFamily="34" charset="0"/>
              </a:rPr>
              <a:t>URL access:</a:t>
            </a:r>
            <a:r>
              <a:rPr lang="en-US" sz="1600" b="0" i="1" dirty="0">
                <a:gradFill>
                  <a:gsLst>
                    <a:gs pos="2917">
                      <a:srgbClr val="1A1A1A"/>
                    </a:gs>
                    <a:gs pos="30000">
                      <a:srgbClr val="1A1A1A"/>
                    </a:gs>
                  </a:gsLst>
                  <a:lin ang="5400000" scaled="0"/>
                </a:gradFill>
                <a:effectLst/>
                <a:latin typeface="Segoe UI"/>
                <a:cs typeface="Segoe UI Semilight" panose="020B0402040204020203" pitchFamily="34" charset="0"/>
              </a:rPr>
              <a:t> </a:t>
            </a:r>
          </a:p>
          <a:p>
            <a:pPr algn="l"/>
            <a:r>
              <a:rPr lang="en-US" sz="1600" b="0" i="0" dirty="0">
                <a:gradFill>
                  <a:gsLst>
                    <a:gs pos="2917">
                      <a:srgbClr val="1A1A1A"/>
                    </a:gs>
                    <a:gs pos="30000">
                      <a:srgbClr val="1A1A1A"/>
                    </a:gs>
                  </a:gsLst>
                  <a:lin ang="5400000" scaled="0"/>
                </a:gradFill>
                <a:effectLst/>
                <a:latin typeface="Segoe UI"/>
                <a:cs typeface="Segoe UI Semilight" panose="020B0402040204020203" pitchFamily="34" charset="0"/>
              </a:rPr>
              <a:t>You</a:t>
            </a:r>
            <a:r>
              <a:rPr lang="en-US" sz="1600" b="0" i="0" dirty="0">
                <a:solidFill>
                  <a:srgbClr val="171717"/>
                </a:solidFill>
                <a:effectLst/>
                <a:latin typeface="Segoe UI" panose="020B0502040204020203" pitchFamily="34" charset="0"/>
              </a:rPr>
              <a:t> will need access to the following URLs over and above private link access:</a:t>
            </a:r>
          </a:p>
          <a:p>
            <a:pPr marL="285750" indent="-285750" algn="l">
              <a:buFont typeface="Arial" panose="020B0604020202020204" pitchFamily="34" charset="0"/>
              <a:buChar char="•"/>
            </a:pPr>
            <a:r>
              <a:rPr lang="en-US" sz="1400" b="0" i="1" dirty="0">
                <a:solidFill>
                  <a:srgbClr val="171717"/>
                </a:solidFill>
                <a:effectLst/>
                <a:latin typeface="Segoe UI" panose="020B0502040204020203" pitchFamily="34" charset="0"/>
              </a:rPr>
              <a:t>*.blob.core.windows.com </a:t>
            </a:r>
            <a:endParaRPr lang="en-US" sz="1400" dirty="0">
              <a:solidFill>
                <a:srgbClr val="171717"/>
              </a:solidFill>
              <a:latin typeface="Segoe UI" panose="020B0502040204020203" pitchFamily="34" charset="0"/>
            </a:endParaRPr>
          </a:p>
          <a:p>
            <a:pPr marL="285750" indent="-285750" algn="l">
              <a:buFont typeface="Arial" panose="020B0604020202020204" pitchFamily="34" charset="0"/>
              <a:buChar char="•"/>
            </a:pPr>
            <a:r>
              <a:rPr lang="en-US" sz="1400" b="0" i="1" dirty="0">
                <a:solidFill>
                  <a:srgbClr val="171717"/>
                </a:solidFill>
                <a:effectLst/>
                <a:latin typeface="Segoe UI" panose="020B0502040204020203" pitchFamily="34" charset="0"/>
              </a:rPr>
              <a:t>https://management.azure.com </a:t>
            </a:r>
          </a:p>
          <a:p>
            <a:pPr marL="285750" indent="-285750" algn="l">
              <a:buFont typeface="Arial" panose="020B0604020202020204" pitchFamily="34" charset="0"/>
              <a:buChar char="•"/>
            </a:pPr>
            <a:r>
              <a:rPr lang="en-US" sz="1400" b="0" i="1" dirty="0">
                <a:solidFill>
                  <a:srgbClr val="171717"/>
                </a:solidFill>
                <a:effectLst/>
                <a:latin typeface="Segoe UI" panose="020B0502040204020203" pitchFamily="34" charset="0"/>
              </a:rPr>
              <a:t>https://login.microsoftonline.com</a:t>
            </a:r>
          </a:p>
          <a:p>
            <a:pPr marL="285750" indent="-285750" algn="l">
              <a:buFont typeface="Arial" panose="020B0604020202020204" pitchFamily="34" charset="0"/>
              <a:buChar char="•"/>
            </a:pPr>
            <a:r>
              <a:rPr lang="en-US" sz="1400" i="1" dirty="0">
                <a:solidFill>
                  <a:srgbClr val="171717"/>
                </a:solidFill>
                <a:latin typeface="Segoe UI" panose="020B0502040204020203" pitchFamily="34" charset="0"/>
              </a:rPr>
              <a:t>https://login.windows.net</a:t>
            </a:r>
            <a:endParaRPr lang="en-US" sz="1400" b="0" i="1" dirty="0">
              <a:solidFill>
                <a:srgbClr val="171717"/>
              </a:solidFill>
              <a:effectLst/>
              <a:latin typeface="Segoe UI" panose="020B0502040204020203" pitchFamily="34" charset="0"/>
            </a:endParaRPr>
          </a:p>
          <a:p>
            <a:pPr marL="285750" indent="-285750" algn="l">
              <a:buFont typeface="Arial" panose="020B0604020202020204" pitchFamily="34" charset="0"/>
              <a:buChar char="•"/>
            </a:pPr>
            <a:r>
              <a:rPr lang="en-US" sz="1400" b="0" i="1" dirty="0">
                <a:solidFill>
                  <a:srgbClr val="171717"/>
                </a:solidFill>
                <a:effectLst/>
                <a:latin typeface="Segoe UI" panose="020B0502040204020203" pitchFamily="34" charset="0"/>
              </a:rPr>
              <a:t>https://www.live.com </a:t>
            </a:r>
            <a:r>
              <a:rPr lang="en-US" sz="1400" b="0" dirty="0">
                <a:solidFill>
                  <a:srgbClr val="171717"/>
                </a:solidFill>
                <a:effectLst/>
                <a:latin typeface="Segoe UI" panose="020B0502040204020203" pitchFamily="34" charset="0"/>
              </a:rPr>
              <a:t>and</a:t>
            </a:r>
            <a:endParaRPr lang="en-US" sz="1400" dirty="0">
              <a:solidFill>
                <a:srgbClr val="171717"/>
              </a:solidFill>
              <a:latin typeface="Segoe UI" panose="020B0502040204020203" pitchFamily="34" charset="0"/>
            </a:endParaRPr>
          </a:p>
          <a:p>
            <a:pPr marL="285750" indent="-285750" algn="l">
              <a:buFont typeface="Arial" panose="020B0604020202020204" pitchFamily="34" charset="0"/>
              <a:buChar char="•"/>
            </a:pPr>
            <a:r>
              <a:rPr lang="en-US" sz="1400" i="1" dirty="0">
                <a:solidFill>
                  <a:srgbClr val="171717"/>
                </a:solidFill>
                <a:latin typeface="Segoe UI" panose="020B0502040204020203" pitchFamily="34" charset="0"/>
              </a:rPr>
              <a:t>https://www.microsoft.com</a:t>
            </a:r>
          </a:p>
          <a:p>
            <a:pPr algn="l"/>
            <a:endParaRPr lang="en-US" sz="1600" u="sng" dirty="0">
              <a:solidFill>
                <a:srgbClr val="171717"/>
              </a:solidFill>
              <a:latin typeface="Segoe UI" panose="020B0502040204020203" pitchFamily="34" charset="0"/>
            </a:endParaRPr>
          </a:p>
          <a:p>
            <a:pPr marR="0" lvl="0" algn="l" defTabSz="914191" rtl="0" eaLnBrk="1" fontAlgn="auto" latinLnBrk="0" hangingPunct="1">
              <a:lnSpc>
                <a:spcPct val="100000"/>
              </a:lnSpc>
              <a:spcBef>
                <a:spcPts val="0"/>
              </a:spcBef>
              <a:spcAft>
                <a:spcPts val="0"/>
              </a:spcAft>
              <a:buClrTx/>
              <a:buSzTx/>
              <a:tabLst/>
              <a:defRPr/>
            </a:pPr>
            <a:r>
              <a:rPr kumimoji="0" lang="en-US" sz="1600" b="0" i="1" u="sng" strike="noStrike" kern="1200" cap="none" spc="0" normalizeH="0" baseline="0" noProof="0">
                <a:ln>
                  <a:noFill/>
                </a:ln>
                <a:solidFill>
                  <a:srgbClr val="171717"/>
                </a:solidFill>
                <a:effectLst/>
                <a:uLnTx/>
                <a:uFillTx/>
                <a:latin typeface="Segoe UI" panose="020B0502040204020203" pitchFamily="34" charset="0"/>
                <a:ea typeface="+mn-ea"/>
                <a:cs typeface="+mn-cs"/>
              </a:rPr>
              <a:t>Azure Migrate project configuration: </a:t>
            </a:r>
          </a:p>
          <a:p>
            <a:pPr defTabSz="914191">
              <a:spcBef>
                <a:spcPts val="400"/>
              </a:spcBef>
              <a:spcAft>
                <a:spcPts val="400"/>
              </a:spcAft>
              <a:defRPr/>
            </a:pPr>
            <a:r>
              <a:rPr lang="en-US" sz="1600">
                <a:gradFill>
                  <a:gsLst>
                    <a:gs pos="2917">
                      <a:srgbClr val="1A1A1A"/>
                    </a:gs>
                    <a:gs pos="30000">
                      <a:srgbClr val="1A1A1A"/>
                    </a:gs>
                  </a:gsLst>
                  <a:lin ang="5400000" scaled="0"/>
                </a:gradFill>
                <a:latin typeface="Segoe UI"/>
                <a:cs typeface="Segoe UI Semilight" panose="020B0402040204020203" pitchFamily="34" charset="0"/>
              </a:rPr>
              <a:t>The </a:t>
            </a:r>
            <a:r>
              <a:rPr lang="en-US" sz="1600" dirty="0">
                <a:gradFill>
                  <a:gsLst>
                    <a:gs pos="2917">
                      <a:srgbClr val="1A1A1A"/>
                    </a:gs>
                    <a:gs pos="30000">
                      <a:srgbClr val="1A1A1A"/>
                    </a:gs>
                  </a:gsLst>
                  <a:lin ang="5400000" scaled="0"/>
                </a:gradFill>
                <a:latin typeface="Segoe UI"/>
                <a:cs typeface="Segoe UI Semilight" panose="020B0402040204020203" pitchFamily="34" charset="0"/>
              </a:rPr>
              <a:t>Azure Migrate project should be configured for private connectivity (should not be configured with public endpoint). </a:t>
            </a:r>
          </a:p>
        </p:txBody>
      </p:sp>
      <p:grpSp>
        <p:nvGrpSpPr>
          <p:cNvPr id="48" name="Group 47">
            <a:extLst>
              <a:ext uri="{FF2B5EF4-FFF2-40B4-BE49-F238E27FC236}">
                <a16:creationId xmlns:a16="http://schemas.microsoft.com/office/drawing/2014/main" id="{6DACD027-2AC6-4118-BEAC-5AFED1336123}"/>
              </a:ext>
            </a:extLst>
          </p:cNvPr>
          <p:cNvGrpSpPr/>
          <p:nvPr/>
        </p:nvGrpSpPr>
        <p:grpSpPr>
          <a:xfrm>
            <a:off x="8552573" y="1706119"/>
            <a:ext cx="427316" cy="386013"/>
            <a:chOff x="5118964" y="3771564"/>
            <a:chExt cx="642073" cy="596676"/>
          </a:xfrm>
        </p:grpSpPr>
        <p:sp>
          <p:nvSpPr>
            <p:cNvPr id="49" name="Rectangle 48">
              <a:extLst>
                <a:ext uri="{FF2B5EF4-FFF2-40B4-BE49-F238E27FC236}">
                  <a16:creationId xmlns:a16="http://schemas.microsoft.com/office/drawing/2014/main" id="{CE81B740-2574-4585-A43A-A6C06BDE3F37}"/>
                </a:ext>
              </a:extLst>
            </p:cNvPr>
            <p:cNvSpPr/>
            <p:nvPr/>
          </p:nvSpPr>
          <p:spPr bwMode="auto">
            <a:xfrm>
              <a:off x="5141901" y="3805511"/>
              <a:ext cx="569259" cy="3950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latin typeface="+mj-lt"/>
                <a:ea typeface="Segoe UI" pitchFamily="34" charset="0"/>
                <a:cs typeface="Segoe UI" pitchFamily="34" charset="0"/>
              </a:endParaRPr>
            </a:p>
          </p:txBody>
        </p:sp>
        <p:grpSp>
          <p:nvGrpSpPr>
            <p:cNvPr id="50" name="Group 4">
              <a:extLst>
                <a:ext uri="{FF2B5EF4-FFF2-40B4-BE49-F238E27FC236}">
                  <a16:creationId xmlns:a16="http://schemas.microsoft.com/office/drawing/2014/main" id="{C11BB390-6B6B-411E-8614-19DEB0431C07}"/>
                </a:ext>
              </a:extLst>
            </p:cNvPr>
            <p:cNvGrpSpPr>
              <a:grpSpLocks noChangeAspect="1"/>
            </p:cNvGrpSpPr>
            <p:nvPr/>
          </p:nvGrpSpPr>
          <p:grpSpPr bwMode="auto">
            <a:xfrm>
              <a:off x="5118964" y="3771564"/>
              <a:ext cx="642073" cy="596676"/>
              <a:chOff x="4030" y="1558"/>
              <a:chExt cx="341" cy="312"/>
            </a:xfrm>
            <a:solidFill>
              <a:srgbClr val="D83B01"/>
            </a:solidFill>
          </p:grpSpPr>
          <p:sp>
            <p:nvSpPr>
              <p:cNvPr id="52" name="Freeform 5">
                <a:extLst>
                  <a:ext uri="{FF2B5EF4-FFF2-40B4-BE49-F238E27FC236}">
                    <a16:creationId xmlns:a16="http://schemas.microsoft.com/office/drawing/2014/main" id="{D731A637-1ED6-4142-861E-19816DBC9563}"/>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sp>
            <p:nvSpPr>
              <p:cNvPr id="54" name="Freeform 6">
                <a:extLst>
                  <a:ext uri="{FF2B5EF4-FFF2-40B4-BE49-F238E27FC236}">
                    <a16:creationId xmlns:a16="http://schemas.microsoft.com/office/drawing/2014/main" id="{AE9C483B-EE07-47EB-90D1-E927E1ED07D1}"/>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sp>
            <p:nvSpPr>
              <p:cNvPr id="56" name="Freeform 7">
                <a:extLst>
                  <a:ext uri="{FF2B5EF4-FFF2-40B4-BE49-F238E27FC236}">
                    <a16:creationId xmlns:a16="http://schemas.microsoft.com/office/drawing/2014/main" id="{CD509AE7-8AAC-4A03-8A0C-2A37BC062273}"/>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sp>
            <p:nvSpPr>
              <p:cNvPr id="58" name="Freeform 8">
                <a:extLst>
                  <a:ext uri="{FF2B5EF4-FFF2-40B4-BE49-F238E27FC236}">
                    <a16:creationId xmlns:a16="http://schemas.microsoft.com/office/drawing/2014/main" id="{06CD3D2A-E64E-4A5C-8BBC-5ECB6AE981C4}"/>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grpSp>
      </p:grpSp>
      <p:sp>
        <p:nvSpPr>
          <p:cNvPr id="63" name="TextBox 62">
            <a:extLst>
              <a:ext uri="{FF2B5EF4-FFF2-40B4-BE49-F238E27FC236}">
                <a16:creationId xmlns:a16="http://schemas.microsoft.com/office/drawing/2014/main" id="{26C9B642-23F6-487B-8CF6-26CB546C90D3}"/>
              </a:ext>
            </a:extLst>
          </p:cNvPr>
          <p:cNvSpPr txBox="1"/>
          <p:nvPr/>
        </p:nvSpPr>
        <p:spPr>
          <a:xfrm>
            <a:off x="8198183" y="2162784"/>
            <a:ext cx="1148963" cy="622511"/>
          </a:xfrm>
          <a:prstGeom prst="rect">
            <a:avLst/>
          </a:prstGeom>
          <a:noFill/>
        </p:spPr>
        <p:txBody>
          <a:bodyPr wrap="square" rtlCol="0">
            <a:spAutoFit/>
          </a:bodyPr>
          <a:lstStyle/>
          <a:p>
            <a:pPr algn="ctr" defTabSz="932418">
              <a:defRPr/>
            </a:pPr>
            <a:r>
              <a:rPr lang="en-US" sz="1122" kern="0">
                <a:latin typeface="+mj-lt"/>
              </a:rPr>
              <a:t>Replication appliance</a:t>
            </a:r>
          </a:p>
          <a:p>
            <a:pPr algn="ctr" defTabSz="932418">
              <a:defRPr/>
            </a:pPr>
            <a:r>
              <a:rPr lang="en-US" sz="1122" kern="0">
                <a:latin typeface="+mj-lt"/>
              </a:rPr>
              <a:t>(agent-based)</a:t>
            </a:r>
          </a:p>
        </p:txBody>
      </p:sp>
      <p:sp>
        <p:nvSpPr>
          <p:cNvPr id="64" name="TextBox 63">
            <a:extLst>
              <a:ext uri="{FF2B5EF4-FFF2-40B4-BE49-F238E27FC236}">
                <a16:creationId xmlns:a16="http://schemas.microsoft.com/office/drawing/2014/main" id="{D136D4D4-BB8D-4BFE-A414-7350C5C54256}"/>
              </a:ext>
            </a:extLst>
          </p:cNvPr>
          <p:cNvSpPr txBox="1"/>
          <p:nvPr/>
        </p:nvSpPr>
        <p:spPr>
          <a:xfrm>
            <a:off x="9554860" y="2142465"/>
            <a:ext cx="1067784" cy="622511"/>
          </a:xfrm>
          <a:prstGeom prst="rect">
            <a:avLst/>
          </a:prstGeom>
          <a:noFill/>
        </p:spPr>
        <p:txBody>
          <a:bodyPr wrap="square" rtlCol="0">
            <a:spAutoFit/>
          </a:bodyPr>
          <a:lstStyle/>
          <a:p>
            <a:pPr algn="ctr" defTabSz="932418">
              <a:defRPr/>
            </a:pPr>
            <a:r>
              <a:rPr lang="en-US" sz="1122" kern="0">
                <a:latin typeface="+mj-lt"/>
              </a:rPr>
              <a:t>Hyper-V Replication Provider</a:t>
            </a:r>
          </a:p>
        </p:txBody>
      </p:sp>
      <p:sp>
        <p:nvSpPr>
          <p:cNvPr id="65" name="Freeform 342">
            <a:extLst>
              <a:ext uri="{FF2B5EF4-FFF2-40B4-BE49-F238E27FC236}">
                <a16:creationId xmlns:a16="http://schemas.microsoft.com/office/drawing/2014/main" id="{46F27A08-E757-4735-B007-DBE91F1A7E1E}"/>
              </a:ext>
            </a:extLst>
          </p:cNvPr>
          <p:cNvSpPr>
            <a:spLocks noEditPoints="1"/>
          </p:cNvSpPr>
          <p:nvPr/>
        </p:nvSpPr>
        <p:spPr bwMode="auto">
          <a:xfrm>
            <a:off x="9909690" y="1717728"/>
            <a:ext cx="323775" cy="322156"/>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tx2"/>
          </a:solidFill>
          <a:ln>
            <a:noFill/>
          </a:ln>
        </p:spPr>
        <p:style>
          <a:lnRef idx="2">
            <a:schemeClr val="dk1"/>
          </a:lnRef>
          <a:fillRef idx="1">
            <a:schemeClr val="lt1"/>
          </a:fillRef>
          <a:effectRef idx="0">
            <a:schemeClr val="dk1"/>
          </a:effectRef>
          <a:fontRef idx="minor">
            <a:schemeClr val="dk1"/>
          </a:fontRef>
        </p:style>
        <p:txBody>
          <a:bodyPr vert="horz" wrap="square" lIns="93247" tIns="46623" rIns="93247" bIns="46623" numCol="1" anchor="t" anchorCtr="0" compatLnSpc="1">
            <a:prstTxWarp prst="textNoShape">
              <a:avLst/>
            </a:prstTxWarp>
          </a:bodyPr>
          <a:lstStyle/>
          <a:p>
            <a:pPr defTabSz="932418">
              <a:defRPr/>
            </a:pPr>
            <a:endParaRPr lang="en-US" sz="1836" kern="0">
              <a:solidFill>
                <a:schemeClr val="tx1"/>
              </a:solidFill>
              <a:latin typeface="+mj-lt"/>
            </a:endParaRPr>
          </a:p>
        </p:txBody>
      </p:sp>
      <p:sp>
        <p:nvSpPr>
          <p:cNvPr id="8" name="TextBox 7">
            <a:extLst>
              <a:ext uri="{FF2B5EF4-FFF2-40B4-BE49-F238E27FC236}">
                <a16:creationId xmlns:a16="http://schemas.microsoft.com/office/drawing/2014/main" id="{5BC7EB73-9E5B-48CC-89FD-42DE22DD5D6E}"/>
              </a:ext>
            </a:extLst>
          </p:cNvPr>
          <p:cNvSpPr txBox="1"/>
          <p:nvPr/>
        </p:nvSpPr>
        <p:spPr>
          <a:xfrm>
            <a:off x="6986329" y="2878479"/>
            <a:ext cx="2192557" cy="265009"/>
          </a:xfrm>
          <a:prstGeom prst="rect">
            <a:avLst/>
          </a:prstGeom>
          <a:noFill/>
        </p:spPr>
        <p:txBody>
          <a:bodyPr wrap="square" rtlCol="0">
            <a:spAutoFit/>
          </a:bodyPr>
          <a:lstStyle/>
          <a:p>
            <a:pPr algn="ctr" defTabSz="932418">
              <a:defRPr/>
            </a:pPr>
            <a:r>
              <a:rPr lang="en-US" sz="1122" kern="0">
                <a:solidFill>
                  <a:prstClr val="black"/>
                </a:solidFill>
                <a:latin typeface="+mj-lt"/>
              </a:rPr>
              <a:t>On-premises environment</a:t>
            </a:r>
          </a:p>
        </p:txBody>
      </p:sp>
      <p:sp>
        <p:nvSpPr>
          <p:cNvPr id="5" name="Text Placeholder 4">
            <a:extLst>
              <a:ext uri="{FF2B5EF4-FFF2-40B4-BE49-F238E27FC236}">
                <a16:creationId xmlns:a16="http://schemas.microsoft.com/office/drawing/2014/main" id="{1EE3A986-7992-4381-AA7D-A65CFB1DBA89}"/>
              </a:ext>
            </a:extLst>
          </p:cNvPr>
          <p:cNvSpPr txBox="1">
            <a:spLocks/>
          </p:cNvSpPr>
          <p:nvPr/>
        </p:nvSpPr>
        <p:spPr>
          <a:xfrm>
            <a:off x="393353" y="962260"/>
            <a:ext cx="11887195" cy="49244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00" spc="-50" dirty="0">
                <a:solidFill>
                  <a:schemeClr val="tx2"/>
                </a:solidFill>
              </a:rPr>
              <a:t>For agentless Hyper-V and agent-based migrations</a:t>
            </a:r>
          </a:p>
        </p:txBody>
      </p:sp>
    </p:spTree>
    <p:extLst>
      <p:ext uri="{BB962C8B-B14F-4D97-AF65-F5344CB8AC3E}">
        <p14:creationId xmlns:p14="http://schemas.microsoft.com/office/powerpoint/2010/main" val="3697130397"/>
      </p:ext>
    </p:extLst>
  </p:cSld>
  <p:clrMapOvr>
    <a:masterClrMapping/>
  </p:clrMapOvr>
  <p:transition spd="slow">
    <p:push dir="u"/>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a:xfrm>
            <a:off x="465137" y="960438"/>
            <a:ext cx="8651770" cy="3629025"/>
          </a:xfrm>
        </p:spPr>
        <p:txBody>
          <a:bodyPr anchor="ctr"/>
          <a:lstStyle/>
          <a:p>
            <a:pPr lvl="0"/>
            <a:r>
              <a:rPr lang="en-US" sz="4800">
                <a:latin typeface="Segoe UI Semibold (Headings)"/>
                <a:cs typeface="Segoe UI Semibold" panose="020B0702040204020203" pitchFamily="34" charset="0"/>
              </a:rPr>
              <a:t>Azure Migrate Private Link Support</a:t>
            </a:r>
            <a:endParaRPr lang="en-US"/>
          </a:p>
        </p:txBody>
      </p:sp>
    </p:spTree>
    <p:extLst>
      <p:ext uri="{BB962C8B-B14F-4D97-AF65-F5344CB8AC3E}">
        <p14:creationId xmlns:p14="http://schemas.microsoft.com/office/powerpoint/2010/main" val="1631243299"/>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a:xfrm>
            <a:off x="465136" y="960438"/>
            <a:ext cx="11669714" cy="3629025"/>
          </a:xfrm>
        </p:spPr>
        <p:txBody>
          <a:bodyPr anchor="ctr"/>
          <a:lstStyle/>
          <a:p>
            <a:pPr lvl="0"/>
            <a:r>
              <a:rPr lang="en-US" sz="4800" dirty="0">
                <a:latin typeface="Segoe UI Semibold (Headings)"/>
                <a:cs typeface="Segoe UI Semibold" panose="020B0702040204020203" pitchFamily="34" charset="0"/>
              </a:rPr>
              <a:t>Question 01: What is Private Link?</a:t>
            </a:r>
            <a:br>
              <a:rPr lang="en-US" sz="4800" dirty="0">
                <a:latin typeface="Segoe UI Semibold (Headings)"/>
                <a:cs typeface="Segoe UI Semibold" panose="020B0702040204020203" pitchFamily="34" charset="0"/>
              </a:rPr>
            </a:br>
            <a:r>
              <a:rPr lang="en-US" sz="4800" dirty="0">
                <a:latin typeface="Segoe UI Semibold (Headings)"/>
                <a:cs typeface="Segoe UI Semibold" panose="020B0702040204020203" pitchFamily="34" charset="0"/>
              </a:rPr>
              <a:t>Question 02: What about DNS integration?</a:t>
            </a:r>
            <a:br>
              <a:rPr lang="en-US" sz="4800" dirty="0">
                <a:latin typeface="Segoe UI Semibold (Headings)"/>
                <a:cs typeface="Segoe UI Semibold" panose="020B0702040204020203" pitchFamily="34" charset="0"/>
              </a:rPr>
            </a:br>
            <a:r>
              <a:rPr lang="en-US" sz="4800" dirty="0">
                <a:latin typeface="Segoe UI Semibold (Headings)"/>
                <a:cs typeface="Segoe UI Semibold" panose="020B0702040204020203" pitchFamily="34" charset="0"/>
              </a:rPr>
              <a:t>Question 03: What about </a:t>
            </a:r>
            <a:r>
              <a:rPr lang="en-US" sz="4800">
                <a:latin typeface="Segoe UI Semibold (Headings)"/>
                <a:cs typeface="Segoe UI Semibold" panose="020B0702040204020203" pitchFamily="34" charset="0"/>
              </a:rPr>
              <a:t>UDR support?</a:t>
            </a:r>
            <a:endParaRPr lang="en-US" dirty="0"/>
          </a:p>
        </p:txBody>
      </p:sp>
    </p:spTree>
    <p:extLst>
      <p:ext uri="{BB962C8B-B14F-4D97-AF65-F5344CB8AC3E}">
        <p14:creationId xmlns:p14="http://schemas.microsoft.com/office/powerpoint/2010/main" val="206944981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15A9FCE9-BC28-4698-8E8B-2FB3E9765637}"/>
              </a:ext>
            </a:extLst>
          </p:cNvPr>
          <p:cNvSpPr txBox="1"/>
          <p:nvPr/>
        </p:nvSpPr>
        <p:spPr>
          <a:xfrm>
            <a:off x="356460" y="1898425"/>
            <a:ext cx="2538193" cy="1261756"/>
          </a:xfrm>
          <a:prstGeom prst="rect">
            <a:avLst/>
          </a:prstGeom>
          <a:noFill/>
        </p:spPr>
        <p:txBody>
          <a:bodyPr wrap="square" rtlCol="0">
            <a:spAutoFit/>
          </a:bodyPr>
          <a:lstStyle/>
          <a:p>
            <a:pPr defTabSz="932563">
              <a:defRPr/>
            </a:pPr>
            <a:r>
              <a:rPr lang="en-US" sz="2000">
                <a:solidFill>
                  <a:prstClr val="black"/>
                </a:solidFill>
                <a:latin typeface="+mj-lt"/>
                <a:cs typeface="Segoe UI" panose="020B0502040204020203" pitchFamily="34" charset="0"/>
              </a:rPr>
              <a:t>End-to-end visibility</a:t>
            </a:r>
            <a:endParaRPr lang="en-US">
              <a:solidFill>
                <a:prstClr val="black"/>
              </a:solidFill>
              <a:latin typeface="Segoe UI (Body)"/>
              <a:cs typeface="Segoe UI" panose="020B0502040204020203" pitchFamily="34" charset="0"/>
            </a:endParaRPr>
          </a:p>
          <a:p>
            <a:pPr defTabSz="932563">
              <a:defRPr/>
            </a:pPr>
            <a:endParaRPr lang="en-US" sz="1399">
              <a:solidFill>
                <a:prstClr val="black"/>
              </a:solidFill>
              <a:latin typeface="Segoe UI"/>
            </a:endParaRPr>
          </a:p>
          <a:p>
            <a:pPr defTabSz="914367">
              <a:defRPr/>
            </a:pPr>
            <a:r>
              <a:rPr lang="en-US" sz="1400">
                <a:solidFill>
                  <a:srgbClr val="4C4C51"/>
                </a:solidFill>
                <a:latin typeface="Segoe UI" panose="020B0502040204020203" pitchFamily="34" charset="0"/>
                <a:cs typeface="Segoe UI" panose="020B0502040204020203" pitchFamily="34" charset="0"/>
              </a:rPr>
              <a:t>Centralized migration repository delivering end-to-end tracking and insights</a:t>
            </a:r>
            <a:endParaRPr lang="en-US" sz="1400">
              <a:latin typeface="Segoe UI" panose="020B0502040204020203" pitchFamily="34" charset="0"/>
              <a:cs typeface="Segoe UI" panose="020B0502040204020203" pitchFamily="34" charset="0"/>
            </a:endParaRPr>
          </a:p>
        </p:txBody>
      </p:sp>
      <p:sp>
        <p:nvSpPr>
          <p:cNvPr id="28" name="Title 1">
            <a:extLst>
              <a:ext uri="{FF2B5EF4-FFF2-40B4-BE49-F238E27FC236}">
                <a16:creationId xmlns:a16="http://schemas.microsoft.com/office/drawing/2014/main" id="{BECD9960-6DF9-4966-B2D6-F0D932774082}"/>
              </a:ext>
            </a:extLst>
          </p:cNvPr>
          <p:cNvSpPr txBox="1">
            <a:spLocks/>
          </p:cNvSpPr>
          <p:nvPr/>
        </p:nvSpPr>
        <p:spPr>
          <a:xfrm>
            <a:off x="495981" y="1744095"/>
            <a:ext cx="11601425"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Semibold (Headings)"/>
              <a:cs typeface="Segoe UI Semibold" panose="020B0702040204020203" pitchFamily="34" charset="0"/>
            </a:endParaRPr>
          </a:p>
        </p:txBody>
      </p:sp>
      <p:sp>
        <p:nvSpPr>
          <p:cNvPr id="14" name="Rectangle: Rounded Corners 13">
            <a:extLst>
              <a:ext uri="{FF2B5EF4-FFF2-40B4-BE49-F238E27FC236}">
                <a16:creationId xmlns:a16="http://schemas.microsoft.com/office/drawing/2014/main" id="{0F6311FD-E7A6-4C56-83BD-88CA0BD89C14}"/>
              </a:ext>
            </a:extLst>
          </p:cNvPr>
          <p:cNvSpPr/>
          <p:nvPr/>
        </p:nvSpPr>
        <p:spPr>
          <a:xfrm>
            <a:off x="3423343" y="1522922"/>
            <a:ext cx="9534534" cy="5191748"/>
          </a:xfrm>
          <a:prstGeom prst="roundRect">
            <a:avLst>
              <a:gd name="adj" fmla="val 2995"/>
            </a:avLst>
          </a:prstGeom>
          <a:solidFill>
            <a:schemeClr val="tx1"/>
          </a:solidFill>
          <a:ln w="19050">
            <a:solidFill>
              <a:schemeClr val="bg1">
                <a:lumMod val="65000"/>
              </a:schemeClr>
            </a:solidFill>
          </a:ln>
          <a:effectLst>
            <a:outerShdw blurRad="355600" dist="533400" dir="10980000" sx="96000" sy="96000" algn="r" rotWithShape="0">
              <a:prstClr val="black">
                <a:alpha val="4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defRPr/>
            </a:pPr>
            <a:endParaRPr lang="en-US">
              <a:solidFill>
                <a:prstClr val="white"/>
              </a:solidFill>
              <a:latin typeface="Segoe UI"/>
            </a:endParaRPr>
          </a:p>
        </p:txBody>
      </p:sp>
      <p:pic>
        <p:nvPicPr>
          <p:cNvPr id="2" name="Picture 1">
            <a:extLst>
              <a:ext uri="{FF2B5EF4-FFF2-40B4-BE49-F238E27FC236}">
                <a16:creationId xmlns:a16="http://schemas.microsoft.com/office/drawing/2014/main" id="{1336AD58-A8E0-45FA-BA07-1B2C70D6E639}"/>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3876360" y="1941764"/>
            <a:ext cx="8628500" cy="4354064"/>
          </a:xfrm>
          <a:prstGeom prst="rect">
            <a:avLst/>
          </a:prstGeom>
        </p:spPr>
      </p:pic>
      <p:sp>
        <p:nvSpPr>
          <p:cNvPr id="9" name="Text Placeholder 8">
            <a:extLst>
              <a:ext uri="{FF2B5EF4-FFF2-40B4-BE49-F238E27FC236}">
                <a16:creationId xmlns:a16="http://schemas.microsoft.com/office/drawing/2014/main" id="{CAF15D09-6290-314E-B1DA-EA595BF751D8}"/>
              </a:ext>
            </a:extLst>
          </p:cNvPr>
          <p:cNvSpPr>
            <a:spLocks noGrp="1"/>
          </p:cNvSpPr>
          <p:nvPr>
            <p:ph type="body" sz="quarter" idx="10"/>
          </p:nvPr>
        </p:nvSpPr>
        <p:spPr>
          <a:xfrm>
            <a:off x="465138" y="898382"/>
            <a:ext cx="11887195" cy="492443"/>
          </a:xfrm>
        </p:spPr>
        <p:txBody>
          <a:bodyPr/>
          <a:lstStyle/>
          <a:p>
            <a:r>
              <a:rPr lang="en-US"/>
              <a:t>A central hub of tools for your datacenter cloud migration</a:t>
            </a:r>
          </a:p>
        </p:txBody>
      </p:sp>
      <p:sp>
        <p:nvSpPr>
          <p:cNvPr id="8" name="Title 7">
            <a:extLst>
              <a:ext uri="{FF2B5EF4-FFF2-40B4-BE49-F238E27FC236}">
                <a16:creationId xmlns:a16="http://schemas.microsoft.com/office/drawing/2014/main" id="{DA6ED425-925B-9048-A040-906F571D51AA}"/>
              </a:ext>
            </a:extLst>
          </p:cNvPr>
          <p:cNvSpPr>
            <a:spLocks noGrp="1"/>
          </p:cNvSpPr>
          <p:nvPr>
            <p:ph type="title"/>
          </p:nvPr>
        </p:nvSpPr>
        <p:spPr>
          <a:xfrm>
            <a:off x="465138" y="441332"/>
            <a:ext cx="11530584" cy="830020"/>
          </a:xfrm>
        </p:spPr>
        <p:txBody>
          <a:bodyPr/>
          <a:lstStyle/>
          <a:p>
            <a:r>
              <a:rPr lang="en-US"/>
              <a:t>Azure Migrate</a:t>
            </a:r>
          </a:p>
        </p:txBody>
      </p:sp>
    </p:spTree>
    <p:extLst>
      <p:ext uri="{BB962C8B-B14F-4D97-AF65-F5344CB8AC3E}">
        <p14:creationId xmlns:p14="http://schemas.microsoft.com/office/powerpoint/2010/main" val="153795644"/>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65138" y="441332"/>
            <a:ext cx="11530584" cy="830020"/>
          </a:xfrm>
        </p:spPr>
        <p:txBody>
          <a:bodyPr/>
          <a:lstStyle/>
          <a:p>
            <a:r>
              <a:rPr lang="en-US"/>
              <a:t>Private Link: Capabilities</a:t>
            </a:r>
          </a:p>
        </p:txBody>
      </p:sp>
      <p:sp>
        <p:nvSpPr>
          <p:cNvPr id="16" name="Rectangle 15">
            <a:extLst>
              <a:ext uri="{FF2B5EF4-FFF2-40B4-BE49-F238E27FC236}">
                <a16:creationId xmlns:a16="http://schemas.microsoft.com/office/drawing/2014/main" id="{43C085DD-84A7-4661-B3C4-F57264A7F3B6}"/>
              </a:ext>
            </a:extLst>
          </p:cNvPr>
          <p:cNvSpPr/>
          <p:nvPr/>
        </p:nvSpPr>
        <p:spPr bwMode="auto">
          <a:xfrm>
            <a:off x="2033911" y="2025519"/>
            <a:ext cx="3233409"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a:ln w="3175">
                  <a:noFill/>
                </a:ln>
                <a:solidFill>
                  <a:srgbClr val="0078D4"/>
                </a:solidFill>
                <a:latin typeface="Segoe UI Semibold"/>
                <a:cs typeface="Segoe UI" pitchFamily="34" charset="0"/>
              </a:rPr>
              <a:t>Execute faster </a:t>
            </a:r>
          </a:p>
          <a:p>
            <a:pPr lvl="0" defTabSz="914191" fontAlgn="base">
              <a:spcBef>
                <a:spcPts val="612"/>
              </a:spcBef>
              <a:spcAft>
                <a:spcPts val="1200"/>
              </a:spcAft>
              <a:defRPr/>
            </a:pPr>
            <a:r>
              <a:rPr lang="en-US" sz="1600">
                <a:gradFill>
                  <a:gsLst>
                    <a:gs pos="2917">
                      <a:srgbClr val="1A1A1A"/>
                    </a:gs>
                    <a:gs pos="30000">
                      <a:srgbClr val="1A1A1A"/>
                    </a:gs>
                  </a:gsLst>
                  <a:lin ang="5400000" scaled="0"/>
                </a:gradFill>
                <a:cs typeface="Segoe UI Semilight" panose="020B0402040204020203" pitchFamily="34" charset="0"/>
              </a:rPr>
              <a:t>Leverage existing ExpressRoute private peering circuits for migrations at-scale</a:t>
            </a:r>
          </a:p>
        </p:txBody>
      </p:sp>
      <p:sp>
        <p:nvSpPr>
          <p:cNvPr id="18" name="Rectangle 17">
            <a:extLst>
              <a:ext uri="{FF2B5EF4-FFF2-40B4-BE49-F238E27FC236}">
                <a16:creationId xmlns:a16="http://schemas.microsoft.com/office/drawing/2014/main" id="{7179102C-7139-4CD6-A19A-5399964223AF}"/>
              </a:ext>
            </a:extLst>
          </p:cNvPr>
          <p:cNvSpPr/>
          <p:nvPr/>
        </p:nvSpPr>
        <p:spPr bwMode="auto">
          <a:xfrm>
            <a:off x="7448830" y="2039480"/>
            <a:ext cx="3186449"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dirty="0">
                <a:ln w="3175">
                  <a:noFill/>
                </a:ln>
                <a:solidFill>
                  <a:srgbClr val="0078D4"/>
                </a:solidFill>
                <a:latin typeface="Segoe UI Semibold"/>
                <a:cs typeface="Segoe UI" pitchFamily="34" charset="0"/>
              </a:rPr>
              <a:t>Be compliant </a:t>
            </a:r>
          </a:p>
          <a:p>
            <a:pPr lvl="0" defTabSz="914191" fontAlgn="base">
              <a:spcBef>
                <a:spcPts val="612"/>
              </a:spcBef>
              <a:spcAft>
                <a:spcPts val="1200"/>
              </a:spcAft>
              <a:defRPr/>
            </a:pPr>
            <a:r>
              <a:rPr lang="en-US" sz="1600" dirty="0">
                <a:gradFill>
                  <a:gsLst>
                    <a:gs pos="2917">
                      <a:srgbClr val="1A1A1A"/>
                    </a:gs>
                    <a:gs pos="30000">
                      <a:srgbClr val="1A1A1A"/>
                    </a:gs>
                  </a:gsLst>
                  <a:lin ang="5400000" scaled="0"/>
                </a:gradFill>
                <a:cs typeface="Segoe UI Semilight" panose="020B0402040204020203" pitchFamily="34" charset="0"/>
              </a:rPr>
              <a:t>Adhere to organizational policies and requirements to not traverse public endpoints</a:t>
            </a:r>
          </a:p>
        </p:txBody>
      </p:sp>
      <p:sp>
        <p:nvSpPr>
          <p:cNvPr id="19" name="Rectangle 18">
            <a:extLst>
              <a:ext uri="{FF2B5EF4-FFF2-40B4-BE49-F238E27FC236}">
                <a16:creationId xmlns:a16="http://schemas.microsoft.com/office/drawing/2014/main" id="{E8242784-AF92-437C-8A12-296FFCA082F1}"/>
              </a:ext>
            </a:extLst>
          </p:cNvPr>
          <p:cNvSpPr/>
          <p:nvPr/>
        </p:nvSpPr>
        <p:spPr bwMode="auto">
          <a:xfrm>
            <a:off x="2033912" y="4403356"/>
            <a:ext cx="3400000"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a:ln w="3175">
                  <a:noFill/>
                </a:ln>
                <a:solidFill>
                  <a:srgbClr val="0078D4"/>
                </a:solidFill>
                <a:latin typeface="Segoe UI Semibold"/>
                <a:cs typeface="Segoe UI" pitchFamily="34" charset="0"/>
              </a:rPr>
              <a:t>Be secure </a:t>
            </a:r>
          </a:p>
          <a:p>
            <a:pPr lvl="0" defTabSz="914191" fontAlgn="base">
              <a:spcBef>
                <a:spcPts val="612"/>
              </a:spcBef>
              <a:spcAft>
                <a:spcPts val="1200"/>
              </a:spcAft>
              <a:defRPr/>
            </a:pPr>
            <a:r>
              <a:rPr lang="en-US" sz="1600">
                <a:gradFill>
                  <a:gsLst>
                    <a:gs pos="2917">
                      <a:srgbClr val="1A1A1A"/>
                    </a:gs>
                    <a:gs pos="30000">
                      <a:srgbClr val="1A1A1A"/>
                    </a:gs>
                  </a:gsLst>
                  <a:lin ang="5400000" scaled="0"/>
                </a:gradFill>
                <a:cs typeface="Segoe UI Semilight" panose="020B0402040204020203" pitchFamily="34" charset="0"/>
              </a:rPr>
              <a:t>Achieve network isolation and guard against data exfiltration risks</a:t>
            </a:r>
          </a:p>
        </p:txBody>
      </p:sp>
      <p:sp>
        <p:nvSpPr>
          <p:cNvPr id="20" name="Rectangle 19">
            <a:extLst>
              <a:ext uri="{FF2B5EF4-FFF2-40B4-BE49-F238E27FC236}">
                <a16:creationId xmlns:a16="http://schemas.microsoft.com/office/drawing/2014/main" id="{5FD15594-F9E2-4342-B35F-EE2C4FF3C8E1}"/>
              </a:ext>
            </a:extLst>
          </p:cNvPr>
          <p:cNvSpPr/>
          <p:nvPr/>
        </p:nvSpPr>
        <p:spPr bwMode="auto">
          <a:xfrm>
            <a:off x="7448830" y="4403356"/>
            <a:ext cx="3432367"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a:ln w="3175">
                  <a:noFill/>
                </a:ln>
                <a:solidFill>
                  <a:srgbClr val="0078D4"/>
                </a:solidFill>
                <a:latin typeface="Segoe UI Semibold"/>
                <a:cs typeface="Segoe UI" pitchFamily="34" charset="0"/>
              </a:rPr>
              <a:t>Onboard easily</a:t>
            </a:r>
          </a:p>
          <a:p>
            <a:pPr lvl="0" defTabSz="914191" fontAlgn="base">
              <a:spcBef>
                <a:spcPts val="612"/>
              </a:spcBef>
              <a:spcAft>
                <a:spcPts val="1200"/>
              </a:spcAft>
              <a:defRPr/>
            </a:pPr>
            <a:r>
              <a:rPr lang="en-US" sz="1600">
                <a:gradFill>
                  <a:gsLst>
                    <a:gs pos="2917">
                      <a:srgbClr val="1A1A1A"/>
                    </a:gs>
                    <a:gs pos="30000">
                      <a:srgbClr val="1A1A1A"/>
                    </a:gs>
                  </a:gsLst>
                  <a:lin ang="5400000" scaled="0"/>
                </a:gradFill>
                <a:cs typeface="Segoe UI Semilight" panose="020B0402040204020203" pitchFamily="34" charset="0"/>
              </a:rPr>
              <a:t>Leverage simplified E2E experience that abstracts underlying configuration complexity</a:t>
            </a:r>
          </a:p>
        </p:txBody>
      </p:sp>
      <p:cxnSp>
        <p:nvCxnSpPr>
          <p:cNvPr id="22" name="Straight Connector 21">
            <a:extLst>
              <a:ext uri="{FF2B5EF4-FFF2-40B4-BE49-F238E27FC236}">
                <a16:creationId xmlns:a16="http://schemas.microsoft.com/office/drawing/2014/main" id="{C3644F19-CA29-489B-B55A-8D08E76E5254}"/>
              </a:ext>
            </a:extLst>
          </p:cNvPr>
          <p:cNvCxnSpPr>
            <a:cxnSpLocks/>
          </p:cNvCxnSpPr>
          <p:nvPr/>
        </p:nvCxnSpPr>
        <p:spPr>
          <a:xfrm>
            <a:off x="1737394" y="2025519"/>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A8FD836-B6CD-4747-93C5-726C0FEDE00D}"/>
              </a:ext>
            </a:extLst>
          </p:cNvPr>
          <p:cNvCxnSpPr>
            <a:cxnSpLocks/>
          </p:cNvCxnSpPr>
          <p:nvPr/>
        </p:nvCxnSpPr>
        <p:spPr>
          <a:xfrm>
            <a:off x="1737394" y="4294157"/>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43B2D1D-3DAE-4298-B579-616B831B9986}"/>
              </a:ext>
            </a:extLst>
          </p:cNvPr>
          <p:cNvCxnSpPr>
            <a:cxnSpLocks/>
          </p:cNvCxnSpPr>
          <p:nvPr/>
        </p:nvCxnSpPr>
        <p:spPr>
          <a:xfrm>
            <a:off x="7105365" y="2025519"/>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AE2A4A9-0088-4532-9050-4F1EBF48345E}"/>
              </a:ext>
            </a:extLst>
          </p:cNvPr>
          <p:cNvCxnSpPr>
            <a:cxnSpLocks/>
          </p:cNvCxnSpPr>
          <p:nvPr/>
        </p:nvCxnSpPr>
        <p:spPr>
          <a:xfrm>
            <a:off x="7105365" y="4294157"/>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C9A630B9-953A-4D77-816B-8BBB8CC52786}"/>
              </a:ext>
            </a:extLst>
          </p:cNvPr>
          <p:cNvPicPr>
            <a:picLocks noChangeAspect="1"/>
          </p:cNvPicPr>
          <p:nvPr/>
        </p:nvPicPr>
        <p:blipFill>
          <a:blip r:embed="rId3"/>
          <a:stretch>
            <a:fillRect/>
          </a:stretch>
        </p:blipFill>
        <p:spPr>
          <a:xfrm>
            <a:off x="6254761" y="4449516"/>
            <a:ext cx="594360" cy="446015"/>
          </a:xfrm>
          <a:prstGeom prst="rect">
            <a:avLst/>
          </a:prstGeom>
        </p:spPr>
      </p:pic>
      <p:pic>
        <p:nvPicPr>
          <p:cNvPr id="28" name="Picture 27">
            <a:extLst>
              <a:ext uri="{FF2B5EF4-FFF2-40B4-BE49-F238E27FC236}">
                <a16:creationId xmlns:a16="http://schemas.microsoft.com/office/drawing/2014/main" id="{76EA90AE-0660-4AE0-9B4C-EC000F908B99}"/>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846518" y="2025519"/>
            <a:ext cx="601472" cy="601472"/>
          </a:xfrm>
          <a:prstGeom prst="rect">
            <a:avLst/>
          </a:prstGeom>
        </p:spPr>
      </p:pic>
      <p:pic>
        <p:nvPicPr>
          <p:cNvPr id="3" name="Graphic 2" descr="Lock with solid fill">
            <a:extLst>
              <a:ext uri="{FF2B5EF4-FFF2-40B4-BE49-F238E27FC236}">
                <a16:creationId xmlns:a16="http://schemas.microsoft.com/office/drawing/2014/main" id="{5044A361-FE10-4145-9348-3D3AFAEAB8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9630" y="4283683"/>
            <a:ext cx="731520" cy="731520"/>
          </a:xfrm>
          <a:prstGeom prst="rect">
            <a:avLst/>
          </a:prstGeom>
        </p:spPr>
      </p:pic>
      <p:pic>
        <p:nvPicPr>
          <p:cNvPr id="5" name="Graphic 4" descr="Shield Tick with solid fill">
            <a:extLst>
              <a:ext uri="{FF2B5EF4-FFF2-40B4-BE49-F238E27FC236}">
                <a16:creationId xmlns:a16="http://schemas.microsoft.com/office/drawing/2014/main" id="{6137807E-0451-4BA1-90F0-FE8C87B9E74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18237" y="2025519"/>
            <a:ext cx="640080" cy="640080"/>
          </a:xfrm>
          <a:prstGeom prst="rect">
            <a:avLst/>
          </a:prstGeom>
        </p:spPr>
      </p:pic>
    </p:spTree>
    <p:extLst>
      <p:ext uri="{BB962C8B-B14F-4D97-AF65-F5344CB8AC3E}">
        <p14:creationId xmlns:p14="http://schemas.microsoft.com/office/powerpoint/2010/main" val="1648048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anim calcmode="lin" valueType="num">
                                      <p:cBhvr>
                                        <p:cTn id="13" dur="500" fill="hold"/>
                                        <p:tgtEl>
                                          <p:spTgt spid="28"/>
                                        </p:tgtEl>
                                        <p:attrNameLst>
                                          <p:attrName>ppt_x</p:attrName>
                                        </p:attrNameLst>
                                      </p:cBhvr>
                                      <p:tavLst>
                                        <p:tav tm="0">
                                          <p:val>
                                            <p:strVal val="#ppt_x"/>
                                          </p:val>
                                        </p:tav>
                                        <p:tav tm="100000">
                                          <p:val>
                                            <p:strVal val="#ppt_x"/>
                                          </p:val>
                                        </p:tav>
                                      </p:tavLst>
                                    </p:anim>
                                    <p:anim calcmode="lin" valueType="num">
                                      <p:cBhvr>
                                        <p:cTn id="14"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anim calcmode="lin" valueType="num">
                                      <p:cBhvr>
                                        <p:cTn id="20" dur="500" fill="hold"/>
                                        <p:tgtEl>
                                          <p:spTgt spid="5"/>
                                        </p:tgtEl>
                                        <p:attrNameLst>
                                          <p:attrName>ppt_x</p:attrName>
                                        </p:attrNameLst>
                                      </p:cBhvr>
                                      <p:tavLst>
                                        <p:tav tm="0">
                                          <p:val>
                                            <p:strVal val="#ppt_x"/>
                                          </p:val>
                                        </p:tav>
                                        <p:tav tm="100000">
                                          <p:val>
                                            <p:strVal val="#ppt_x"/>
                                          </p:val>
                                        </p:tav>
                                      </p:tavLst>
                                    </p:anim>
                                    <p:anim calcmode="lin" valueType="num">
                                      <p:cBhvr>
                                        <p:cTn id="21" dur="5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anim calcmode="lin" valueType="num">
                                      <p:cBhvr>
                                        <p:cTn id="25" dur="500" fill="hold"/>
                                        <p:tgtEl>
                                          <p:spTgt spid="18"/>
                                        </p:tgtEl>
                                        <p:attrNameLst>
                                          <p:attrName>ppt_x</p:attrName>
                                        </p:attrNameLst>
                                      </p:cBhvr>
                                      <p:tavLst>
                                        <p:tav tm="0">
                                          <p:val>
                                            <p:strVal val="#ppt_x"/>
                                          </p:val>
                                        </p:tav>
                                        <p:tav tm="100000">
                                          <p:val>
                                            <p:strVal val="#ppt_x"/>
                                          </p:val>
                                        </p:tav>
                                      </p:tavLst>
                                    </p:anim>
                                    <p:anim calcmode="lin" valueType="num">
                                      <p:cBhvr>
                                        <p:cTn id="26"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anim calcmode="lin" valueType="num">
                                      <p:cBhvr>
                                        <p:cTn id="32" dur="500" fill="hold"/>
                                        <p:tgtEl>
                                          <p:spTgt spid="19"/>
                                        </p:tgtEl>
                                        <p:attrNameLst>
                                          <p:attrName>ppt_x</p:attrName>
                                        </p:attrNameLst>
                                      </p:cBhvr>
                                      <p:tavLst>
                                        <p:tav tm="0">
                                          <p:val>
                                            <p:strVal val="#ppt_x"/>
                                          </p:val>
                                        </p:tav>
                                        <p:tav tm="100000">
                                          <p:val>
                                            <p:strVal val="#ppt_x"/>
                                          </p:val>
                                        </p:tav>
                                      </p:tavLst>
                                    </p:anim>
                                    <p:anim calcmode="lin" valueType="num">
                                      <p:cBhvr>
                                        <p:cTn id="33" dur="500" fill="hold"/>
                                        <p:tgtEl>
                                          <p:spTgt spid="19"/>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anim calcmode="lin" valueType="num">
                                      <p:cBhvr>
                                        <p:cTn id="37" dur="500" fill="hold"/>
                                        <p:tgtEl>
                                          <p:spTgt spid="3"/>
                                        </p:tgtEl>
                                        <p:attrNameLst>
                                          <p:attrName>ppt_x</p:attrName>
                                        </p:attrNameLst>
                                      </p:cBhvr>
                                      <p:tavLst>
                                        <p:tav tm="0">
                                          <p:val>
                                            <p:strVal val="#ppt_x"/>
                                          </p:val>
                                        </p:tav>
                                        <p:tav tm="100000">
                                          <p:val>
                                            <p:strVal val="#ppt_x"/>
                                          </p:val>
                                        </p:tav>
                                      </p:tavLst>
                                    </p:anim>
                                    <p:anim calcmode="lin" valueType="num">
                                      <p:cBhvr>
                                        <p:cTn id="38"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anim calcmode="lin" valueType="num">
                                      <p:cBhvr>
                                        <p:cTn id="44" dur="500" fill="hold"/>
                                        <p:tgtEl>
                                          <p:spTgt spid="27"/>
                                        </p:tgtEl>
                                        <p:attrNameLst>
                                          <p:attrName>ppt_x</p:attrName>
                                        </p:attrNameLst>
                                      </p:cBhvr>
                                      <p:tavLst>
                                        <p:tav tm="0">
                                          <p:val>
                                            <p:strVal val="#ppt_x"/>
                                          </p:val>
                                        </p:tav>
                                        <p:tav tm="100000">
                                          <p:val>
                                            <p:strVal val="#ppt_x"/>
                                          </p:val>
                                        </p:tav>
                                      </p:tavLst>
                                    </p:anim>
                                    <p:anim calcmode="lin" valueType="num">
                                      <p:cBhvr>
                                        <p:cTn id="45" dur="500" fill="hold"/>
                                        <p:tgtEl>
                                          <p:spTgt spid="27"/>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anim calcmode="lin" valueType="num">
                                      <p:cBhvr>
                                        <p:cTn id="49" dur="500" fill="hold"/>
                                        <p:tgtEl>
                                          <p:spTgt spid="20"/>
                                        </p:tgtEl>
                                        <p:attrNameLst>
                                          <p:attrName>ppt_x</p:attrName>
                                        </p:attrNameLst>
                                      </p:cBhvr>
                                      <p:tavLst>
                                        <p:tav tm="0">
                                          <p:val>
                                            <p:strVal val="#ppt_x"/>
                                          </p:val>
                                        </p:tav>
                                        <p:tav tm="100000">
                                          <p:val>
                                            <p:strVal val="#ppt_x"/>
                                          </p:val>
                                        </p:tav>
                                      </p:tavLst>
                                    </p:anim>
                                    <p:anim calcmode="lin" valueType="num">
                                      <p:cBhvr>
                                        <p:cTn id="50"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9" grpId="0"/>
      <p:bldP spid="20"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3EE10D-16EB-4F6E-8974-67B84086381A}"/>
              </a:ext>
            </a:extLst>
          </p:cNvPr>
          <p:cNvSpPr/>
          <p:nvPr/>
        </p:nvSpPr>
        <p:spPr bwMode="auto">
          <a:xfrm>
            <a:off x="930655" y="1525311"/>
            <a:ext cx="4886114" cy="327998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9770852C-8763-164E-AB54-C3A06BACC95B}"/>
              </a:ext>
            </a:extLst>
          </p:cNvPr>
          <p:cNvSpPr/>
          <p:nvPr/>
        </p:nvSpPr>
        <p:spPr bwMode="auto">
          <a:xfrm>
            <a:off x="6625473" y="1523416"/>
            <a:ext cx="4886114" cy="327998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53641312-E6A1-6D4F-B91E-CC670D18B489}"/>
              </a:ext>
            </a:extLst>
          </p:cNvPr>
          <p:cNvSpPr/>
          <p:nvPr/>
        </p:nvSpPr>
        <p:spPr bwMode="auto">
          <a:xfrm>
            <a:off x="6625471" y="4803401"/>
            <a:ext cx="4886114" cy="13143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44B0308D-BF2B-CC4E-BC1A-BF030B727FF6}"/>
              </a:ext>
            </a:extLst>
          </p:cNvPr>
          <p:cNvSpPr/>
          <p:nvPr/>
        </p:nvSpPr>
        <p:spPr bwMode="auto">
          <a:xfrm>
            <a:off x="930655" y="1523417"/>
            <a:ext cx="3670294" cy="32799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7214633E-E3F7-6946-9B5B-86A35DE96258}"/>
              </a:ext>
            </a:extLst>
          </p:cNvPr>
          <p:cNvSpPr/>
          <p:nvPr/>
        </p:nvSpPr>
        <p:spPr bwMode="auto">
          <a:xfrm>
            <a:off x="930654" y="4803401"/>
            <a:ext cx="4886113" cy="13143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D5FB4310-DA62-4293-B64D-CB15960B7195}"/>
              </a:ext>
            </a:extLst>
          </p:cNvPr>
          <p:cNvSpPr/>
          <p:nvPr/>
        </p:nvSpPr>
        <p:spPr>
          <a:xfrm>
            <a:off x="1092791" y="1748337"/>
            <a:ext cx="4216510" cy="984885"/>
          </a:xfrm>
          <a:prstGeom prst="rect">
            <a:avLst/>
          </a:prstGeom>
          <a:noFill/>
          <a:ln>
            <a:noFill/>
            <a:prstDash val="dash"/>
          </a:ln>
        </p:spPr>
        <p:txBody>
          <a:bodyPr wrap="square">
            <a:spAutoFit/>
          </a:bodyPr>
          <a:lstStyle/>
          <a:p>
            <a:pPr defTabSz="914191">
              <a:spcAft>
                <a:spcPts val="1200"/>
              </a:spcAft>
              <a:defRPr/>
            </a:pPr>
            <a:r>
              <a:rPr lang="en-US" sz="2400" dirty="0">
                <a:ln w="3175">
                  <a:noFill/>
                </a:ln>
                <a:solidFill>
                  <a:schemeClr val="accent5"/>
                </a:solidFill>
                <a:latin typeface="+mj-lt"/>
                <a:cs typeface="Segoe UI" pitchFamily="34" charset="0"/>
              </a:rPr>
              <a:t>Discovery and assessment</a:t>
            </a:r>
          </a:p>
          <a:p>
            <a:pPr defTabSz="914191">
              <a:spcAft>
                <a:spcPts val="1200"/>
              </a:spcAft>
              <a:defRPr/>
            </a:pPr>
            <a:endParaRPr lang="en-US" sz="2400" dirty="0">
              <a:ln w="3175">
                <a:noFill/>
              </a:ln>
              <a:solidFill>
                <a:schemeClr val="accent5"/>
              </a:solidFill>
              <a:latin typeface="+mj-lt"/>
              <a:cs typeface="Segoe UI" pitchFamily="34" charset="0"/>
            </a:endParaRPr>
          </a:p>
        </p:txBody>
      </p:sp>
      <p:sp>
        <p:nvSpPr>
          <p:cNvPr id="12" name="Rectangle 11">
            <a:extLst>
              <a:ext uri="{FF2B5EF4-FFF2-40B4-BE49-F238E27FC236}">
                <a16:creationId xmlns:a16="http://schemas.microsoft.com/office/drawing/2014/main" id="{486FC5D4-4607-43D6-8719-D557858A304A}"/>
              </a:ext>
            </a:extLst>
          </p:cNvPr>
          <p:cNvSpPr/>
          <p:nvPr/>
        </p:nvSpPr>
        <p:spPr>
          <a:xfrm>
            <a:off x="6810856" y="1735827"/>
            <a:ext cx="1889791" cy="461665"/>
          </a:xfrm>
          <a:prstGeom prst="rect">
            <a:avLst/>
          </a:prstGeom>
          <a:noFill/>
          <a:ln>
            <a:noFill/>
            <a:prstDash val="dash"/>
          </a:ln>
        </p:spPr>
        <p:txBody>
          <a:bodyPr wrap="square">
            <a:spAutoFit/>
          </a:bodyPr>
          <a:lstStyle/>
          <a:p>
            <a:pPr defTabSz="914191">
              <a:spcAft>
                <a:spcPts val="1200"/>
              </a:spcAft>
            </a:pPr>
            <a:r>
              <a:rPr lang="en-US" sz="2400" dirty="0">
                <a:ln w="3175">
                  <a:noFill/>
                </a:ln>
                <a:solidFill>
                  <a:schemeClr val="accent5"/>
                </a:solidFill>
                <a:latin typeface="+mj-lt"/>
                <a:cs typeface="Segoe UI" pitchFamily="34" charset="0"/>
              </a:rPr>
              <a:t>Migration</a:t>
            </a:r>
          </a:p>
        </p:txBody>
      </p:sp>
      <p:sp>
        <p:nvSpPr>
          <p:cNvPr id="8" name="TextBox 7">
            <a:extLst>
              <a:ext uri="{FF2B5EF4-FFF2-40B4-BE49-F238E27FC236}">
                <a16:creationId xmlns:a16="http://schemas.microsoft.com/office/drawing/2014/main" id="{8A65B892-0FC9-41B9-926D-344DB6DE5C0C}"/>
              </a:ext>
            </a:extLst>
          </p:cNvPr>
          <p:cNvSpPr txBox="1"/>
          <p:nvPr/>
        </p:nvSpPr>
        <p:spPr>
          <a:xfrm>
            <a:off x="1092791" y="2409903"/>
            <a:ext cx="4561838" cy="1851597"/>
          </a:xfrm>
          <a:prstGeom prst="rect">
            <a:avLst/>
          </a:prstGeom>
          <a:noFill/>
        </p:spPr>
        <p:txBody>
          <a:bodyPr wrap="square" rtlCol="0">
            <a:spAutoFit/>
          </a:bodyPr>
          <a:lstStyle/>
          <a:p>
            <a:pPr defTabSz="914191"/>
            <a:r>
              <a:rPr lang="en-US" sz="1632" b="1" dirty="0">
                <a:solidFill>
                  <a:schemeClr val="bg2"/>
                </a:solidFill>
                <a:cs typeface="Segoe UI Semilight" panose="020B0402040204020203" pitchFamily="34" charset="0"/>
              </a:rPr>
              <a:t>End to end support for</a:t>
            </a:r>
            <a:endParaRPr lang="en-US" sz="1632" dirty="0">
              <a:solidFill>
                <a:schemeClr val="bg2"/>
              </a:solidFill>
              <a:cs typeface="Segoe UI Semilight" panose="020B0402040204020203" pitchFamily="34" charset="0"/>
            </a:endParaRPr>
          </a:p>
          <a:p>
            <a:pPr marL="285750" indent="-285750" defTabSz="914191">
              <a:buFont typeface="Arial" panose="020B0604020202020204" pitchFamily="34" charset="0"/>
              <a:buChar char="•"/>
            </a:pPr>
            <a:r>
              <a:rPr lang="en-US" sz="1400" dirty="0">
                <a:solidFill>
                  <a:schemeClr val="bg2"/>
                </a:solidFill>
                <a:cs typeface="Segoe UI Semilight" panose="020B0402040204020203" pitchFamily="34" charset="0"/>
              </a:rPr>
              <a:t>Discovery and assessment of VMware VMs, Hyper-V VMs, physical servers, VMs running on GCP/AWS, or VMs running on a different virtualization provider</a:t>
            </a:r>
          </a:p>
          <a:p>
            <a:pPr marL="285750" indent="-285750" defTabSz="914191">
              <a:buFont typeface="Arial" panose="020B0604020202020204" pitchFamily="34" charset="0"/>
              <a:buChar char="•"/>
            </a:pPr>
            <a:r>
              <a:rPr lang="en-US" sz="1400" dirty="0">
                <a:solidFill>
                  <a:schemeClr val="bg2"/>
                </a:solidFill>
                <a:cs typeface="Segoe UI Semilight" panose="020B0402040204020203" pitchFamily="34" charset="0"/>
              </a:rPr>
              <a:t>Discovery of  applications and roles on VMware VMs</a:t>
            </a:r>
          </a:p>
          <a:p>
            <a:pPr marL="285750" indent="-285750" defTabSz="914191">
              <a:buFont typeface="Arial" panose="020B0604020202020204" pitchFamily="34" charset="0"/>
              <a:buChar char="•"/>
            </a:pPr>
            <a:r>
              <a:rPr lang="en-US" sz="1400" dirty="0">
                <a:solidFill>
                  <a:schemeClr val="bg2"/>
                </a:solidFill>
                <a:cs typeface="Segoe UI Semilight" panose="020B0402040204020203" pitchFamily="34" charset="0"/>
              </a:rPr>
              <a:t>Agentless dependency analysis of VMware VMs</a:t>
            </a:r>
          </a:p>
        </p:txBody>
      </p:sp>
      <p:sp>
        <p:nvSpPr>
          <p:cNvPr id="17" name="TextBox 16">
            <a:extLst>
              <a:ext uri="{FF2B5EF4-FFF2-40B4-BE49-F238E27FC236}">
                <a16:creationId xmlns:a16="http://schemas.microsoft.com/office/drawing/2014/main" id="{73DCC50E-ED1A-4D54-8EB4-1CA16C066D38}"/>
              </a:ext>
            </a:extLst>
          </p:cNvPr>
          <p:cNvSpPr txBox="1"/>
          <p:nvPr/>
        </p:nvSpPr>
        <p:spPr>
          <a:xfrm>
            <a:off x="1145062" y="4976375"/>
            <a:ext cx="4509567" cy="774379"/>
          </a:xfrm>
          <a:prstGeom prst="rect">
            <a:avLst/>
          </a:prstGeom>
          <a:noFill/>
        </p:spPr>
        <p:txBody>
          <a:bodyPr wrap="square" rtlCol="0">
            <a:spAutoFit/>
          </a:bodyPr>
          <a:lstStyle/>
          <a:p>
            <a:pPr defTabSz="914191"/>
            <a:r>
              <a:rPr lang="en-US" sz="1632" b="1" i="1" dirty="0">
                <a:gradFill>
                  <a:gsLst>
                    <a:gs pos="2917">
                      <a:srgbClr val="1A1A1A"/>
                    </a:gs>
                    <a:gs pos="30000">
                      <a:srgbClr val="1A1A1A"/>
                    </a:gs>
                  </a:gsLst>
                  <a:lin ang="5400000" scaled="0"/>
                </a:gradFill>
                <a:cs typeface="Segoe UI Semilight" panose="020B0402040204020203" pitchFamily="34" charset="0"/>
              </a:rPr>
              <a:t>Note -</a:t>
            </a:r>
          </a:p>
          <a:p>
            <a:pPr marL="228600" indent="-228600" defTabSz="932597">
              <a:buFont typeface="Arial" panose="020B0604020202020204" pitchFamily="34" charset="0"/>
              <a:buChar char="•"/>
              <a:defRPr/>
            </a:pPr>
            <a:r>
              <a:rPr lang="en-US" sz="1400" dirty="0">
                <a:gradFill>
                  <a:gsLst>
                    <a:gs pos="2917">
                      <a:srgbClr val="1A1A1A"/>
                    </a:gs>
                    <a:gs pos="30000">
                      <a:srgbClr val="1A1A1A"/>
                    </a:gs>
                  </a:gsLst>
                  <a:lin ang="5400000" scaled="0"/>
                </a:gradFill>
                <a:cs typeface="Segoe UI Semilight" panose="020B0402040204020203" pitchFamily="34" charset="0"/>
              </a:rPr>
              <a:t>Agent-based dependency visualization requires Internet connectivity, either directly or via proxy. </a:t>
            </a:r>
            <a:endParaRPr lang="en-US" sz="1836" dirty="0">
              <a:gradFill>
                <a:gsLst>
                  <a:gs pos="2917">
                    <a:srgbClr val="1A1A1A"/>
                  </a:gs>
                  <a:gs pos="30000">
                    <a:srgbClr val="1A1A1A"/>
                  </a:gs>
                </a:gsLst>
                <a:lin ang="5400000" scaled="0"/>
              </a:gradFill>
              <a:latin typeface="Segoe UI"/>
              <a:cs typeface="Segoe UI Semilight" panose="020B0402040204020203" pitchFamily="34" charset="0"/>
            </a:endParaRPr>
          </a:p>
        </p:txBody>
      </p:sp>
      <p:sp>
        <p:nvSpPr>
          <p:cNvPr id="25" name="TextBox 24">
            <a:extLst>
              <a:ext uri="{FF2B5EF4-FFF2-40B4-BE49-F238E27FC236}">
                <a16:creationId xmlns:a16="http://schemas.microsoft.com/office/drawing/2014/main" id="{601534A0-316B-4832-8481-0684AFDA20C5}"/>
              </a:ext>
            </a:extLst>
          </p:cNvPr>
          <p:cNvSpPr txBox="1"/>
          <p:nvPr/>
        </p:nvSpPr>
        <p:spPr>
          <a:xfrm>
            <a:off x="6734002" y="4976375"/>
            <a:ext cx="4682759" cy="774379"/>
          </a:xfrm>
          <a:prstGeom prst="rect">
            <a:avLst/>
          </a:prstGeom>
          <a:noFill/>
        </p:spPr>
        <p:txBody>
          <a:bodyPr wrap="square" rtlCol="0">
            <a:spAutoFit/>
          </a:bodyPr>
          <a:lstStyle/>
          <a:p>
            <a:pPr defTabSz="914191">
              <a:defRPr/>
            </a:pPr>
            <a:r>
              <a:rPr lang="en-US" sz="1632" b="1" i="1" dirty="0">
                <a:gradFill>
                  <a:gsLst>
                    <a:gs pos="2917">
                      <a:srgbClr val="1A1A1A"/>
                    </a:gs>
                    <a:gs pos="30000">
                      <a:srgbClr val="1A1A1A"/>
                    </a:gs>
                  </a:gsLst>
                  <a:lin ang="5400000" scaled="0"/>
                </a:gradFill>
                <a:cs typeface="Segoe UI Semilight" panose="020B0402040204020203" pitchFamily="34" charset="0"/>
              </a:rPr>
              <a:t>Note -</a:t>
            </a:r>
          </a:p>
          <a:p>
            <a:pPr marL="228600" indent="-228600" defTabSz="932597">
              <a:buFont typeface="Arial" panose="020B0604020202020204" pitchFamily="34" charset="0"/>
              <a:buChar char="•"/>
              <a:defRPr/>
            </a:pPr>
            <a:r>
              <a:rPr lang="en-US" sz="1399" dirty="0">
                <a:gradFill>
                  <a:gsLst>
                    <a:gs pos="2917">
                      <a:srgbClr val="1A1A1A"/>
                    </a:gs>
                    <a:gs pos="30000">
                      <a:srgbClr val="1A1A1A"/>
                    </a:gs>
                  </a:gsLst>
                  <a:lin ang="5400000" scaled="0"/>
                </a:gradFill>
                <a:cs typeface="Segoe UI Semilight" panose="020B0402040204020203" pitchFamily="34" charset="0"/>
              </a:rPr>
              <a:t>Agentless VMware migrations require Internet access or connectivity via ExpressRoute Microsoft peering</a:t>
            </a:r>
            <a:endParaRPr lang="en-US" sz="1400" dirty="0"/>
          </a:p>
        </p:txBody>
      </p:sp>
      <p:sp>
        <p:nvSpPr>
          <p:cNvPr id="5" name="Title 1">
            <a:extLst>
              <a:ext uri="{FF2B5EF4-FFF2-40B4-BE49-F238E27FC236}">
                <a16:creationId xmlns:a16="http://schemas.microsoft.com/office/drawing/2014/main" id="{DBDDFD08-A404-45DB-AC05-3053479CF3C7}"/>
              </a:ext>
            </a:extLst>
          </p:cNvPr>
          <p:cNvSpPr txBox="1">
            <a:spLocks/>
          </p:cNvSpPr>
          <p:nvPr/>
        </p:nvSpPr>
        <p:spPr>
          <a:xfrm>
            <a:off x="601652" y="45092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sp>
        <p:nvSpPr>
          <p:cNvPr id="15" name="Title 14">
            <a:extLst>
              <a:ext uri="{FF2B5EF4-FFF2-40B4-BE49-F238E27FC236}">
                <a16:creationId xmlns:a16="http://schemas.microsoft.com/office/drawing/2014/main" id="{E2F8FFE2-0840-CF45-999C-C456EBCBF8E3}"/>
              </a:ext>
            </a:extLst>
          </p:cNvPr>
          <p:cNvSpPr>
            <a:spLocks noGrp="1"/>
          </p:cNvSpPr>
          <p:nvPr>
            <p:ph type="title"/>
          </p:nvPr>
        </p:nvSpPr>
        <p:spPr>
          <a:xfrm>
            <a:off x="465138" y="441332"/>
            <a:ext cx="11530584" cy="830020"/>
          </a:xfrm>
        </p:spPr>
        <p:txBody>
          <a:bodyPr/>
          <a:lstStyle/>
          <a:p>
            <a:r>
              <a:rPr lang="en-US" dirty="0"/>
              <a:t>Private Link: Supported scenarios</a:t>
            </a:r>
          </a:p>
        </p:txBody>
      </p:sp>
      <p:sp>
        <p:nvSpPr>
          <p:cNvPr id="3" name="TextBox 2">
            <a:extLst>
              <a:ext uri="{FF2B5EF4-FFF2-40B4-BE49-F238E27FC236}">
                <a16:creationId xmlns:a16="http://schemas.microsoft.com/office/drawing/2014/main" id="{309B3B04-96C7-43E8-8C83-BCB1E01ABE23}"/>
              </a:ext>
            </a:extLst>
          </p:cNvPr>
          <p:cNvSpPr txBox="1"/>
          <p:nvPr/>
        </p:nvSpPr>
        <p:spPr>
          <a:xfrm>
            <a:off x="6810856" y="2409903"/>
            <a:ext cx="4561838" cy="1205266"/>
          </a:xfrm>
          <a:prstGeom prst="rect">
            <a:avLst/>
          </a:prstGeom>
          <a:noFill/>
        </p:spPr>
        <p:txBody>
          <a:bodyPr wrap="square" rtlCol="0">
            <a:spAutoFit/>
          </a:bodyPr>
          <a:lstStyle/>
          <a:p>
            <a:pPr defTabSz="914191"/>
            <a:r>
              <a:rPr lang="en-US" sz="1632" b="1" dirty="0">
                <a:solidFill>
                  <a:schemeClr val="bg2"/>
                </a:solidFill>
                <a:cs typeface="Segoe UI Semilight" panose="020B0402040204020203" pitchFamily="34" charset="0"/>
              </a:rPr>
              <a:t>End to end support for</a:t>
            </a:r>
            <a:endParaRPr lang="en-US" sz="1632" dirty="0">
              <a:solidFill>
                <a:schemeClr val="bg2"/>
              </a:solidFill>
              <a:cs typeface="Segoe UI Semilight" panose="020B0402040204020203" pitchFamily="34" charset="0"/>
            </a:endParaRPr>
          </a:p>
          <a:p>
            <a:pPr marL="285750" indent="-285750" defTabSz="914191">
              <a:buFont typeface="Arial" panose="020B0604020202020204" pitchFamily="34" charset="0"/>
              <a:buChar char="•"/>
            </a:pPr>
            <a:r>
              <a:rPr lang="en-US" sz="1400" dirty="0">
                <a:solidFill>
                  <a:schemeClr val="bg2"/>
                </a:solidFill>
                <a:cs typeface="Segoe UI Semilight" panose="020B0402040204020203" pitchFamily="34" charset="0"/>
              </a:rPr>
              <a:t>Agentless Hyper-V migrations</a:t>
            </a:r>
          </a:p>
          <a:p>
            <a:pPr marL="285750" indent="-285750" defTabSz="914191">
              <a:buFont typeface="Arial" panose="020B0604020202020204" pitchFamily="34" charset="0"/>
              <a:buChar char="•"/>
            </a:pPr>
            <a:r>
              <a:rPr lang="en-US" sz="1400" dirty="0">
                <a:solidFill>
                  <a:schemeClr val="bg2"/>
                </a:solidFill>
                <a:cs typeface="Segoe UI Semilight" panose="020B0402040204020203" pitchFamily="34" charset="0"/>
              </a:rPr>
              <a:t>Agent-based migrations of VMware VMs, Hyper-V VMs, physical servers, VMs running on GCP/AWS, or VMs running on a different virtualization provider</a:t>
            </a:r>
          </a:p>
        </p:txBody>
      </p:sp>
    </p:spTree>
    <p:extLst>
      <p:ext uri="{BB962C8B-B14F-4D97-AF65-F5344CB8AC3E}">
        <p14:creationId xmlns:p14="http://schemas.microsoft.com/office/powerpoint/2010/main" val="1076042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Rectangle 232">
            <a:extLst>
              <a:ext uri="{FF2B5EF4-FFF2-40B4-BE49-F238E27FC236}">
                <a16:creationId xmlns:a16="http://schemas.microsoft.com/office/drawing/2014/main" id="{757F4F70-1F5B-4176-A0C7-7923A0151E8B}"/>
              </a:ext>
            </a:extLst>
          </p:cNvPr>
          <p:cNvSpPr/>
          <p:nvPr/>
        </p:nvSpPr>
        <p:spPr bwMode="auto">
          <a:xfrm>
            <a:off x="0" y="-60960"/>
            <a:ext cx="12436475" cy="463600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Text Placeholder 4">
            <a:extLst>
              <a:ext uri="{FF2B5EF4-FFF2-40B4-BE49-F238E27FC236}">
                <a16:creationId xmlns:a16="http://schemas.microsoft.com/office/drawing/2014/main" id="{88AA66BC-396B-4FE8-A0F3-A7CAEB3BDFA0}"/>
              </a:ext>
            </a:extLst>
          </p:cNvPr>
          <p:cNvSpPr txBox="1">
            <a:spLocks/>
          </p:cNvSpPr>
          <p:nvPr/>
        </p:nvSpPr>
        <p:spPr>
          <a:xfrm>
            <a:off x="393353" y="962260"/>
            <a:ext cx="11887195" cy="49244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000" spc="-50">
              <a:solidFill>
                <a:schemeClr val="tx2"/>
              </a:solidFill>
            </a:endParaRPr>
          </a:p>
        </p:txBody>
      </p:sp>
      <p:grpSp>
        <p:nvGrpSpPr>
          <p:cNvPr id="135" name="Group 14">
            <a:extLst>
              <a:ext uri="{FF2B5EF4-FFF2-40B4-BE49-F238E27FC236}">
                <a16:creationId xmlns:a16="http://schemas.microsoft.com/office/drawing/2014/main" id="{286F62BB-C49F-4656-A402-07052BF48472}"/>
              </a:ext>
            </a:extLst>
          </p:cNvPr>
          <p:cNvGrpSpPr/>
          <p:nvPr/>
        </p:nvGrpSpPr>
        <p:grpSpPr>
          <a:xfrm>
            <a:off x="8516027" y="2036421"/>
            <a:ext cx="1266170" cy="1008968"/>
            <a:chOff x="6820486" y="2149436"/>
            <a:chExt cx="1228086" cy="1076484"/>
          </a:xfrm>
        </p:grpSpPr>
        <p:sp>
          <p:nvSpPr>
            <p:cNvPr id="137" name="Freeform 119">
              <a:extLst>
                <a:ext uri="{FF2B5EF4-FFF2-40B4-BE49-F238E27FC236}">
                  <a16:creationId xmlns:a16="http://schemas.microsoft.com/office/drawing/2014/main" id="{D397D0E9-47D2-42C6-9FCD-E8FA42108470}"/>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pic>
          <p:nvPicPr>
            <p:cNvPr id="139" name="Graphic 6">
              <a:extLst>
                <a:ext uri="{FF2B5EF4-FFF2-40B4-BE49-F238E27FC236}">
                  <a16:creationId xmlns:a16="http://schemas.microsoft.com/office/drawing/2014/main" id="{421528E0-C2FD-4558-B9F0-7D2B2E65E4F9}"/>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159863" y="2337211"/>
              <a:ext cx="888709" cy="888709"/>
            </a:xfrm>
            <a:prstGeom prst="rect">
              <a:avLst/>
            </a:prstGeom>
          </p:spPr>
        </p:pic>
      </p:grpSp>
      <p:pic>
        <p:nvPicPr>
          <p:cNvPr id="176" name="Picture 175">
            <a:extLst>
              <a:ext uri="{FF2B5EF4-FFF2-40B4-BE49-F238E27FC236}">
                <a16:creationId xmlns:a16="http://schemas.microsoft.com/office/drawing/2014/main" id="{D34BFA2F-0389-4E75-85AD-5FB96ADD12E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22925" y="2329035"/>
            <a:ext cx="594360" cy="558010"/>
          </a:xfrm>
          <a:prstGeom prst="rect">
            <a:avLst/>
          </a:prstGeom>
        </p:spPr>
      </p:pic>
      <p:grpSp>
        <p:nvGrpSpPr>
          <p:cNvPr id="177" name="Group 176">
            <a:extLst>
              <a:ext uri="{FF2B5EF4-FFF2-40B4-BE49-F238E27FC236}">
                <a16:creationId xmlns:a16="http://schemas.microsoft.com/office/drawing/2014/main" id="{AA047F67-2AFB-42F8-8988-44A88F68DD79}"/>
              </a:ext>
            </a:extLst>
          </p:cNvPr>
          <p:cNvGrpSpPr/>
          <p:nvPr/>
        </p:nvGrpSpPr>
        <p:grpSpPr>
          <a:xfrm>
            <a:off x="4084778" y="2287099"/>
            <a:ext cx="639578" cy="589642"/>
            <a:chOff x="2561731" y="4829061"/>
            <a:chExt cx="639578" cy="589642"/>
          </a:xfrm>
        </p:grpSpPr>
        <p:sp>
          <p:nvSpPr>
            <p:cNvPr id="178" name="Freeform 5">
              <a:extLst>
                <a:ext uri="{FF2B5EF4-FFF2-40B4-BE49-F238E27FC236}">
                  <a16:creationId xmlns:a16="http://schemas.microsoft.com/office/drawing/2014/main" id="{B51FC69C-537E-4A3A-AD1F-60E2BE5A9026}"/>
                </a:ext>
              </a:extLst>
            </p:cNvPr>
            <p:cNvSpPr>
              <a:spLocks/>
            </p:cNvSpPr>
            <p:nvPr/>
          </p:nvSpPr>
          <p:spPr bwMode="auto">
            <a:xfrm>
              <a:off x="2561731" y="4829061"/>
              <a:ext cx="639578" cy="58964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179" name="Picture 178">
              <a:extLst>
                <a:ext uri="{FF2B5EF4-FFF2-40B4-BE49-F238E27FC236}">
                  <a16:creationId xmlns:a16="http://schemas.microsoft.com/office/drawing/2014/main" id="{6AE88FD8-7A7E-4ECA-9122-461205CAE7B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584340" y="4847847"/>
              <a:ext cx="594360" cy="428710"/>
            </a:xfrm>
            <a:prstGeom prst="rect">
              <a:avLst/>
            </a:prstGeom>
          </p:spPr>
        </p:pic>
      </p:grpSp>
      <p:sp>
        <p:nvSpPr>
          <p:cNvPr id="180" name="TextBox 179">
            <a:extLst>
              <a:ext uri="{FF2B5EF4-FFF2-40B4-BE49-F238E27FC236}">
                <a16:creationId xmlns:a16="http://schemas.microsoft.com/office/drawing/2014/main" id="{6223F94E-DF9E-4592-B2A1-C0780E38BBF7}"/>
              </a:ext>
            </a:extLst>
          </p:cNvPr>
          <p:cNvSpPr txBox="1"/>
          <p:nvPr/>
        </p:nvSpPr>
        <p:spPr>
          <a:xfrm>
            <a:off x="3533804" y="1788115"/>
            <a:ext cx="1741527" cy="437684"/>
          </a:xfrm>
          <a:prstGeom prst="rect">
            <a:avLst/>
          </a:prstGeom>
          <a:noFill/>
        </p:spPr>
        <p:txBody>
          <a:bodyPr wrap="square" rtlCol="0">
            <a:spAutoFit/>
          </a:bodyPr>
          <a:lstStyle/>
          <a:p>
            <a:pPr algn="ctr" defTabSz="932418">
              <a:defRPr/>
            </a:pPr>
            <a:r>
              <a:rPr lang="en-US" sz="1122" kern="0" dirty="0">
                <a:solidFill>
                  <a:prstClr val="black"/>
                </a:solidFill>
                <a:latin typeface="+mj-lt"/>
              </a:rPr>
              <a:t>Azure Migrate appliance </a:t>
            </a:r>
          </a:p>
        </p:txBody>
      </p:sp>
      <p:grpSp>
        <p:nvGrpSpPr>
          <p:cNvPr id="182" name="Group 181">
            <a:extLst>
              <a:ext uri="{FF2B5EF4-FFF2-40B4-BE49-F238E27FC236}">
                <a16:creationId xmlns:a16="http://schemas.microsoft.com/office/drawing/2014/main" id="{B705DB62-D66C-4816-90B3-496F25BC5FC7}"/>
              </a:ext>
            </a:extLst>
          </p:cNvPr>
          <p:cNvGrpSpPr/>
          <p:nvPr/>
        </p:nvGrpSpPr>
        <p:grpSpPr>
          <a:xfrm>
            <a:off x="1870737" y="2395304"/>
            <a:ext cx="1847088" cy="307008"/>
            <a:chOff x="2277061" y="2644461"/>
            <a:chExt cx="1796694" cy="286268"/>
          </a:xfrm>
        </p:grpSpPr>
        <p:cxnSp>
          <p:nvCxnSpPr>
            <p:cNvPr id="183" name="Straight Arrow Connector 182">
              <a:extLst>
                <a:ext uri="{FF2B5EF4-FFF2-40B4-BE49-F238E27FC236}">
                  <a16:creationId xmlns:a16="http://schemas.microsoft.com/office/drawing/2014/main" id="{9274D754-0E49-48D5-A76C-A381F06338C7}"/>
                </a:ext>
              </a:extLst>
            </p:cNvPr>
            <p:cNvCxnSpPr>
              <a:cxnSpLocks/>
            </p:cNvCxnSpPr>
            <p:nvPr/>
          </p:nvCxnSpPr>
          <p:spPr>
            <a:xfrm>
              <a:off x="2277061" y="2930729"/>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84" name="Straight Arrow Connector 183">
              <a:extLst>
                <a:ext uri="{FF2B5EF4-FFF2-40B4-BE49-F238E27FC236}">
                  <a16:creationId xmlns:a16="http://schemas.microsoft.com/office/drawing/2014/main" id="{93DA31A8-EC4C-46A9-9783-FC05D20C382A}"/>
                </a:ext>
              </a:extLst>
            </p:cNvPr>
            <p:cNvCxnSpPr>
              <a:cxnSpLocks/>
            </p:cNvCxnSpPr>
            <p:nvPr/>
          </p:nvCxnSpPr>
          <p:spPr>
            <a:xfrm flipH="1">
              <a:off x="2277061" y="2644461"/>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sp>
        <p:nvSpPr>
          <p:cNvPr id="188" name="TextBox 187">
            <a:extLst>
              <a:ext uri="{FF2B5EF4-FFF2-40B4-BE49-F238E27FC236}">
                <a16:creationId xmlns:a16="http://schemas.microsoft.com/office/drawing/2014/main" id="{5C703797-71B5-4ED7-BFE9-FD3627020A14}"/>
              </a:ext>
            </a:extLst>
          </p:cNvPr>
          <p:cNvSpPr txBox="1"/>
          <p:nvPr/>
        </p:nvSpPr>
        <p:spPr>
          <a:xfrm>
            <a:off x="8365738" y="2944627"/>
            <a:ext cx="1741527" cy="437684"/>
          </a:xfrm>
          <a:prstGeom prst="rect">
            <a:avLst/>
          </a:prstGeom>
          <a:noFill/>
        </p:spPr>
        <p:txBody>
          <a:bodyPr wrap="square" rtlCol="0">
            <a:spAutoFit/>
          </a:bodyPr>
          <a:lstStyle/>
          <a:p>
            <a:pPr algn="ctr" defTabSz="932418">
              <a:defRPr/>
            </a:pPr>
            <a:r>
              <a:rPr lang="en-US" sz="1122" kern="0" dirty="0">
                <a:solidFill>
                  <a:prstClr val="black"/>
                </a:solidFill>
                <a:latin typeface="+mj-lt"/>
              </a:rPr>
              <a:t>Azure Migrate </a:t>
            </a:r>
            <a:br>
              <a:rPr lang="en-US" sz="1122" kern="0" dirty="0">
                <a:solidFill>
                  <a:prstClr val="black"/>
                </a:solidFill>
                <a:latin typeface="+mj-lt"/>
              </a:rPr>
            </a:br>
            <a:endParaRPr lang="en-US" sz="1122" kern="0" dirty="0">
              <a:solidFill>
                <a:prstClr val="black"/>
              </a:solidFill>
              <a:latin typeface="+mj-lt"/>
            </a:endParaRPr>
          </a:p>
        </p:txBody>
      </p:sp>
      <p:sp>
        <p:nvSpPr>
          <p:cNvPr id="198" name="TextBox 197">
            <a:extLst>
              <a:ext uri="{FF2B5EF4-FFF2-40B4-BE49-F238E27FC236}">
                <a16:creationId xmlns:a16="http://schemas.microsoft.com/office/drawing/2014/main" id="{8BD51AE2-7CE5-476D-A2AE-D7E484989BCE}"/>
              </a:ext>
            </a:extLst>
          </p:cNvPr>
          <p:cNvSpPr txBox="1"/>
          <p:nvPr/>
        </p:nvSpPr>
        <p:spPr>
          <a:xfrm>
            <a:off x="351983" y="2944627"/>
            <a:ext cx="1736244" cy="437684"/>
          </a:xfrm>
          <a:prstGeom prst="rect">
            <a:avLst/>
          </a:prstGeom>
          <a:noFill/>
        </p:spPr>
        <p:txBody>
          <a:bodyPr wrap="square" rtlCol="0">
            <a:spAutoFit/>
          </a:bodyPr>
          <a:lstStyle/>
          <a:p>
            <a:pPr algn="ctr" defTabSz="932418">
              <a:defRPr/>
            </a:pPr>
            <a:r>
              <a:rPr lang="en-US" sz="1122" kern="0" dirty="0">
                <a:solidFill>
                  <a:prstClr val="black"/>
                </a:solidFill>
                <a:latin typeface="+mj-lt"/>
              </a:rPr>
              <a:t>ESXi host/ Hyper-V host/ physical server</a:t>
            </a:r>
          </a:p>
        </p:txBody>
      </p:sp>
      <p:sp>
        <p:nvSpPr>
          <p:cNvPr id="30" name="Rectangle 29">
            <a:extLst>
              <a:ext uri="{FF2B5EF4-FFF2-40B4-BE49-F238E27FC236}">
                <a16:creationId xmlns:a16="http://schemas.microsoft.com/office/drawing/2014/main" id="{34BEDD0E-F36B-4EF6-8C0E-378288721390}"/>
              </a:ext>
            </a:extLst>
          </p:cNvPr>
          <p:cNvSpPr/>
          <p:nvPr/>
        </p:nvSpPr>
        <p:spPr>
          <a:xfrm>
            <a:off x="4782470" y="2780272"/>
            <a:ext cx="2183193" cy="400110"/>
          </a:xfrm>
          <a:prstGeom prst="rect">
            <a:avLst/>
          </a:prstGeom>
          <a:noFill/>
        </p:spPr>
        <p:txBody>
          <a:bodyPr wrap="square" rtlCol="0">
            <a:spAutoFit/>
          </a:bodyPr>
          <a:lstStyle/>
          <a:p>
            <a:pPr algn="r" defTabSz="932418">
              <a:defRPr/>
            </a:pPr>
            <a:r>
              <a:rPr lang="en-US" sz="1000" i="1" dirty="0">
                <a:solidFill>
                  <a:schemeClr val="accent2"/>
                </a:solidFill>
              </a:rPr>
              <a:t>ExpressRoute private peering  </a:t>
            </a:r>
            <a:br>
              <a:rPr lang="en-US" sz="1000" i="1" dirty="0">
                <a:solidFill>
                  <a:schemeClr val="accent2"/>
                </a:solidFill>
              </a:rPr>
            </a:br>
            <a:r>
              <a:rPr lang="en-US" sz="1000" i="1" dirty="0">
                <a:solidFill>
                  <a:schemeClr val="accent2"/>
                </a:solidFill>
              </a:rPr>
              <a:t>/ S2S VPN</a:t>
            </a:r>
          </a:p>
        </p:txBody>
      </p:sp>
      <p:pic>
        <p:nvPicPr>
          <p:cNvPr id="32" name="Picture 31">
            <a:extLst>
              <a:ext uri="{FF2B5EF4-FFF2-40B4-BE49-F238E27FC236}">
                <a16:creationId xmlns:a16="http://schemas.microsoft.com/office/drawing/2014/main" id="{63FB0DC4-A984-470D-80EC-5F2D5256DDF6}"/>
              </a:ext>
            </a:extLst>
          </p:cNvPr>
          <p:cNvPicPr>
            <a:picLocks noChangeAspect="1"/>
          </p:cNvPicPr>
          <p:nvPr/>
        </p:nvPicPr>
        <p:blipFill>
          <a:blip r:embed="rId7"/>
          <a:stretch>
            <a:fillRect/>
          </a:stretch>
        </p:blipFill>
        <p:spPr>
          <a:xfrm>
            <a:off x="7621245" y="3021889"/>
            <a:ext cx="511233" cy="455506"/>
          </a:xfrm>
          <a:prstGeom prst="rect">
            <a:avLst/>
          </a:prstGeom>
        </p:spPr>
      </p:pic>
      <p:pic>
        <p:nvPicPr>
          <p:cNvPr id="202" name="Picture 201" descr="A close up of a sign&#10;&#10;Description automatically generated">
            <a:extLst>
              <a:ext uri="{FF2B5EF4-FFF2-40B4-BE49-F238E27FC236}">
                <a16:creationId xmlns:a16="http://schemas.microsoft.com/office/drawing/2014/main" id="{F1E9C486-0F66-4DCC-9F2C-2E3D6DC40C9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74744" y="2216219"/>
            <a:ext cx="386144" cy="386144"/>
          </a:xfrm>
          <a:prstGeom prst="rect">
            <a:avLst/>
          </a:prstGeom>
        </p:spPr>
      </p:pic>
      <p:cxnSp>
        <p:nvCxnSpPr>
          <p:cNvPr id="203" name="Straight Arrow Connector 202">
            <a:extLst>
              <a:ext uri="{FF2B5EF4-FFF2-40B4-BE49-F238E27FC236}">
                <a16:creationId xmlns:a16="http://schemas.microsoft.com/office/drawing/2014/main" id="{5DFABF39-E9DB-4FE4-9DF3-7213A44CB81B}"/>
              </a:ext>
            </a:extLst>
          </p:cNvPr>
          <p:cNvCxnSpPr>
            <a:cxnSpLocks/>
          </p:cNvCxnSpPr>
          <p:nvPr/>
        </p:nvCxnSpPr>
        <p:spPr>
          <a:xfrm flipH="1">
            <a:off x="7749363" y="2416963"/>
            <a:ext cx="548640" cy="0"/>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4" name="TextBox 203">
            <a:extLst>
              <a:ext uri="{FF2B5EF4-FFF2-40B4-BE49-F238E27FC236}">
                <a16:creationId xmlns:a16="http://schemas.microsoft.com/office/drawing/2014/main" id="{2E8FACC7-F51B-4763-BA38-30C12056CDDD}"/>
              </a:ext>
            </a:extLst>
          </p:cNvPr>
          <p:cNvSpPr txBox="1"/>
          <p:nvPr/>
        </p:nvSpPr>
        <p:spPr>
          <a:xfrm>
            <a:off x="6861344" y="2570908"/>
            <a:ext cx="1274701" cy="437684"/>
          </a:xfrm>
          <a:prstGeom prst="rect">
            <a:avLst/>
          </a:prstGeom>
          <a:noFill/>
        </p:spPr>
        <p:txBody>
          <a:bodyPr wrap="square" rtlCol="0">
            <a:spAutoFit/>
          </a:bodyPr>
          <a:lstStyle/>
          <a:p>
            <a:pPr algn="ctr" defTabSz="932418">
              <a:defRPr/>
            </a:pPr>
            <a:r>
              <a:rPr lang="en-US" sz="1122" kern="0">
                <a:solidFill>
                  <a:prstClr val="black"/>
                </a:solidFill>
                <a:latin typeface="+mj-lt"/>
              </a:rPr>
              <a:t>Private endpoints</a:t>
            </a:r>
          </a:p>
        </p:txBody>
      </p:sp>
      <p:grpSp>
        <p:nvGrpSpPr>
          <p:cNvPr id="4" name="Group 3">
            <a:extLst>
              <a:ext uri="{FF2B5EF4-FFF2-40B4-BE49-F238E27FC236}">
                <a16:creationId xmlns:a16="http://schemas.microsoft.com/office/drawing/2014/main" id="{0DE9A105-FA6C-47D8-95BF-4DC646B908F7}"/>
              </a:ext>
            </a:extLst>
          </p:cNvPr>
          <p:cNvGrpSpPr/>
          <p:nvPr/>
        </p:nvGrpSpPr>
        <p:grpSpPr>
          <a:xfrm>
            <a:off x="10088945" y="1618654"/>
            <a:ext cx="2120097" cy="2226151"/>
            <a:chOff x="10047715" y="1561985"/>
            <a:chExt cx="2354768" cy="2472560"/>
          </a:xfrm>
        </p:grpSpPr>
        <p:grpSp>
          <p:nvGrpSpPr>
            <p:cNvPr id="172" name="Group 171">
              <a:extLst>
                <a:ext uri="{FF2B5EF4-FFF2-40B4-BE49-F238E27FC236}">
                  <a16:creationId xmlns:a16="http://schemas.microsoft.com/office/drawing/2014/main" id="{A319CF76-5EA0-43A5-AB85-1CAE913DFB86}"/>
                </a:ext>
              </a:extLst>
            </p:cNvPr>
            <p:cNvGrpSpPr/>
            <p:nvPr/>
          </p:nvGrpSpPr>
          <p:grpSpPr>
            <a:xfrm>
              <a:off x="10266910" y="2789750"/>
              <a:ext cx="750548" cy="750548"/>
              <a:chOff x="11056286" y="2231033"/>
              <a:chExt cx="886432" cy="886432"/>
            </a:xfrm>
          </p:grpSpPr>
          <p:sp>
            <p:nvSpPr>
              <p:cNvPr id="173" name="Oval 172">
                <a:extLst>
                  <a:ext uri="{FF2B5EF4-FFF2-40B4-BE49-F238E27FC236}">
                    <a16:creationId xmlns:a16="http://schemas.microsoft.com/office/drawing/2014/main" id="{65A89FD8-6D20-4F39-B682-E8A38201BA10}"/>
                  </a:ext>
                </a:extLst>
              </p:cNvPr>
              <p:cNvSpPr/>
              <p:nvPr/>
            </p:nvSpPr>
            <p:spPr bwMode="auto">
              <a:xfrm>
                <a:off x="11056286" y="2231033"/>
                <a:ext cx="886432" cy="886432"/>
              </a:xfrm>
              <a:prstGeom prst="ellipse">
                <a:avLst/>
              </a:prstGeom>
              <a:solidFill>
                <a:schemeClr val="bg1"/>
              </a:solidFill>
              <a:ln w="0">
                <a:noFill/>
                <a:prstDash val="solid"/>
                <a:round/>
                <a:headEnd/>
                <a:tailEnd/>
              </a:ln>
              <a:effectLst>
                <a:outerShdw blurRad="203200" sx="102000" sy="102000" algn="ctr" rotWithShape="0">
                  <a:prstClr val="black">
                    <a:alpha val="23000"/>
                  </a:prstClr>
                </a:outerShdw>
              </a:effectLst>
            </p:spPr>
            <p:txBody>
              <a:bodyPr vert="horz" wrap="square" lIns="93247" tIns="46623" rIns="93247" bIns="46623" numCol="1" anchor="t" anchorCtr="0" compatLnSpc="1">
                <a:prstTxWarp prst="textNoShape">
                  <a:avLst/>
                </a:prstTxWarp>
              </a:bodyPr>
              <a:lstStyle/>
              <a:p>
                <a:pPr defTabSz="932384"/>
                <a:endParaRPr lang="en-US" err="1">
                  <a:solidFill>
                    <a:srgbClr val="1A1A1A"/>
                  </a:solidFill>
                  <a:latin typeface="Segoe UI"/>
                </a:endParaRPr>
              </a:p>
            </p:txBody>
          </p:sp>
          <p:pic>
            <p:nvPicPr>
              <p:cNvPr id="174" name="Graphic 173">
                <a:extLst>
                  <a:ext uri="{FF2B5EF4-FFF2-40B4-BE49-F238E27FC236}">
                    <a16:creationId xmlns:a16="http://schemas.microsoft.com/office/drawing/2014/main" id="{7A4F061D-D7D0-4E98-A38C-B03A3479DF9A}"/>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1220574" y="2450245"/>
                <a:ext cx="470230" cy="470230"/>
              </a:xfrm>
              <a:prstGeom prst="rect">
                <a:avLst/>
              </a:prstGeom>
            </p:spPr>
          </p:pic>
        </p:grpSp>
        <p:grpSp>
          <p:nvGrpSpPr>
            <p:cNvPr id="33" name="Group 32">
              <a:extLst>
                <a:ext uri="{FF2B5EF4-FFF2-40B4-BE49-F238E27FC236}">
                  <a16:creationId xmlns:a16="http://schemas.microsoft.com/office/drawing/2014/main" id="{7C67354D-7B13-4BC3-BF96-B54BC552633D}"/>
                </a:ext>
              </a:extLst>
            </p:cNvPr>
            <p:cNvGrpSpPr/>
            <p:nvPr/>
          </p:nvGrpSpPr>
          <p:grpSpPr>
            <a:xfrm>
              <a:off x="10285131" y="1561985"/>
              <a:ext cx="750548" cy="750548"/>
              <a:chOff x="11738222" y="1846942"/>
              <a:chExt cx="750548" cy="750548"/>
            </a:xfrm>
          </p:grpSpPr>
          <p:sp>
            <p:nvSpPr>
              <p:cNvPr id="205" name="Oval 204">
                <a:extLst>
                  <a:ext uri="{FF2B5EF4-FFF2-40B4-BE49-F238E27FC236}">
                    <a16:creationId xmlns:a16="http://schemas.microsoft.com/office/drawing/2014/main" id="{EDC834E8-1DD2-408E-BB5E-A6275242BB32}"/>
                  </a:ext>
                </a:extLst>
              </p:cNvPr>
              <p:cNvSpPr/>
              <p:nvPr/>
            </p:nvSpPr>
            <p:spPr bwMode="auto">
              <a:xfrm>
                <a:off x="11738222" y="1846942"/>
                <a:ext cx="750548" cy="750548"/>
              </a:xfrm>
              <a:prstGeom prst="ellipse">
                <a:avLst/>
              </a:prstGeom>
              <a:solidFill>
                <a:schemeClr val="bg1"/>
              </a:solidFill>
              <a:ln w="0">
                <a:noFill/>
                <a:prstDash val="solid"/>
                <a:round/>
                <a:headEnd/>
                <a:tailEnd/>
              </a:ln>
              <a:effectLst>
                <a:outerShdw blurRad="203200" sx="102000" sy="102000" algn="ctr" rotWithShape="0">
                  <a:prstClr val="black">
                    <a:alpha val="23000"/>
                  </a:prstClr>
                </a:outerShdw>
              </a:effectLst>
            </p:spPr>
            <p:txBody>
              <a:bodyPr vert="horz" wrap="square" lIns="93247" tIns="46623" rIns="93247" bIns="46623" numCol="1" anchor="t" anchorCtr="0" compatLnSpc="1">
                <a:prstTxWarp prst="textNoShape">
                  <a:avLst/>
                </a:prstTxWarp>
              </a:bodyPr>
              <a:lstStyle/>
              <a:p>
                <a:pPr defTabSz="932384"/>
                <a:endParaRPr lang="en-US" err="1">
                  <a:solidFill>
                    <a:srgbClr val="1A1A1A"/>
                  </a:solidFill>
                  <a:latin typeface="Segoe UI"/>
                </a:endParaRPr>
              </a:p>
            </p:txBody>
          </p:sp>
          <p:pic>
            <p:nvPicPr>
              <p:cNvPr id="206" name="Graphic 205">
                <a:extLst>
                  <a:ext uri="{FF2B5EF4-FFF2-40B4-BE49-F238E27FC236}">
                    <a16:creationId xmlns:a16="http://schemas.microsoft.com/office/drawing/2014/main" id="{81B1EE94-5432-4A0E-AE11-856AEDDA09BD}"/>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1840195" y="1939083"/>
                <a:ext cx="546602" cy="546602"/>
              </a:xfrm>
              <a:prstGeom prst="rect">
                <a:avLst/>
              </a:prstGeom>
            </p:spPr>
          </p:pic>
        </p:grpSp>
        <p:sp>
          <p:nvSpPr>
            <p:cNvPr id="34" name="TextBox 33">
              <a:extLst>
                <a:ext uri="{FF2B5EF4-FFF2-40B4-BE49-F238E27FC236}">
                  <a16:creationId xmlns:a16="http://schemas.microsoft.com/office/drawing/2014/main" id="{7792C10B-DA1B-45EB-A649-B9318E6280F0}"/>
                </a:ext>
              </a:extLst>
            </p:cNvPr>
            <p:cNvSpPr txBox="1"/>
            <p:nvPr/>
          </p:nvSpPr>
          <p:spPr>
            <a:xfrm>
              <a:off x="10047715" y="3548414"/>
              <a:ext cx="1225380" cy="437684"/>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r>
                <a:rPr lang="en-US"/>
                <a:t>Discovered</a:t>
              </a:r>
              <a:br>
                <a:rPr lang="en-US"/>
              </a:br>
              <a:r>
                <a:rPr lang="en-US"/>
                <a:t>servers</a:t>
              </a:r>
            </a:p>
          </p:txBody>
        </p:sp>
        <p:sp>
          <p:nvSpPr>
            <p:cNvPr id="35" name="TextBox 34">
              <a:extLst>
                <a:ext uri="{FF2B5EF4-FFF2-40B4-BE49-F238E27FC236}">
                  <a16:creationId xmlns:a16="http://schemas.microsoft.com/office/drawing/2014/main" id="{F4AC5F8D-49A7-433B-A67B-986CAAAA1E26}"/>
                </a:ext>
              </a:extLst>
            </p:cNvPr>
            <p:cNvSpPr txBox="1"/>
            <p:nvPr/>
          </p:nvSpPr>
          <p:spPr>
            <a:xfrm>
              <a:off x="10047715" y="2280901"/>
              <a:ext cx="1225380" cy="294342"/>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r>
                <a:rPr lang="en-US" dirty="0"/>
                <a:t>Assessments</a:t>
              </a:r>
            </a:p>
          </p:txBody>
        </p:sp>
        <p:sp>
          <p:nvSpPr>
            <p:cNvPr id="213" name="Oval 212">
              <a:extLst>
                <a:ext uri="{FF2B5EF4-FFF2-40B4-BE49-F238E27FC236}">
                  <a16:creationId xmlns:a16="http://schemas.microsoft.com/office/drawing/2014/main" id="{DF229BD0-D847-461E-80C9-54F17E32C25A}"/>
                </a:ext>
              </a:extLst>
            </p:cNvPr>
            <p:cNvSpPr/>
            <p:nvPr/>
          </p:nvSpPr>
          <p:spPr bwMode="auto">
            <a:xfrm>
              <a:off x="11414519" y="2789750"/>
              <a:ext cx="750548" cy="750548"/>
            </a:xfrm>
            <a:prstGeom prst="ellipse">
              <a:avLst/>
            </a:prstGeom>
            <a:solidFill>
              <a:schemeClr val="bg1"/>
            </a:solidFill>
            <a:ln w="0">
              <a:noFill/>
              <a:prstDash val="solid"/>
              <a:round/>
              <a:headEnd/>
              <a:tailEnd/>
            </a:ln>
            <a:effectLst>
              <a:outerShdw blurRad="203200" sx="102000" sy="102000" algn="ctr" rotWithShape="0">
                <a:prstClr val="black">
                  <a:alpha val="23000"/>
                </a:prstClr>
              </a:outerShdw>
            </a:effectLst>
          </p:spPr>
          <p:txBody>
            <a:bodyPr vert="horz" wrap="square" lIns="93247" tIns="46623" rIns="93247" bIns="46623" numCol="1" anchor="t" anchorCtr="0" compatLnSpc="1">
              <a:prstTxWarp prst="textNoShape">
                <a:avLst/>
              </a:prstTxWarp>
            </a:bodyPr>
            <a:lstStyle/>
            <a:p>
              <a:pPr defTabSz="932384"/>
              <a:endParaRPr lang="en-US" err="1">
                <a:solidFill>
                  <a:srgbClr val="1A1A1A"/>
                </a:solidFill>
                <a:latin typeface="Segoe UI"/>
              </a:endParaRPr>
            </a:p>
          </p:txBody>
        </p:sp>
        <p:sp>
          <p:nvSpPr>
            <p:cNvPr id="214" name="TextBox 213">
              <a:extLst>
                <a:ext uri="{FF2B5EF4-FFF2-40B4-BE49-F238E27FC236}">
                  <a16:creationId xmlns:a16="http://schemas.microsoft.com/office/drawing/2014/main" id="{61597F58-C5A2-4638-867C-8F8F3EE3C577}"/>
                </a:ext>
              </a:extLst>
            </p:cNvPr>
            <p:cNvSpPr txBox="1"/>
            <p:nvPr/>
          </p:nvSpPr>
          <p:spPr>
            <a:xfrm>
              <a:off x="11177103" y="3548414"/>
              <a:ext cx="1225380" cy="486131"/>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r>
                <a:rPr lang="en-US"/>
                <a:t>Agentless Dependency</a:t>
              </a:r>
            </a:p>
          </p:txBody>
        </p:sp>
        <p:grpSp>
          <p:nvGrpSpPr>
            <p:cNvPr id="215" name="Graphic 37">
              <a:extLst>
                <a:ext uri="{FF2B5EF4-FFF2-40B4-BE49-F238E27FC236}">
                  <a16:creationId xmlns:a16="http://schemas.microsoft.com/office/drawing/2014/main" id="{E76DCBF7-6200-49F4-8603-6DA0D68FF85A}"/>
                </a:ext>
              </a:extLst>
            </p:cNvPr>
            <p:cNvGrpSpPr/>
            <p:nvPr/>
          </p:nvGrpSpPr>
          <p:grpSpPr>
            <a:xfrm>
              <a:off x="11577604" y="2970640"/>
              <a:ext cx="424378" cy="389515"/>
              <a:chOff x="1726867" y="2839112"/>
              <a:chExt cx="940615" cy="863331"/>
            </a:xfrm>
          </p:grpSpPr>
          <p:sp>
            <p:nvSpPr>
              <p:cNvPr id="216" name="Freeform 57">
                <a:extLst>
                  <a:ext uri="{FF2B5EF4-FFF2-40B4-BE49-F238E27FC236}">
                    <a16:creationId xmlns:a16="http://schemas.microsoft.com/office/drawing/2014/main" id="{99A412FF-703E-42AE-A8CC-881F13E3E662}"/>
                  </a:ext>
                </a:extLst>
              </p:cNvPr>
              <p:cNvSpPr/>
              <p:nvPr/>
            </p:nvSpPr>
            <p:spPr>
              <a:xfrm>
                <a:off x="2093988" y="3233414"/>
                <a:ext cx="376866" cy="56417"/>
              </a:xfrm>
              <a:custGeom>
                <a:avLst/>
                <a:gdLst>
                  <a:gd name="connsiteX0" fmla="*/ 376867 w 376866"/>
                  <a:gd name="connsiteY0" fmla="*/ 0 h 56417"/>
                  <a:gd name="connsiteX1" fmla="*/ 376867 w 376866"/>
                  <a:gd name="connsiteY1" fmla="*/ 56418 h 56417"/>
                  <a:gd name="connsiteX2" fmla="*/ 0 w 376866"/>
                  <a:gd name="connsiteY2" fmla="*/ 56418 h 56417"/>
                  <a:gd name="connsiteX3" fmla="*/ 0 w 376866"/>
                  <a:gd name="connsiteY3" fmla="*/ 0 h 56417"/>
                  <a:gd name="connsiteX4" fmla="*/ 376867 w 376866"/>
                  <a:gd name="connsiteY4" fmla="*/ 0 h 56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866" h="56417">
                    <a:moveTo>
                      <a:pt x="376867" y="0"/>
                    </a:moveTo>
                    <a:lnTo>
                      <a:pt x="376867" y="56418"/>
                    </a:lnTo>
                    <a:lnTo>
                      <a:pt x="0" y="56418"/>
                    </a:lnTo>
                    <a:lnTo>
                      <a:pt x="0" y="0"/>
                    </a:lnTo>
                    <a:lnTo>
                      <a:pt x="376867" y="0"/>
                    </a:lnTo>
                    <a:close/>
                  </a:path>
                </a:pathLst>
              </a:custGeom>
              <a:solidFill>
                <a:srgbClr val="A0A1A2"/>
              </a:solidFill>
              <a:ln w="18669" cap="flat">
                <a:noFill/>
                <a:prstDash val="solid"/>
                <a:miter/>
              </a:ln>
            </p:spPr>
            <p:txBody>
              <a:bodyPr rtlCol="0" anchor="ctr"/>
              <a:lstStyle/>
              <a:p>
                <a:endParaRPr lang="en-US"/>
              </a:p>
            </p:txBody>
          </p:sp>
          <p:sp>
            <p:nvSpPr>
              <p:cNvPr id="217" name="Freeform 58">
                <a:extLst>
                  <a:ext uri="{FF2B5EF4-FFF2-40B4-BE49-F238E27FC236}">
                    <a16:creationId xmlns:a16="http://schemas.microsoft.com/office/drawing/2014/main" id="{4552E09A-DA0E-4174-8AC4-438A35E5256A}"/>
                  </a:ext>
                </a:extLst>
              </p:cNvPr>
              <p:cNvSpPr/>
              <p:nvPr/>
            </p:nvSpPr>
            <p:spPr>
              <a:xfrm>
                <a:off x="2066165" y="2950326"/>
                <a:ext cx="320448" cy="301599"/>
              </a:xfrm>
              <a:custGeom>
                <a:avLst/>
                <a:gdLst>
                  <a:gd name="connsiteX0" fmla="*/ 282749 w 320448"/>
                  <a:gd name="connsiteY0" fmla="*/ 0 h 301599"/>
                  <a:gd name="connsiteX1" fmla="*/ 320449 w 320448"/>
                  <a:gd name="connsiteY1" fmla="*/ 0 h 301599"/>
                  <a:gd name="connsiteX2" fmla="*/ 320449 w 320448"/>
                  <a:gd name="connsiteY2" fmla="*/ 37700 h 301599"/>
                  <a:gd name="connsiteX3" fmla="*/ 37700 w 320448"/>
                  <a:gd name="connsiteY3" fmla="*/ 301599 h 301599"/>
                  <a:gd name="connsiteX4" fmla="*/ 0 w 320448"/>
                  <a:gd name="connsiteY4" fmla="*/ 301599 h 301599"/>
                  <a:gd name="connsiteX5" fmla="*/ 0 w 320448"/>
                  <a:gd name="connsiteY5" fmla="*/ 263899 h 301599"/>
                  <a:gd name="connsiteX6" fmla="*/ 282749 w 320448"/>
                  <a:gd name="connsiteY6" fmla="*/ 0 h 301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448" h="301599">
                    <a:moveTo>
                      <a:pt x="282749" y="0"/>
                    </a:moveTo>
                    <a:lnTo>
                      <a:pt x="320449" y="0"/>
                    </a:lnTo>
                    <a:lnTo>
                      <a:pt x="320449" y="37700"/>
                    </a:lnTo>
                    <a:lnTo>
                      <a:pt x="37700" y="301599"/>
                    </a:lnTo>
                    <a:lnTo>
                      <a:pt x="0" y="301599"/>
                    </a:lnTo>
                    <a:lnTo>
                      <a:pt x="0" y="263899"/>
                    </a:lnTo>
                    <a:lnTo>
                      <a:pt x="282749" y="0"/>
                    </a:lnTo>
                    <a:close/>
                  </a:path>
                </a:pathLst>
              </a:custGeom>
              <a:solidFill>
                <a:srgbClr val="A0A1A2"/>
              </a:solidFill>
              <a:ln w="18669" cap="flat">
                <a:noFill/>
                <a:prstDash val="solid"/>
                <a:miter/>
              </a:ln>
            </p:spPr>
            <p:txBody>
              <a:bodyPr rtlCol="0" anchor="ctr"/>
              <a:lstStyle/>
              <a:p>
                <a:endParaRPr lang="en-US"/>
              </a:p>
            </p:txBody>
          </p:sp>
          <p:sp>
            <p:nvSpPr>
              <p:cNvPr id="218" name="Freeform 59">
                <a:extLst>
                  <a:ext uri="{FF2B5EF4-FFF2-40B4-BE49-F238E27FC236}">
                    <a16:creationId xmlns:a16="http://schemas.microsoft.com/office/drawing/2014/main" id="{5829A66D-E827-4627-9BA2-8160E87942C4}"/>
                  </a:ext>
                </a:extLst>
              </p:cNvPr>
              <p:cNvSpPr/>
              <p:nvPr/>
            </p:nvSpPr>
            <p:spPr>
              <a:xfrm>
                <a:off x="2066165" y="3270775"/>
                <a:ext cx="320448" cy="320448"/>
              </a:xfrm>
              <a:custGeom>
                <a:avLst/>
                <a:gdLst>
                  <a:gd name="connsiteX0" fmla="*/ 282749 w 320448"/>
                  <a:gd name="connsiteY0" fmla="*/ 320449 h 320448"/>
                  <a:gd name="connsiteX1" fmla="*/ 320449 w 320448"/>
                  <a:gd name="connsiteY1" fmla="*/ 320449 h 320448"/>
                  <a:gd name="connsiteX2" fmla="*/ 320449 w 320448"/>
                  <a:gd name="connsiteY2" fmla="*/ 282749 h 320448"/>
                  <a:gd name="connsiteX3" fmla="*/ 37700 w 320448"/>
                  <a:gd name="connsiteY3" fmla="*/ 0 h 320448"/>
                  <a:gd name="connsiteX4" fmla="*/ 0 w 320448"/>
                  <a:gd name="connsiteY4" fmla="*/ 0 h 320448"/>
                  <a:gd name="connsiteX5" fmla="*/ 0 w 320448"/>
                  <a:gd name="connsiteY5" fmla="*/ 37700 h 320448"/>
                  <a:gd name="connsiteX6" fmla="*/ 282749 w 320448"/>
                  <a:gd name="connsiteY6" fmla="*/ 320449 h 320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448" h="320448">
                    <a:moveTo>
                      <a:pt x="282749" y="320449"/>
                    </a:moveTo>
                    <a:lnTo>
                      <a:pt x="320449" y="320449"/>
                    </a:lnTo>
                    <a:lnTo>
                      <a:pt x="320449" y="282749"/>
                    </a:lnTo>
                    <a:lnTo>
                      <a:pt x="37700" y="0"/>
                    </a:lnTo>
                    <a:lnTo>
                      <a:pt x="0" y="0"/>
                    </a:lnTo>
                    <a:lnTo>
                      <a:pt x="0" y="37700"/>
                    </a:lnTo>
                    <a:lnTo>
                      <a:pt x="282749" y="320449"/>
                    </a:lnTo>
                    <a:close/>
                  </a:path>
                </a:pathLst>
              </a:custGeom>
              <a:solidFill>
                <a:srgbClr val="A0A1A2"/>
              </a:solidFill>
              <a:ln w="18669" cap="flat">
                <a:noFill/>
                <a:prstDash val="solid"/>
                <a:miter/>
              </a:ln>
            </p:spPr>
            <p:txBody>
              <a:bodyPr rtlCol="0" anchor="ctr"/>
              <a:lstStyle/>
              <a:p>
                <a:endParaRPr lang="en-US"/>
              </a:p>
            </p:txBody>
          </p:sp>
          <p:sp>
            <p:nvSpPr>
              <p:cNvPr id="219" name="Freeform 60">
                <a:extLst>
                  <a:ext uri="{FF2B5EF4-FFF2-40B4-BE49-F238E27FC236}">
                    <a16:creationId xmlns:a16="http://schemas.microsoft.com/office/drawing/2014/main" id="{64DB6418-FB9F-4670-80DD-4F2935C00AAF}"/>
                  </a:ext>
                </a:extLst>
              </p:cNvPr>
              <p:cNvSpPr/>
              <p:nvPr/>
            </p:nvSpPr>
            <p:spPr>
              <a:xfrm>
                <a:off x="1726867" y="3082558"/>
                <a:ext cx="113099" cy="358148"/>
              </a:xfrm>
              <a:custGeom>
                <a:avLst/>
                <a:gdLst>
                  <a:gd name="connsiteX0" fmla="*/ 36795 w 113099"/>
                  <a:gd name="connsiteY0" fmla="*/ 0 h 358148"/>
                  <a:gd name="connsiteX1" fmla="*/ 113100 w 113099"/>
                  <a:gd name="connsiteY1" fmla="*/ 0 h 358148"/>
                  <a:gd name="connsiteX2" fmla="*/ 113100 w 113099"/>
                  <a:gd name="connsiteY2" fmla="*/ 358149 h 358148"/>
                  <a:gd name="connsiteX3" fmla="*/ 38190 w 113099"/>
                  <a:gd name="connsiteY3" fmla="*/ 358149 h 358148"/>
                  <a:gd name="connsiteX4" fmla="*/ 0 w 113099"/>
                  <a:gd name="connsiteY4" fmla="*/ 319959 h 358148"/>
                  <a:gd name="connsiteX5" fmla="*/ 0 w 113099"/>
                  <a:gd name="connsiteY5" fmla="*/ 36795 h 358148"/>
                  <a:gd name="connsiteX6" fmla="*/ 36795 w 113099"/>
                  <a:gd name="connsiteY6" fmla="*/ 0 h 35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9" h="358148">
                    <a:moveTo>
                      <a:pt x="36795" y="0"/>
                    </a:moveTo>
                    <a:lnTo>
                      <a:pt x="113100" y="0"/>
                    </a:lnTo>
                    <a:lnTo>
                      <a:pt x="113100" y="358149"/>
                    </a:lnTo>
                    <a:lnTo>
                      <a:pt x="38190" y="358149"/>
                    </a:lnTo>
                    <a:cubicBezTo>
                      <a:pt x="17097" y="358149"/>
                      <a:pt x="0" y="341052"/>
                      <a:pt x="0" y="319959"/>
                    </a:cubicBezTo>
                    <a:lnTo>
                      <a:pt x="0" y="36795"/>
                    </a:lnTo>
                    <a:cubicBezTo>
                      <a:pt x="0" y="16475"/>
                      <a:pt x="16475" y="0"/>
                      <a:pt x="36795" y="0"/>
                    </a:cubicBezTo>
                    <a:close/>
                  </a:path>
                </a:pathLst>
              </a:custGeom>
              <a:solidFill>
                <a:srgbClr val="3999C6"/>
              </a:solidFill>
              <a:ln w="18669" cap="flat">
                <a:noFill/>
                <a:prstDash val="solid"/>
                <a:miter/>
              </a:ln>
            </p:spPr>
            <p:txBody>
              <a:bodyPr rtlCol="0" anchor="ctr"/>
              <a:lstStyle/>
              <a:p>
                <a:endParaRPr lang="en-US"/>
              </a:p>
            </p:txBody>
          </p:sp>
          <p:sp>
            <p:nvSpPr>
              <p:cNvPr id="220" name="Freeform 61">
                <a:extLst>
                  <a:ext uri="{FF2B5EF4-FFF2-40B4-BE49-F238E27FC236}">
                    <a16:creationId xmlns:a16="http://schemas.microsoft.com/office/drawing/2014/main" id="{7D8CDD62-4814-451A-A4E6-7A1A3C20F5F2}"/>
                  </a:ext>
                </a:extLst>
              </p:cNvPr>
              <p:cNvSpPr/>
              <p:nvPr/>
            </p:nvSpPr>
            <p:spPr>
              <a:xfrm>
                <a:off x="1726867" y="3082558"/>
                <a:ext cx="113099" cy="358148"/>
              </a:xfrm>
              <a:custGeom>
                <a:avLst/>
                <a:gdLst>
                  <a:gd name="connsiteX0" fmla="*/ 36795 w 113099"/>
                  <a:gd name="connsiteY0" fmla="*/ 0 h 358148"/>
                  <a:gd name="connsiteX1" fmla="*/ 113100 w 113099"/>
                  <a:gd name="connsiteY1" fmla="*/ 0 h 358148"/>
                  <a:gd name="connsiteX2" fmla="*/ 113100 w 113099"/>
                  <a:gd name="connsiteY2" fmla="*/ 358149 h 358148"/>
                  <a:gd name="connsiteX3" fmla="*/ 38190 w 113099"/>
                  <a:gd name="connsiteY3" fmla="*/ 358149 h 358148"/>
                  <a:gd name="connsiteX4" fmla="*/ 0 w 113099"/>
                  <a:gd name="connsiteY4" fmla="*/ 319959 h 358148"/>
                  <a:gd name="connsiteX5" fmla="*/ 0 w 113099"/>
                  <a:gd name="connsiteY5" fmla="*/ 36795 h 358148"/>
                  <a:gd name="connsiteX6" fmla="*/ 36795 w 113099"/>
                  <a:gd name="connsiteY6" fmla="*/ 0 h 35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9" h="358148">
                    <a:moveTo>
                      <a:pt x="36795" y="0"/>
                    </a:moveTo>
                    <a:lnTo>
                      <a:pt x="113100" y="0"/>
                    </a:lnTo>
                    <a:lnTo>
                      <a:pt x="113100" y="358149"/>
                    </a:lnTo>
                    <a:lnTo>
                      <a:pt x="38190" y="358149"/>
                    </a:lnTo>
                    <a:cubicBezTo>
                      <a:pt x="17097" y="358149"/>
                      <a:pt x="0" y="341052"/>
                      <a:pt x="0" y="319959"/>
                    </a:cubicBezTo>
                    <a:lnTo>
                      <a:pt x="0" y="36795"/>
                    </a:lnTo>
                    <a:cubicBezTo>
                      <a:pt x="0" y="16475"/>
                      <a:pt x="16475" y="0"/>
                      <a:pt x="36795" y="0"/>
                    </a:cubicBezTo>
                    <a:close/>
                  </a:path>
                </a:pathLst>
              </a:custGeom>
              <a:solidFill>
                <a:srgbClr val="A0A1A2"/>
              </a:solidFill>
              <a:ln w="18669" cap="flat">
                <a:noFill/>
                <a:prstDash val="solid"/>
                <a:miter/>
              </a:ln>
            </p:spPr>
            <p:txBody>
              <a:bodyPr rtlCol="0" anchor="ctr"/>
              <a:lstStyle/>
              <a:p>
                <a:endParaRPr lang="en-US"/>
              </a:p>
            </p:txBody>
          </p:sp>
          <p:sp>
            <p:nvSpPr>
              <p:cNvPr id="221" name="Freeform 62">
                <a:extLst>
                  <a:ext uri="{FF2B5EF4-FFF2-40B4-BE49-F238E27FC236}">
                    <a16:creationId xmlns:a16="http://schemas.microsoft.com/office/drawing/2014/main" id="{693CD340-6A4F-4A56-8524-C81F487CA9D4}"/>
                  </a:ext>
                </a:extLst>
              </p:cNvPr>
              <p:cNvSpPr/>
              <p:nvPr/>
            </p:nvSpPr>
            <p:spPr>
              <a:xfrm>
                <a:off x="1858816" y="3026009"/>
                <a:ext cx="245049" cy="471248"/>
              </a:xfrm>
              <a:custGeom>
                <a:avLst/>
                <a:gdLst>
                  <a:gd name="connsiteX0" fmla="*/ 0 w 245049"/>
                  <a:gd name="connsiteY0" fmla="*/ 433549 h 471248"/>
                  <a:gd name="connsiteX1" fmla="*/ 0 w 245049"/>
                  <a:gd name="connsiteY1" fmla="*/ 37700 h 471248"/>
                  <a:gd name="connsiteX2" fmla="*/ 37700 w 245049"/>
                  <a:gd name="connsiteY2" fmla="*/ 0 h 471248"/>
                  <a:gd name="connsiteX3" fmla="*/ 207349 w 245049"/>
                  <a:gd name="connsiteY3" fmla="*/ 0 h 471248"/>
                  <a:gd name="connsiteX4" fmla="*/ 245049 w 245049"/>
                  <a:gd name="connsiteY4" fmla="*/ 37700 h 471248"/>
                  <a:gd name="connsiteX5" fmla="*/ 245049 w 245049"/>
                  <a:gd name="connsiteY5" fmla="*/ 433549 h 471248"/>
                  <a:gd name="connsiteX6" fmla="*/ 207349 w 245049"/>
                  <a:gd name="connsiteY6" fmla="*/ 471248 h 471248"/>
                  <a:gd name="connsiteX7" fmla="*/ 37700 w 245049"/>
                  <a:gd name="connsiteY7" fmla="*/ 471248 h 471248"/>
                  <a:gd name="connsiteX8" fmla="*/ 0 w 245049"/>
                  <a:gd name="connsiteY8" fmla="*/ 433549 h 47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049" h="471248">
                    <a:moveTo>
                      <a:pt x="0" y="433549"/>
                    </a:moveTo>
                    <a:lnTo>
                      <a:pt x="0" y="37700"/>
                    </a:lnTo>
                    <a:cubicBezTo>
                      <a:pt x="0" y="16871"/>
                      <a:pt x="16871" y="0"/>
                      <a:pt x="37700" y="0"/>
                    </a:cubicBezTo>
                    <a:lnTo>
                      <a:pt x="207349" y="0"/>
                    </a:lnTo>
                    <a:cubicBezTo>
                      <a:pt x="228179" y="0"/>
                      <a:pt x="245049" y="16871"/>
                      <a:pt x="245049" y="37700"/>
                    </a:cubicBezTo>
                    <a:lnTo>
                      <a:pt x="245049" y="433549"/>
                    </a:lnTo>
                    <a:cubicBezTo>
                      <a:pt x="245049" y="454378"/>
                      <a:pt x="228179" y="471248"/>
                      <a:pt x="207349" y="471248"/>
                    </a:cubicBezTo>
                    <a:lnTo>
                      <a:pt x="37700" y="471248"/>
                    </a:lnTo>
                    <a:cubicBezTo>
                      <a:pt x="16871" y="471248"/>
                      <a:pt x="0" y="454378"/>
                      <a:pt x="0" y="433549"/>
                    </a:cubicBezTo>
                    <a:close/>
                  </a:path>
                </a:pathLst>
              </a:custGeom>
              <a:solidFill>
                <a:srgbClr val="7A7A7A"/>
              </a:solidFill>
              <a:ln w="18669" cap="flat">
                <a:noFill/>
                <a:prstDash val="solid"/>
                <a:miter/>
              </a:ln>
            </p:spPr>
            <p:txBody>
              <a:bodyPr rtlCol="0" anchor="ctr"/>
              <a:lstStyle/>
              <a:p>
                <a:endParaRPr lang="en-US"/>
              </a:p>
            </p:txBody>
          </p:sp>
          <p:sp>
            <p:nvSpPr>
              <p:cNvPr id="222" name="Freeform 63">
                <a:extLst>
                  <a:ext uri="{FF2B5EF4-FFF2-40B4-BE49-F238E27FC236}">
                    <a16:creationId xmlns:a16="http://schemas.microsoft.com/office/drawing/2014/main" id="{CAEB9BA2-7E6C-4E08-BABB-F0A5F2DF8419}"/>
                  </a:ext>
                </a:extLst>
              </p:cNvPr>
              <p:cNvSpPr/>
              <p:nvPr/>
            </p:nvSpPr>
            <p:spPr>
              <a:xfrm>
                <a:off x="1896516" y="3063426"/>
                <a:ext cx="160224" cy="320448"/>
              </a:xfrm>
              <a:custGeom>
                <a:avLst/>
                <a:gdLst>
                  <a:gd name="connsiteX0" fmla="*/ 0 w 160224"/>
                  <a:gd name="connsiteY0" fmla="*/ 320449 h 320448"/>
                  <a:gd name="connsiteX1" fmla="*/ 0 w 160224"/>
                  <a:gd name="connsiteY1" fmla="*/ 21074 h 320448"/>
                  <a:gd name="connsiteX2" fmla="*/ 21093 w 160224"/>
                  <a:gd name="connsiteY2" fmla="*/ 0 h 320448"/>
                  <a:gd name="connsiteX3" fmla="*/ 160224 w 160224"/>
                  <a:gd name="connsiteY3" fmla="*/ 0 h 320448"/>
                  <a:gd name="connsiteX4" fmla="*/ 0 w 160224"/>
                  <a:gd name="connsiteY4" fmla="*/ 320449 h 32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224" h="320448">
                    <a:moveTo>
                      <a:pt x="0" y="320449"/>
                    </a:moveTo>
                    <a:lnTo>
                      <a:pt x="0" y="21074"/>
                    </a:lnTo>
                    <a:cubicBezTo>
                      <a:pt x="0" y="9444"/>
                      <a:pt x="9444" y="0"/>
                      <a:pt x="21093" y="0"/>
                    </a:cubicBezTo>
                    <a:lnTo>
                      <a:pt x="160224" y="0"/>
                    </a:lnTo>
                    <a:lnTo>
                      <a:pt x="0" y="320449"/>
                    </a:lnTo>
                    <a:close/>
                  </a:path>
                </a:pathLst>
              </a:custGeom>
              <a:solidFill>
                <a:srgbClr val="FFFFFF">
                  <a:alpha val="15000"/>
                </a:srgbClr>
              </a:solidFill>
              <a:ln w="18669" cap="flat">
                <a:noFill/>
                <a:prstDash val="solid"/>
                <a:miter/>
              </a:ln>
            </p:spPr>
            <p:txBody>
              <a:bodyPr rtlCol="0" anchor="ctr"/>
              <a:lstStyle/>
              <a:p>
                <a:endParaRPr lang="en-US"/>
              </a:p>
            </p:txBody>
          </p:sp>
          <p:sp>
            <p:nvSpPr>
              <p:cNvPr id="223" name="Freeform 64">
                <a:extLst>
                  <a:ext uri="{FF2B5EF4-FFF2-40B4-BE49-F238E27FC236}">
                    <a16:creationId xmlns:a16="http://schemas.microsoft.com/office/drawing/2014/main" id="{F67AC3A7-1996-4E46-81C1-A10B819C489D}"/>
                  </a:ext>
                </a:extLst>
              </p:cNvPr>
              <p:cNvSpPr/>
              <p:nvPr/>
            </p:nvSpPr>
            <p:spPr>
              <a:xfrm>
                <a:off x="2256550" y="2839126"/>
                <a:ext cx="241283" cy="241269"/>
              </a:xfrm>
              <a:custGeom>
                <a:avLst/>
                <a:gdLst>
                  <a:gd name="connsiteX0" fmla="*/ 35344 w 241283"/>
                  <a:gd name="connsiteY0" fmla="*/ 35330 h 241269"/>
                  <a:gd name="connsiteX1" fmla="*/ 205954 w 241283"/>
                  <a:gd name="connsiteY1" fmla="*/ 35330 h 241269"/>
                  <a:gd name="connsiteX2" fmla="*/ 205954 w 241283"/>
                  <a:gd name="connsiteY2" fmla="*/ 205940 h 241269"/>
                  <a:gd name="connsiteX3" fmla="*/ 35344 w 241283"/>
                  <a:gd name="connsiteY3" fmla="*/ 205940 h 241269"/>
                  <a:gd name="connsiteX4" fmla="*/ 35344 w 241283"/>
                  <a:gd name="connsiteY4" fmla="*/ 35330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30"/>
                    </a:moveTo>
                    <a:cubicBezTo>
                      <a:pt x="82450" y="-11777"/>
                      <a:pt x="158848" y="-11777"/>
                      <a:pt x="205954" y="35330"/>
                    </a:cubicBezTo>
                    <a:cubicBezTo>
                      <a:pt x="253060" y="82436"/>
                      <a:pt x="253060" y="158834"/>
                      <a:pt x="205954" y="205940"/>
                    </a:cubicBezTo>
                    <a:cubicBezTo>
                      <a:pt x="158848" y="253046"/>
                      <a:pt x="82450" y="253046"/>
                      <a:pt x="35344" y="205940"/>
                    </a:cubicBezTo>
                    <a:cubicBezTo>
                      <a:pt x="-11781" y="158815"/>
                      <a:pt x="-11781" y="82436"/>
                      <a:pt x="35344" y="35330"/>
                    </a:cubicBezTo>
                    <a:close/>
                  </a:path>
                </a:pathLst>
              </a:custGeom>
              <a:solidFill>
                <a:schemeClr val="accent5"/>
              </a:solidFill>
              <a:ln w="18669" cap="flat">
                <a:noFill/>
                <a:prstDash val="solid"/>
                <a:miter/>
              </a:ln>
            </p:spPr>
            <p:txBody>
              <a:bodyPr rtlCol="0" anchor="ctr"/>
              <a:lstStyle/>
              <a:p>
                <a:endParaRPr lang="en-US"/>
              </a:p>
            </p:txBody>
          </p:sp>
          <p:sp>
            <p:nvSpPr>
              <p:cNvPr id="224" name="Freeform 65">
                <a:extLst>
                  <a:ext uri="{FF2B5EF4-FFF2-40B4-BE49-F238E27FC236}">
                    <a16:creationId xmlns:a16="http://schemas.microsoft.com/office/drawing/2014/main" id="{6EDB4C62-11A2-487D-A945-791D85DF85DC}"/>
                  </a:ext>
                </a:extLst>
              </p:cNvPr>
              <p:cNvSpPr/>
              <p:nvPr/>
            </p:nvSpPr>
            <p:spPr>
              <a:xfrm>
                <a:off x="2256550" y="2839112"/>
                <a:ext cx="173739" cy="229007"/>
              </a:xfrm>
              <a:custGeom>
                <a:avLst/>
                <a:gdLst>
                  <a:gd name="connsiteX0" fmla="*/ 12327 w 173739"/>
                  <a:gd name="connsiteY0" fmla="*/ 67595 h 229007"/>
                  <a:gd name="connsiteX1" fmla="*/ 173740 w 173739"/>
                  <a:gd name="connsiteY1" fmla="*/ 12327 h 229007"/>
                  <a:gd name="connsiteX2" fmla="*/ 67595 w 173739"/>
                  <a:gd name="connsiteY2" fmla="*/ 229007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40" y="12327"/>
                    </a:cubicBezTo>
                    <a:lnTo>
                      <a:pt x="67595" y="229007"/>
                    </a:lnTo>
                    <a:cubicBezTo>
                      <a:pt x="7766" y="199696"/>
                      <a:pt x="-16984" y="127425"/>
                      <a:pt x="12327" y="67595"/>
                    </a:cubicBezTo>
                    <a:close/>
                  </a:path>
                </a:pathLst>
              </a:custGeom>
              <a:solidFill>
                <a:schemeClr val="tx2">
                  <a:alpha val="20000"/>
                </a:schemeClr>
              </a:solidFill>
              <a:ln w="18669" cap="flat">
                <a:noFill/>
                <a:prstDash val="solid"/>
                <a:miter/>
              </a:ln>
            </p:spPr>
            <p:txBody>
              <a:bodyPr rtlCol="0" anchor="ctr"/>
              <a:lstStyle/>
              <a:p>
                <a:endParaRPr lang="en-US"/>
              </a:p>
            </p:txBody>
          </p:sp>
          <p:sp>
            <p:nvSpPr>
              <p:cNvPr id="225" name="Freeform 66">
                <a:extLst>
                  <a:ext uri="{FF2B5EF4-FFF2-40B4-BE49-F238E27FC236}">
                    <a16:creationId xmlns:a16="http://schemas.microsoft.com/office/drawing/2014/main" id="{BA3C3E11-ADB4-4DA7-8CA4-ADD6C53A0EFC}"/>
                  </a:ext>
                </a:extLst>
              </p:cNvPr>
              <p:cNvSpPr/>
              <p:nvPr/>
            </p:nvSpPr>
            <p:spPr>
              <a:xfrm>
                <a:off x="2426199" y="3140725"/>
                <a:ext cx="241283" cy="241269"/>
              </a:xfrm>
              <a:custGeom>
                <a:avLst/>
                <a:gdLst>
                  <a:gd name="connsiteX0" fmla="*/ 35344 w 241283"/>
                  <a:gd name="connsiteY0" fmla="*/ 35330 h 241269"/>
                  <a:gd name="connsiteX1" fmla="*/ 205954 w 241283"/>
                  <a:gd name="connsiteY1" fmla="*/ 35330 h 241269"/>
                  <a:gd name="connsiteX2" fmla="*/ 205954 w 241283"/>
                  <a:gd name="connsiteY2" fmla="*/ 205940 h 241269"/>
                  <a:gd name="connsiteX3" fmla="*/ 35344 w 241283"/>
                  <a:gd name="connsiteY3" fmla="*/ 205940 h 241269"/>
                  <a:gd name="connsiteX4" fmla="*/ 35344 w 241283"/>
                  <a:gd name="connsiteY4" fmla="*/ 35330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30"/>
                    </a:moveTo>
                    <a:cubicBezTo>
                      <a:pt x="82450" y="-11777"/>
                      <a:pt x="158848" y="-11777"/>
                      <a:pt x="205954" y="35330"/>
                    </a:cubicBezTo>
                    <a:cubicBezTo>
                      <a:pt x="253061" y="82436"/>
                      <a:pt x="253061" y="158834"/>
                      <a:pt x="205954" y="205940"/>
                    </a:cubicBezTo>
                    <a:cubicBezTo>
                      <a:pt x="158848" y="253046"/>
                      <a:pt x="82450" y="253046"/>
                      <a:pt x="35344" y="205940"/>
                    </a:cubicBezTo>
                    <a:cubicBezTo>
                      <a:pt x="-11781" y="158815"/>
                      <a:pt x="-11781" y="82436"/>
                      <a:pt x="35344" y="35330"/>
                    </a:cubicBezTo>
                    <a:close/>
                  </a:path>
                </a:pathLst>
              </a:custGeom>
              <a:solidFill>
                <a:schemeClr val="accent5"/>
              </a:solidFill>
              <a:ln w="18669" cap="flat">
                <a:noFill/>
                <a:prstDash val="solid"/>
                <a:miter/>
              </a:ln>
            </p:spPr>
            <p:txBody>
              <a:bodyPr rtlCol="0" anchor="ctr"/>
              <a:lstStyle/>
              <a:p>
                <a:endParaRPr lang="en-US"/>
              </a:p>
            </p:txBody>
          </p:sp>
          <p:sp>
            <p:nvSpPr>
              <p:cNvPr id="226" name="Freeform 67">
                <a:extLst>
                  <a:ext uri="{FF2B5EF4-FFF2-40B4-BE49-F238E27FC236}">
                    <a16:creationId xmlns:a16="http://schemas.microsoft.com/office/drawing/2014/main" id="{0424865E-EC04-4AFC-8680-144443799056}"/>
                  </a:ext>
                </a:extLst>
              </p:cNvPr>
              <p:cNvSpPr/>
              <p:nvPr/>
            </p:nvSpPr>
            <p:spPr>
              <a:xfrm>
                <a:off x="2426200" y="3140711"/>
                <a:ext cx="173739" cy="229007"/>
              </a:xfrm>
              <a:custGeom>
                <a:avLst/>
                <a:gdLst>
                  <a:gd name="connsiteX0" fmla="*/ 12327 w 173739"/>
                  <a:gd name="connsiteY0" fmla="*/ 67595 h 229007"/>
                  <a:gd name="connsiteX1" fmla="*/ 173739 w 173739"/>
                  <a:gd name="connsiteY1" fmla="*/ 12327 h 229007"/>
                  <a:gd name="connsiteX2" fmla="*/ 67595 w 173739"/>
                  <a:gd name="connsiteY2" fmla="*/ 229008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39" y="12327"/>
                    </a:cubicBezTo>
                    <a:lnTo>
                      <a:pt x="67595" y="229008"/>
                    </a:lnTo>
                    <a:cubicBezTo>
                      <a:pt x="7766" y="199696"/>
                      <a:pt x="-16984" y="127425"/>
                      <a:pt x="12327" y="67595"/>
                    </a:cubicBezTo>
                    <a:close/>
                  </a:path>
                </a:pathLst>
              </a:custGeom>
              <a:solidFill>
                <a:srgbClr val="FFFFFF">
                  <a:alpha val="20000"/>
                </a:srgbClr>
              </a:solidFill>
              <a:ln w="18669" cap="flat">
                <a:noFill/>
                <a:prstDash val="solid"/>
                <a:miter/>
              </a:ln>
            </p:spPr>
            <p:txBody>
              <a:bodyPr rtlCol="0" anchor="ctr"/>
              <a:lstStyle/>
              <a:p>
                <a:endParaRPr lang="en-US"/>
              </a:p>
            </p:txBody>
          </p:sp>
          <p:sp>
            <p:nvSpPr>
              <p:cNvPr id="227" name="Freeform 68">
                <a:extLst>
                  <a:ext uri="{FF2B5EF4-FFF2-40B4-BE49-F238E27FC236}">
                    <a16:creationId xmlns:a16="http://schemas.microsoft.com/office/drawing/2014/main" id="{FD4DB0CB-7DC4-442B-94EF-0FB3DAD8EF17}"/>
                  </a:ext>
                </a:extLst>
              </p:cNvPr>
              <p:cNvSpPr/>
              <p:nvPr/>
            </p:nvSpPr>
            <p:spPr>
              <a:xfrm>
                <a:off x="2256550" y="3461174"/>
                <a:ext cx="241283" cy="241269"/>
              </a:xfrm>
              <a:custGeom>
                <a:avLst/>
                <a:gdLst>
                  <a:gd name="connsiteX0" fmla="*/ 35344 w 241283"/>
                  <a:gd name="connsiteY0" fmla="*/ 35329 h 241269"/>
                  <a:gd name="connsiteX1" fmla="*/ 205954 w 241283"/>
                  <a:gd name="connsiteY1" fmla="*/ 35329 h 241269"/>
                  <a:gd name="connsiteX2" fmla="*/ 205954 w 241283"/>
                  <a:gd name="connsiteY2" fmla="*/ 205940 h 241269"/>
                  <a:gd name="connsiteX3" fmla="*/ 35344 w 241283"/>
                  <a:gd name="connsiteY3" fmla="*/ 205940 h 241269"/>
                  <a:gd name="connsiteX4" fmla="*/ 35344 w 241283"/>
                  <a:gd name="connsiteY4" fmla="*/ 35329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29"/>
                    </a:moveTo>
                    <a:cubicBezTo>
                      <a:pt x="82450" y="-11776"/>
                      <a:pt x="158848" y="-11776"/>
                      <a:pt x="205954" y="35329"/>
                    </a:cubicBezTo>
                    <a:cubicBezTo>
                      <a:pt x="253060" y="82435"/>
                      <a:pt x="253060" y="158834"/>
                      <a:pt x="205954" y="205940"/>
                    </a:cubicBezTo>
                    <a:cubicBezTo>
                      <a:pt x="158848" y="253046"/>
                      <a:pt x="82450" y="253046"/>
                      <a:pt x="35344" y="205940"/>
                    </a:cubicBezTo>
                    <a:cubicBezTo>
                      <a:pt x="-11781" y="158815"/>
                      <a:pt x="-11781" y="82435"/>
                      <a:pt x="35344" y="35329"/>
                    </a:cubicBezTo>
                    <a:close/>
                  </a:path>
                </a:pathLst>
              </a:custGeom>
              <a:solidFill>
                <a:schemeClr val="accent5"/>
              </a:solidFill>
              <a:ln w="18669" cap="flat">
                <a:noFill/>
                <a:prstDash val="solid"/>
                <a:miter/>
              </a:ln>
            </p:spPr>
            <p:txBody>
              <a:bodyPr rtlCol="0" anchor="ctr"/>
              <a:lstStyle/>
              <a:p>
                <a:endParaRPr lang="en-US"/>
              </a:p>
            </p:txBody>
          </p:sp>
          <p:sp>
            <p:nvSpPr>
              <p:cNvPr id="228" name="Freeform 69">
                <a:extLst>
                  <a:ext uri="{FF2B5EF4-FFF2-40B4-BE49-F238E27FC236}">
                    <a16:creationId xmlns:a16="http://schemas.microsoft.com/office/drawing/2014/main" id="{EDF588A5-870D-45D6-B277-9B90D8E7D00B}"/>
                  </a:ext>
                </a:extLst>
              </p:cNvPr>
              <p:cNvSpPr/>
              <p:nvPr/>
            </p:nvSpPr>
            <p:spPr>
              <a:xfrm>
                <a:off x="2256550" y="3461160"/>
                <a:ext cx="173739" cy="229007"/>
              </a:xfrm>
              <a:custGeom>
                <a:avLst/>
                <a:gdLst>
                  <a:gd name="connsiteX0" fmla="*/ 12327 w 173739"/>
                  <a:gd name="connsiteY0" fmla="*/ 67595 h 229007"/>
                  <a:gd name="connsiteX1" fmla="*/ 173740 w 173739"/>
                  <a:gd name="connsiteY1" fmla="*/ 12327 h 229007"/>
                  <a:gd name="connsiteX2" fmla="*/ 67595 w 173739"/>
                  <a:gd name="connsiteY2" fmla="*/ 229007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40" y="12327"/>
                    </a:cubicBezTo>
                    <a:lnTo>
                      <a:pt x="67595" y="229007"/>
                    </a:lnTo>
                    <a:cubicBezTo>
                      <a:pt x="7766" y="199696"/>
                      <a:pt x="-16984" y="127425"/>
                      <a:pt x="12327" y="67595"/>
                    </a:cubicBezTo>
                    <a:close/>
                  </a:path>
                </a:pathLst>
              </a:custGeom>
              <a:solidFill>
                <a:srgbClr val="FFFFFF">
                  <a:alpha val="20000"/>
                </a:srgbClr>
              </a:solidFill>
              <a:ln w="18669" cap="flat">
                <a:noFill/>
                <a:prstDash val="solid"/>
                <a:miter/>
              </a:ln>
            </p:spPr>
            <p:txBody>
              <a:bodyPr rtlCol="0" anchor="ctr"/>
              <a:lstStyle/>
              <a:p>
                <a:endParaRPr lang="en-US"/>
              </a:p>
            </p:txBody>
          </p:sp>
        </p:grpSp>
        <p:sp>
          <p:nvSpPr>
            <p:cNvPr id="229" name="TextBox 228">
              <a:extLst>
                <a:ext uri="{FF2B5EF4-FFF2-40B4-BE49-F238E27FC236}">
                  <a16:creationId xmlns:a16="http://schemas.microsoft.com/office/drawing/2014/main" id="{0249C0B6-D374-42D8-98F3-061BAF0317E7}"/>
                </a:ext>
              </a:extLst>
            </p:cNvPr>
            <p:cNvSpPr txBox="1"/>
            <p:nvPr/>
          </p:nvSpPr>
          <p:spPr>
            <a:xfrm>
              <a:off x="11177103" y="2280901"/>
              <a:ext cx="1225380" cy="437684"/>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r>
                <a:rPr lang="en-US"/>
                <a:t>Application inventory</a:t>
              </a:r>
            </a:p>
          </p:txBody>
        </p:sp>
        <p:sp>
          <p:nvSpPr>
            <p:cNvPr id="3" name="Oval 2">
              <a:extLst>
                <a:ext uri="{FF2B5EF4-FFF2-40B4-BE49-F238E27FC236}">
                  <a16:creationId xmlns:a16="http://schemas.microsoft.com/office/drawing/2014/main" id="{FB8D8934-F6D1-4469-916F-1A3289CBE656}"/>
                </a:ext>
              </a:extLst>
            </p:cNvPr>
            <p:cNvSpPr/>
            <p:nvPr/>
          </p:nvSpPr>
          <p:spPr bwMode="auto">
            <a:xfrm>
              <a:off x="11414519" y="1564542"/>
              <a:ext cx="750548" cy="750548"/>
            </a:xfrm>
            <a:prstGeom prst="ellipse">
              <a:avLst/>
            </a:prstGeom>
            <a:solidFill>
              <a:schemeClr val="bg1"/>
            </a:solidFill>
            <a:ln w="0">
              <a:noFill/>
              <a:prstDash val="solid"/>
              <a:round/>
              <a:headEnd/>
              <a:tailEnd/>
            </a:ln>
            <a:effectLst>
              <a:outerShdw blurRad="203200" sx="102000" sy="102000" algn="ctr" rotWithShape="0">
                <a:prstClr val="black">
                  <a:alpha val="23000"/>
                </a:prstClr>
              </a:outerShdw>
            </a:effectLst>
          </p:spPr>
          <p:txBody>
            <a:bodyPr vert="horz" wrap="square" lIns="93247" tIns="46623" rIns="93247" bIns="46623" numCol="1" anchor="t" anchorCtr="0" compatLnSpc="1">
              <a:prstTxWarp prst="textNoShape">
                <a:avLst/>
              </a:prstTxWarp>
            </a:bodyPr>
            <a:lstStyle/>
            <a:p>
              <a:pPr defTabSz="932384"/>
              <a:endParaRPr lang="en-US" err="1">
                <a:solidFill>
                  <a:srgbClr val="1A1A1A"/>
                </a:solidFill>
                <a:latin typeface="Segoe UI"/>
              </a:endParaRPr>
            </a:p>
          </p:txBody>
        </p:sp>
        <p:pic>
          <p:nvPicPr>
            <p:cNvPr id="230" name="Picture 229">
              <a:extLst>
                <a:ext uri="{FF2B5EF4-FFF2-40B4-BE49-F238E27FC236}">
                  <a16:creationId xmlns:a16="http://schemas.microsoft.com/office/drawing/2014/main" id="{E9EE9373-3722-4B09-BEA6-B41C150D8A01}"/>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1631427" y="1773175"/>
              <a:ext cx="370308" cy="370308"/>
            </a:xfrm>
            <a:prstGeom prst="rect">
              <a:avLst/>
            </a:prstGeom>
          </p:spPr>
        </p:pic>
      </p:grpSp>
      <p:sp>
        <p:nvSpPr>
          <p:cNvPr id="5" name="Text Placeholder 4">
            <a:extLst>
              <a:ext uri="{FF2B5EF4-FFF2-40B4-BE49-F238E27FC236}">
                <a16:creationId xmlns:a16="http://schemas.microsoft.com/office/drawing/2014/main" id="{BBDE58DB-1298-4DA5-BE0A-41D24141356F}"/>
              </a:ext>
            </a:extLst>
          </p:cNvPr>
          <p:cNvSpPr txBox="1">
            <a:spLocks/>
          </p:cNvSpPr>
          <p:nvPr/>
        </p:nvSpPr>
        <p:spPr>
          <a:xfrm>
            <a:off x="465138" y="6448510"/>
            <a:ext cx="11887195" cy="49244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r>
              <a:rPr lang="en-US" sz="1100" i="1">
                <a:solidFill>
                  <a:schemeClr val="tx1">
                    <a:lumMod val="50000"/>
                    <a:lumOff val="50000"/>
                  </a:schemeClr>
                </a:solidFill>
              </a:rPr>
              <a:t>*Additional DNS settings may be required to establish private endpoint connectivity.</a:t>
            </a:r>
          </a:p>
        </p:txBody>
      </p:sp>
      <p:grpSp>
        <p:nvGrpSpPr>
          <p:cNvPr id="96" name="Group 95">
            <a:extLst>
              <a:ext uri="{FF2B5EF4-FFF2-40B4-BE49-F238E27FC236}">
                <a16:creationId xmlns:a16="http://schemas.microsoft.com/office/drawing/2014/main" id="{9FA92C20-717A-4EA5-AAFF-1F3E59032F3C}"/>
              </a:ext>
            </a:extLst>
          </p:cNvPr>
          <p:cNvGrpSpPr/>
          <p:nvPr/>
        </p:nvGrpSpPr>
        <p:grpSpPr>
          <a:xfrm>
            <a:off x="4959288" y="2371012"/>
            <a:ext cx="1847088" cy="307008"/>
            <a:chOff x="2277061" y="2644461"/>
            <a:chExt cx="1796694" cy="286268"/>
          </a:xfrm>
        </p:grpSpPr>
        <p:cxnSp>
          <p:nvCxnSpPr>
            <p:cNvPr id="97" name="Straight Arrow Connector 96">
              <a:extLst>
                <a:ext uri="{FF2B5EF4-FFF2-40B4-BE49-F238E27FC236}">
                  <a16:creationId xmlns:a16="http://schemas.microsoft.com/office/drawing/2014/main" id="{C0850570-3EE3-4B46-939D-AFA00953093D}"/>
                </a:ext>
              </a:extLst>
            </p:cNvPr>
            <p:cNvCxnSpPr>
              <a:cxnSpLocks/>
            </p:cNvCxnSpPr>
            <p:nvPr/>
          </p:nvCxnSpPr>
          <p:spPr>
            <a:xfrm>
              <a:off x="2277061" y="2930729"/>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98" name="Straight Arrow Connector 97">
              <a:extLst>
                <a:ext uri="{FF2B5EF4-FFF2-40B4-BE49-F238E27FC236}">
                  <a16:creationId xmlns:a16="http://schemas.microsoft.com/office/drawing/2014/main" id="{39B18A9D-A71E-4AF3-AD78-7A9CC93AC536}"/>
                </a:ext>
              </a:extLst>
            </p:cNvPr>
            <p:cNvCxnSpPr>
              <a:cxnSpLocks/>
            </p:cNvCxnSpPr>
            <p:nvPr/>
          </p:nvCxnSpPr>
          <p:spPr>
            <a:xfrm flipH="1">
              <a:off x="2277061" y="2644461"/>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grpSp>
        <p:nvGrpSpPr>
          <p:cNvPr id="99" name="Group 98">
            <a:extLst>
              <a:ext uri="{FF2B5EF4-FFF2-40B4-BE49-F238E27FC236}">
                <a16:creationId xmlns:a16="http://schemas.microsoft.com/office/drawing/2014/main" id="{3EADC072-CC5D-4A73-B188-ED351A7DE1C9}"/>
              </a:ext>
            </a:extLst>
          </p:cNvPr>
          <p:cNvGrpSpPr/>
          <p:nvPr/>
        </p:nvGrpSpPr>
        <p:grpSpPr>
          <a:xfrm>
            <a:off x="578208" y="4904398"/>
            <a:ext cx="1743881" cy="1233649"/>
            <a:chOff x="735163" y="4350220"/>
            <a:chExt cx="2257441" cy="1206282"/>
          </a:xfrm>
        </p:grpSpPr>
        <p:pic>
          <p:nvPicPr>
            <p:cNvPr id="100" name="Picture 99">
              <a:extLst>
                <a:ext uri="{FF2B5EF4-FFF2-40B4-BE49-F238E27FC236}">
                  <a16:creationId xmlns:a16="http://schemas.microsoft.com/office/drawing/2014/main" id="{2AED0087-EFD7-4985-B55A-3CB2BCB3A3D0}"/>
                </a:ext>
              </a:extLst>
            </p:cNvPr>
            <p:cNvPicPr>
              <a:picLocks noChangeAspect="1"/>
            </p:cNvPicPr>
            <p:nvPr/>
          </p:nvPicPr>
          <p:blipFill>
            <a:blip r:embed="rId14"/>
            <a:stretch>
              <a:fillRect/>
            </a:stretch>
          </p:blipFill>
          <p:spPr>
            <a:xfrm>
              <a:off x="735163" y="4362850"/>
              <a:ext cx="365865" cy="1193652"/>
            </a:xfrm>
            <a:prstGeom prst="rect">
              <a:avLst/>
            </a:prstGeom>
          </p:spPr>
        </p:pic>
        <p:pic>
          <p:nvPicPr>
            <p:cNvPr id="101" name="Picture 100">
              <a:extLst>
                <a:ext uri="{FF2B5EF4-FFF2-40B4-BE49-F238E27FC236}">
                  <a16:creationId xmlns:a16="http://schemas.microsoft.com/office/drawing/2014/main" id="{908B4301-3C19-4642-93A7-9E96D104321B}"/>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27647" y="5284771"/>
              <a:ext cx="263850" cy="233202"/>
            </a:xfrm>
            <a:prstGeom prst="rect">
              <a:avLst/>
            </a:prstGeom>
          </p:spPr>
        </p:pic>
        <p:pic>
          <p:nvPicPr>
            <p:cNvPr id="102" name="Picture 101">
              <a:extLst>
                <a:ext uri="{FF2B5EF4-FFF2-40B4-BE49-F238E27FC236}">
                  <a16:creationId xmlns:a16="http://schemas.microsoft.com/office/drawing/2014/main" id="{7EFCF2A5-6295-4F72-B56D-BDF99C23970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33460" y="4989690"/>
              <a:ext cx="263850" cy="233202"/>
            </a:xfrm>
            <a:prstGeom prst="rect">
              <a:avLst/>
            </a:prstGeom>
          </p:spPr>
        </p:pic>
        <p:pic>
          <p:nvPicPr>
            <p:cNvPr id="103" name="Picture 102">
              <a:extLst>
                <a:ext uri="{FF2B5EF4-FFF2-40B4-BE49-F238E27FC236}">
                  <a16:creationId xmlns:a16="http://schemas.microsoft.com/office/drawing/2014/main" id="{CC4C4B98-CED5-4860-9674-87E7EF9CF7BB}"/>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36626" y="4700848"/>
              <a:ext cx="263850" cy="233202"/>
            </a:xfrm>
            <a:prstGeom prst="rect">
              <a:avLst/>
            </a:prstGeom>
          </p:spPr>
        </p:pic>
        <p:pic>
          <p:nvPicPr>
            <p:cNvPr id="104" name="Picture 103">
              <a:extLst>
                <a:ext uri="{FF2B5EF4-FFF2-40B4-BE49-F238E27FC236}">
                  <a16:creationId xmlns:a16="http://schemas.microsoft.com/office/drawing/2014/main" id="{B322AB92-DD90-461D-9AE4-A1AA8A8E9DC0}"/>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38712" y="4403106"/>
              <a:ext cx="263850" cy="233202"/>
            </a:xfrm>
            <a:prstGeom prst="rect">
              <a:avLst/>
            </a:prstGeom>
          </p:spPr>
        </p:pic>
        <p:pic>
          <p:nvPicPr>
            <p:cNvPr id="105" name="Picture 104">
              <a:extLst>
                <a:ext uri="{FF2B5EF4-FFF2-40B4-BE49-F238E27FC236}">
                  <a16:creationId xmlns:a16="http://schemas.microsoft.com/office/drawing/2014/main" id="{76D667EC-E2A8-490F-8C0C-8C94472F1F0D}"/>
                </a:ext>
              </a:extLst>
            </p:cNvPr>
            <p:cNvPicPr>
              <a:picLocks noChangeAspect="1"/>
            </p:cNvPicPr>
            <p:nvPr/>
          </p:nvPicPr>
          <p:blipFill>
            <a:blip r:embed="rId14"/>
            <a:stretch>
              <a:fillRect/>
            </a:stretch>
          </p:blipFill>
          <p:spPr>
            <a:xfrm>
              <a:off x="1509755" y="4353811"/>
              <a:ext cx="365865" cy="1193652"/>
            </a:xfrm>
            <a:prstGeom prst="rect">
              <a:avLst/>
            </a:prstGeom>
          </p:spPr>
        </p:pic>
        <p:pic>
          <p:nvPicPr>
            <p:cNvPr id="106" name="Picture 105">
              <a:extLst>
                <a:ext uri="{FF2B5EF4-FFF2-40B4-BE49-F238E27FC236}">
                  <a16:creationId xmlns:a16="http://schemas.microsoft.com/office/drawing/2014/main" id="{CEE8B347-D135-47A0-A339-483569BE76E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902240" y="5275733"/>
              <a:ext cx="263850" cy="233202"/>
            </a:xfrm>
            <a:prstGeom prst="rect">
              <a:avLst/>
            </a:prstGeom>
          </p:spPr>
        </p:pic>
        <p:pic>
          <p:nvPicPr>
            <p:cNvPr id="107" name="Picture 106">
              <a:extLst>
                <a:ext uri="{FF2B5EF4-FFF2-40B4-BE49-F238E27FC236}">
                  <a16:creationId xmlns:a16="http://schemas.microsoft.com/office/drawing/2014/main" id="{ACDB0B3B-8035-4439-9D6A-B6D82F028DF7}"/>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908052" y="4980651"/>
              <a:ext cx="263850" cy="233202"/>
            </a:xfrm>
            <a:prstGeom prst="rect">
              <a:avLst/>
            </a:prstGeom>
          </p:spPr>
        </p:pic>
        <p:pic>
          <p:nvPicPr>
            <p:cNvPr id="108" name="Picture 107">
              <a:extLst>
                <a:ext uri="{FF2B5EF4-FFF2-40B4-BE49-F238E27FC236}">
                  <a16:creationId xmlns:a16="http://schemas.microsoft.com/office/drawing/2014/main" id="{6954465D-3229-45D9-B49F-4BEF4EB28ED9}"/>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911218" y="4691809"/>
              <a:ext cx="263850" cy="233202"/>
            </a:xfrm>
            <a:prstGeom prst="rect">
              <a:avLst/>
            </a:prstGeom>
          </p:spPr>
        </p:pic>
        <p:pic>
          <p:nvPicPr>
            <p:cNvPr id="109" name="Picture 108">
              <a:extLst>
                <a:ext uri="{FF2B5EF4-FFF2-40B4-BE49-F238E27FC236}">
                  <a16:creationId xmlns:a16="http://schemas.microsoft.com/office/drawing/2014/main" id="{83F45D83-7F01-4D81-8C42-3E76FDB5881E}"/>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913305" y="4394067"/>
              <a:ext cx="263850" cy="233202"/>
            </a:xfrm>
            <a:prstGeom prst="rect">
              <a:avLst/>
            </a:prstGeom>
          </p:spPr>
        </p:pic>
        <p:pic>
          <p:nvPicPr>
            <p:cNvPr id="110" name="Picture 109">
              <a:extLst>
                <a:ext uri="{FF2B5EF4-FFF2-40B4-BE49-F238E27FC236}">
                  <a16:creationId xmlns:a16="http://schemas.microsoft.com/office/drawing/2014/main" id="{BF71FF40-84A2-4BE5-B78E-47EBD42A33DD}"/>
                </a:ext>
              </a:extLst>
            </p:cNvPr>
            <p:cNvPicPr>
              <a:picLocks noChangeAspect="1"/>
            </p:cNvPicPr>
            <p:nvPr/>
          </p:nvPicPr>
          <p:blipFill>
            <a:blip r:embed="rId14"/>
            <a:stretch>
              <a:fillRect/>
            </a:stretch>
          </p:blipFill>
          <p:spPr>
            <a:xfrm>
              <a:off x="2325204" y="4350220"/>
              <a:ext cx="365865" cy="1193652"/>
            </a:xfrm>
            <a:prstGeom prst="rect">
              <a:avLst/>
            </a:prstGeom>
          </p:spPr>
        </p:pic>
        <p:pic>
          <p:nvPicPr>
            <p:cNvPr id="111" name="Picture 110">
              <a:extLst>
                <a:ext uri="{FF2B5EF4-FFF2-40B4-BE49-F238E27FC236}">
                  <a16:creationId xmlns:a16="http://schemas.microsoft.com/office/drawing/2014/main" id="{9B1DC483-604A-4ABA-8956-9A231AF2191C}"/>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2717689" y="5272140"/>
              <a:ext cx="263850" cy="233202"/>
            </a:xfrm>
            <a:prstGeom prst="rect">
              <a:avLst/>
            </a:prstGeom>
          </p:spPr>
        </p:pic>
        <p:pic>
          <p:nvPicPr>
            <p:cNvPr id="112" name="Picture 111">
              <a:extLst>
                <a:ext uri="{FF2B5EF4-FFF2-40B4-BE49-F238E27FC236}">
                  <a16:creationId xmlns:a16="http://schemas.microsoft.com/office/drawing/2014/main" id="{7005AFA2-C550-4823-9C68-78377CFA307A}"/>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2723502" y="4977059"/>
              <a:ext cx="263850" cy="233202"/>
            </a:xfrm>
            <a:prstGeom prst="rect">
              <a:avLst/>
            </a:prstGeom>
          </p:spPr>
        </p:pic>
        <p:pic>
          <p:nvPicPr>
            <p:cNvPr id="113" name="Picture 112">
              <a:extLst>
                <a:ext uri="{FF2B5EF4-FFF2-40B4-BE49-F238E27FC236}">
                  <a16:creationId xmlns:a16="http://schemas.microsoft.com/office/drawing/2014/main" id="{D769A09E-D2BE-4904-96E3-62F330F427AE}"/>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2726667" y="4688217"/>
              <a:ext cx="263850" cy="233202"/>
            </a:xfrm>
            <a:prstGeom prst="rect">
              <a:avLst/>
            </a:prstGeom>
          </p:spPr>
        </p:pic>
        <p:pic>
          <p:nvPicPr>
            <p:cNvPr id="114" name="Picture 113">
              <a:extLst>
                <a:ext uri="{FF2B5EF4-FFF2-40B4-BE49-F238E27FC236}">
                  <a16:creationId xmlns:a16="http://schemas.microsoft.com/office/drawing/2014/main" id="{16EA9035-EF0A-419F-BB8A-83D4690AA924}"/>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2728754" y="4390474"/>
              <a:ext cx="263850" cy="233202"/>
            </a:xfrm>
            <a:prstGeom prst="rect">
              <a:avLst/>
            </a:prstGeom>
          </p:spPr>
        </p:pic>
      </p:grpSp>
      <p:sp>
        <p:nvSpPr>
          <p:cNvPr id="234" name="Triangle 86">
            <a:extLst>
              <a:ext uri="{FF2B5EF4-FFF2-40B4-BE49-F238E27FC236}">
                <a16:creationId xmlns:a16="http://schemas.microsoft.com/office/drawing/2014/main" id="{87D05BCD-1C97-455B-A1B6-44A6CE58449F}"/>
              </a:ext>
            </a:extLst>
          </p:cNvPr>
          <p:cNvSpPr/>
          <p:nvPr/>
        </p:nvSpPr>
        <p:spPr bwMode="auto">
          <a:xfrm>
            <a:off x="1120294" y="4291117"/>
            <a:ext cx="659710" cy="34563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5" name="Left Brace 234">
            <a:extLst>
              <a:ext uri="{FF2B5EF4-FFF2-40B4-BE49-F238E27FC236}">
                <a16:creationId xmlns:a16="http://schemas.microsoft.com/office/drawing/2014/main" id="{4C60A7C5-1F11-4B3E-8691-8DA6BA965C48}"/>
              </a:ext>
            </a:extLst>
          </p:cNvPr>
          <p:cNvSpPr/>
          <p:nvPr/>
        </p:nvSpPr>
        <p:spPr>
          <a:xfrm rot="5400000">
            <a:off x="1280472" y="3752944"/>
            <a:ext cx="345350" cy="1847088"/>
          </a:xfrm>
          <a:prstGeom prst="leftBrace">
            <a:avLst>
              <a:gd name="adj1" fmla="val 72325"/>
              <a:gd name="adj2" fmla="val 50000"/>
            </a:avLst>
          </a:prstGeom>
          <a:noFill/>
          <a:ln w="12700" cap="flat" cmpd="sng" algn="ctr">
            <a:solidFill>
              <a:schemeClr val="accent5"/>
            </a:solidFill>
            <a:prstDash val="solid"/>
          </a:ln>
          <a:effectLst/>
        </p:spPr>
        <p:txBody>
          <a:bodyPr rtlCol="0" anchor="ctr"/>
          <a:lstStyle/>
          <a:p>
            <a:pPr algn="ctr" defTabSz="932418">
              <a:defRPr/>
            </a:pPr>
            <a:endParaRPr lang="en-US" sz="1836" kern="0">
              <a:solidFill>
                <a:prstClr val="black"/>
              </a:solidFill>
              <a:latin typeface="+mj-lt"/>
            </a:endParaRPr>
          </a:p>
        </p:txBody>
      </p:sp>
      <p:grpSp>
        <p:nvGrpSpPr>
          <p:cNvPr id="125" name="Group 124">
            <a:extLst>
              <a:ext uri="{FF2B5EF4-FFF2-40B4-BE49-F238E27FC236}">
                <a16:creationId xmlns:a16="http://schemas.microsoft.com/office/drawing/2014/main" id="{7C9B619C-8907-4062-BA31-F52DDDDA1659}"/>
              </a:ext>
            </a:extLst>
          </p:cNvPr>
          <p:cNvGrpSpPr/>
          <p:nvPr/>
        </p:nvGrpSpPr>
        <p:grpSpPr>
          <a:xfrm>
            <a:off x="1436084" y="6027486"/>
            <a:ext cx="3171931" cy="772138"/>
            <a:chOff x="572602" y="5308284"/>
            <a:chExt cx="4176043" cy="1073254"/>
          </a:xfrm>
        </p:grpSpPr>
        <p:pic>
          <p:nvPicPr>
            <p:cNvPr id="126" name="Picture 4" descr="Image result for vmware icon transparent">
              <a:extLst>
                <a:ext uri="{FF2B5EF4-FFF2-40B4-BE49-F238E27FC236}">
                  <a16:creationId xmlns:a16="http://schemas.microsoft.com/office/drawing/2014/main" id="{0FD9CEB1-2CBD-4F5E-9626-2C7D27679687}"/>
                </a:ext>
              </a:extLst>
            </p:cNvPr>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572602" y="5689794"/>
              <a:ext cx="1490384" cy="242964"/>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6" descr="Image result for aws transparent icon">
              <a:extLst>
                <a:ext uri="{FF2B5EF4-FFF2-40B4-BE49-F238E27FC236}">
                  <a16:creationId xmlns:a16="http://schemas.microsoft.com/office/drawing/2014/main" id="{C0224C6E-ADAA-4848-B6BF-CBFBC81CD280}"/>
                </a:ext>
              </a:extLst>
            </p:cNvPr>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2175771" y="5647029"/>
              <a:ext cx="773863" cy="302492"/>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4">
              <a:extLst>
                <a:ext uri="{FF2B5EF4-FFF2-40B4-BE49-F238E27FC236}">
                  <a16:creationId xmlns:a16="http://schemas.microsoft.com/office/drawing/2014/main" id="{09EFD49B-52B7-4A69-AD85-D99DD601EFDF}"/>
                </a:ext>
              </a:extLst>
            </p:cNvPr>
            <p:cNvPicPr>
              <a:picLocks noChangeAspect="1" noChangeArrowheads="1"/>
            </p:cNvPicPr>
            <p:nvPr/>
          </p:nvPicPr>
          <p:blipFill>
            <a:blip r:embed="rId18" cstate="print">
              <a:extLst>
                <a:ext uri="{28A0092B-C50C-407E-A947-70E740481C1C}">
                  <a14:useLocalDpi xmlns:a14="http://schemas.microsoft.com/office/drawing/2010/main"/>
                </a:ext>
              </a:extLst>
            </a:blip>
            <a:srcRect/>
            <a:stretch/>
          </p:blipFill>
          <p:spPr bwMode="auto">
            <a:xfrm>
              <a:off x="3137151" y="5308284"/>
              <a:ext cx="1611494" cy="1073254"/>
            </a:xfrm>
            <a:prstGeom prst="rect">
              <a:avLst/>
            </a:prstGeom>
            <a:noFill/>
            <a:extLst>
              <a:ext uri="{909E8E84-426E-40DD-AFC4-6F175D3DCCD1}">
                <a14:hiddenFill xmlns:a14="http://schemas.microsoft.com/office/drawing/2010/main">
                  <a:solidFill>
                    <a:srgbClr val="FFFFFF"/>
                  </a:solidFill>
                </a14:hiddenFill>
              </a:ext>
            </a:extLst>
          </p:spPr>
        </p:pic>
      </p:grpSp>
      <p:pic>
        <p:nvPicPr>
          <p:cNvPr id="129" name="Picture 4" descr="Image result for hyper-v logo transparent">
            <a:extLst>
              <a:ext uri="{FF2B5EF4-FFF2-40B4-BE49-F238E27FC236}">
                <a16:creationId xmlns:a16="http://schemas.microsoft.com/office/drawing/2014/main" id="{022391DD-2098-413E-8E23-3569B876807C}"/>
              </a:ext>
            </a:extLst>
          </p:cNvPr>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512546" y="6195861"/>
            <a:ext cx="840731" cy="360313"/>
          </a:xfrm>
          <a:prstGeom prst="rect">
            <a:avLst/>
          </a:prstGeom>
          <a:noFill/>
          <a:extLst>
            <a:ext uri="{909E8E84-426E-40DD-AFC4-6F175D3DCCD1}">
              <a14:hiddenFill xmlns:a14="http://schemas.microsoft.com/office/drawing/2010/main">
                <a:solidFill>
                  <a:srgbClr val="FFFFFF"/>
                </a:solidFill>
              </a14:hiddenFill>
            </a:ext>
          </a:extLst>
        </p:spPr>
      </p:pic>
      <p:sp>
        <p:nvSpPr>
          <p:cNvPr id="241" name="Text Placeholder 4">
            <a:extLst>
              <a:ext uri="{FF2B5EF4-FFF2-40B4-BE49-F238E27FC236}">
                <a16:creationId xmlns:a16="http://schemas.microsoft.com/office/drawing/2014/main" id="{35B36A34-57B1-4A73-BF3A-388635AA5142}"/>
              </a:ext>
            </a:extLst>
          </p:cNvPr>
          <p:cNvSpPr txBox="1">
            <a:spLocks/>
          </p:cNvSpPr>
          <p:nvPr/>
        </p:nvSpPr>
        <p:spPr>
          <a:xfrm>
            <a:off x="393353" y="962260"/>
            <a:ext cx="11887195" cy="49244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00" spc="-50" dirty="0">
                <a:solidFill>
                  <a:schemeClr val="tx2"/>
                </a:solidFill>
              </a:rPr>
              <a:t>For all scenarios</a:t>
            </a:r>
          </a:p>
        </p:txBody>
      </p:sp>
      <p:sp>
        <p:nvSpPr>
          <p:cNvPr id="242" name="Title 14">
            <a:extLst>
              <a:ext uri="{FF2B5EF4-FFF2-40B4-BE49-F238E27FC236}">
                <a16:creationId xmlns:a16="http://schemas.microsoft.com/office/drawing/2014/main" id="{D4D6DD75-92C4-4643-9E38-3B14AC6D84B3}"/>
              </a:ext>
            </a:extLst>
          </p:cNvPr>
          <p:cNvSpPr txBox="1">
            <a:spLocks/>
          </p:cNvSpPr>
          <p:nvPr/>
        </p:nvSpPr>
        <p:spPr>
          <a:xfrm>
            <a:off x="465138" y="441332"/>
            <a:ext cx="11530584"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3200" b="0" kern="1200" cap="none" spc="-50" baseline="0" dirty="0" smtClean="0">
                <a:ln w="3175">
                  <a:noFill/>
                </a:ln>
                <a:solidFill>
                  <a:srgbClr val="000000"/>
                </a:solidFill>
                <a:effectLst/>
                <a:latin typeface="+mj-lt"/>
                <a:ea typeface="+mn-ea"/>
                <a:cs typeface="Segoe UI" pitchFamily="34" charset="0"/>
              </a:defRPr>
            </a:lvl1pPr>
          </a:lstStyle>
          <a:p>
            <a:r>
              <a:rPr lang="en-US" spc="-51" dirty="0">
                <a:latin typeface="Segoe UI Semibold (Headings)"/>
              </a:rPr>
              <a:t>Private Link: Discovery and assessment architecture</a:t>
            </a:r>
            <a:endParaRPr lang="en-US" dirty="0"/>
          </a:p>
        </p:txBody>
      </p:sp>
    </p:spTree>
    <p:extLst>
      <p:ext uri="{BB962C8B-B14F-4D97-AF65-F5344CB8AC3E}">
        <p14:creationId xmlns:p14="http://schemas.microsoft.com/office/powerpoint/2010/main" val="3197734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6B5BB59-AC91-4840-80DE-723C1B149F97}"/>
              </a:ext>
            </a:extLst>
          </p:cNvPr>
          <p:cNvSpPr/>
          <p:nvPr/>
        </p:nvSpPr>
        <p:spPr bwMode="auto">
          <a:xfrm>
            <a:off x="0" y="-33930"/>
            <a:ext cx="12436475" cy="463600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A50C173D-DCF2-49A5-B4F9-E2B7846337BE}"/>
              </a:ext>
            </a:extLst>
          </p:cNvPr>
          <p:cNvSpPr/>
          <p:nvPr/>
        </p:nvSpPr>
        <p:spPr>
          <a:xfrm>
            <a:off x="7903131" y="2338495"/>
            <a:ext cx="2578743" cy="1886426"/>
          </a:xfrm>
          <a:prstGeom prst="rect">
            <a:avLst/>
          </a:prstGeom>
          <a:solidFill>
            <a:schemeClr val="bg1"/>
          </a:solid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pic>
        <p:nvPicPr>
          <p:cNvPr id="104" name="Picture 103">
            <a:extLst>
              <a:ext uri="{FF2B5EF4-FFF2-40B4-BE49-F238E27FC236}">
                <a16:creationId xmlns:a16="http://schemas.microsoft.com/office/drawing/2014/main" id="{EC4B2919-E7E8-3E4B-8304-88D80971997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04831" y="2220566"/>
            <a:ext cx="594360" cy="558010"/>
          </a:xfrm>
          <a:prstGeom prst="rect">
            <a:avLst/>
          </a:prstGeom>
        </p:spPr>
      </p:pic>
      <p:grpSp>
        <p:nvGrpSpPr>
          <p:cNvPr id="16" name="Group 15">
            <a:extLst>
              <a:ext uri="{FF2B5EF4-FFF2-40B4-BE49-F238E27FC236}">
                <a16:creationId xmlns:a16="http://schemas.microsoft.com/office/drawing/2014/main" id="{9819BDD2-63E2-964A-A284-0B198405ED13}"/>
              </a:ext>
            </a:extLst>
          </p:cNvPr>
          <p:cNvGrpSpPr/>
          <p:nvPr/>
        </p:nvGrpSpPr>
        <p:grpSpPr>
          <a:xfrm>
            <a:off x="4937723" y="2287099"/>
            <a:ext cx="639578" cy="589642"/>
            <a:chOff x="2561731" y="4829061"/>
            <a:chExt cx="639578" cy="589642"/>
          </a:xfrm>
        </p:grpSpPr>
        <p:sp>
          <p:nvSpPr>
            <p:cNvPr id="106" name="Freeform 5">
              <a:extLst>
                <a:ext uri="{FF2B5EF4-FFF2-40B4-BE49-F238E27FC236}">
                  <a16:creationId xmlns:a16="http://schemas.microsoft.com/office/drawing/2014/main" id="{F0ABAFE5-B26A-3042-99DF-B05F2CD04FB9}"/>
                </a:ext>
              </a:extLst>
            </p:cNvPr>
            <p:cNvSpPr>
              <a:spLocks/>
            </p:cNvSpPr>
            <p:nvPr/>
          </p:nvSpPr>
          <p:spPr bwMode="auto">
            <a:xfrm>
              <a:off x="2561731" y="4829061"/>
              <a:ext cx="639578" cy="58964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105" name="Picture 104">
              <a:extLst>
                <a:ext uri="{FF2B5EF4-FFF2-40B4-BE49-F238E27FC236}">
                  <a16:creationId xmlns:a16="http://schemas.microsoft.com/office/drawing/2014/main" id="{7867C624-F015-5741-83F2-E38197E7FAB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84340" y="4847847"/>
              <a:ext cx="594360" cy="428710"/>
            </a:xfrm>
            <a:prstGeom prst="rect">
              <a:avLst/>
            </a:prstGeom>
          </p:spPr>
        </p:pic>
      </p:grpSp>
      <p:sp>
        <p:nvSpPr>
          <p:cNvPr id="107" name="TextBox 106">
            <a:extLst>
              <a:ext uri="{FF2B5EF4-FFF2-40B4-BE49-F238E27FC236}">
                <a16:creationId xmlns:a16="http://schemas.microsoft.com/office/drawing/2014/main" id="{D05A7CCD-0D38-AC4A-BE0A-C5B119691632}"/>
              </a:ext>
            </a:extLst>
          </p:cNvPr>
          <p:cNvSpPr txBox="1"/>
          <p:nvPr/>
        </p:nvSpPr>
        <p:spPr>
          <a:xfrm>
            <a:off x="3996267" y="1788115"/>
            <a:ext cx="2594187" cy="437684"/>
          </a:xfrm>
          <a:prstGeom prst="rect">
            <a:avLst/>
          </a:prstGeom>
          <a:noFill/>
        </p:spPr>
        <p:txBody>
          <a:bodyPr wrap="square" rtlCol="0">
            <a:spAutoFit/>
          </a:bodyPr>
          <a:lstStyle/>
          <a:p>
            <a:pPr algn="ctr" defTabSz="932418">
              <a:defRPr/>
            </a:pPr>
            <a:r>
              <a:rPr lang="en-US" sz="1122" kern="0" dirty="0">
                <a:solidFill>
                  <a:prstClr val="black"/>
                </a:solidFill>
                <a:latin typeface="+mj-lt"/>
              </a:rPr>
              <a:t>Hyper-V replication provider/ Replication appliance </a:t>
            </a:r>
          </a:p>
        </p:txBody>
      </p:sp>
      <p:grpSp>
        <p:nvGrpSpPr>
          <p:cNvPr id="20" name="Group 19">
            <a:extLst>
              <a:ext uri="{FF2B5EF4-FFF2-40B4-BE49-F238E27FC236}">
                <a16:creationId xmlns:a16="http://schemas.microsoft.com/office/drawing/2014/main" id="{62B3BB74-1AA7-7148-B5F7-D3365867F59C}"/>
              </a:ext>
            </a:extLst>
          </p:cNvPr>
          <p:cNvGrpSpPr/>
          <p:nvPr/>
        </p:nvGrpSpPr>
        <p:grpSpPr>
          <a:xfrm>
            <a:off x="2006754" y="2483092"/>
            <a:ext cx="2743200" cy="99353"/>
            <a:chOff x="2277061" y="2644461"/>
            <a:chExt cx="1796694" cy="99353"/>
          </a:xfrm>
        </p:grpSpPr>
        <p:cxnSp>
          <p:nvCxnSpPr>
            <p:cNvPr id="110" name="Straight Arrow Connector 109">
              <a:extLst>
                <a:ext uri="{FF2B5EF4-FFF2-40B4-BE49-F238E27FC236}">
                  <a16:creationId xmlns:a16="http://schemas.microsoft.com/office/drawing/2014/main" id="{1FA145A7-3BA2-1F46-9E3F-E0F80BF8354A}"/>
                </a:ext>
              </a:extLst>
            </p:cNvPr>
            <p:cNvCxnSpPr>
              <a:cxnSpLocks/>
            </p:cNvCxnSpPr>
            <p:nvPr/>
          </p:nvCxnSpPr>
          <p:spPr>
            <a:xfrm>
              <a:off x="2277061" y="2743814"/>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11" name="Straight Arrow Connector 110">
              <a:extLst>
                <a:ext uri="{FF2B5EF4-FFF2-40B4-BE49-F238E27FC236}">
                  <a16:creationId xmlns:a16="http://schemas.microsoft.com/office/drawing/2014/main" id="{B4D257ED-379B-394F-B9A0-9EFE19798370}"/>
                </a:ext>
              </a:extLst>
            </p:cNvPr>
            <p:cNvCxnSpPr>
              <a:cxnSpLocks/>
            </p:cNvCxnSpPr>
            <p:nvPr/>
          </p:nvCxnSpPr>
          <p:spPr>
            <a:xfrm flipH="1">
              <a:off x="2277061" y="2644461"/>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sp>
        <p:nvSpPr>
          <p:cNvPr id="124" name="TextBox 123">
            <a:extLst>
              <a:ext uri="{FF2B5EF4-FFF2-40B4-BE49-F238E27FC236}">
                <a16:creationId xmlns:a16="http://schemas.microsoft.com/office/drawing/2014/main" id="{E9E246CC-6DAA-FA45-8180-F45EA85A7F76}"/>
              </a:ext>
            </a:extLst>
          </p:cNvPr>
          <p:cNvSpPr txBox="1"/>
          <p:nvPr/>
        </p:nvSpPr>
        <p:spPr>
          <a:xfrm>
            <a:off x="8740348" y="1366072"/>
            <a:ext cx="1741527" cy="265009"/>
          </a:xfrm>
          <a:prstGeom prst="rect">
            <a:avLst/>
          </a:prstGeom>
          <a:noFill/>
        </p:spPr>
        <p:txBody>
          <a:bodyPr wrap="square" rtlCol="0">
            <a:spAutoFit/>
          </a:bodyPr>
          <a:lstStyle/>
          <a:p>
            <a:pPr algn="ctr" defTabSz="932418">
              <a:defRPr/>
            </a:pPr>
            <a:r>
              <a:rPr lang="en-US" sz="1122" kern="0">
                <a:solidFill>
                  <a:prstClr val="black"/>
                </a:solidFill>
                <a:latin typeface="+mj-lt"/>
              </a:rPr>
              <a:t>Azure Migrate</a:t>
            </a:r>
          </a:p>
        </p:txBody>
      </p:sp>
      <p:sp>
        <p:nvSpPr>
          <p:cNvPr id="142" name="TextBox 141">
            <a:extLst>
              <a:ext uri="{FF2B5EF4-FFF2-40B4-BE49-F238E27FC236}">
                <a16:creationId xmlns:a16="http://schemas.microsoft.com/office/drawing/2014/main" id="{2C1B8E7B-E8DB-EE46-AF9F-3FADBA52382B}"/>
              </a:ext>
            </a:extLst>
          </p:cNvPr>
          <p:cNvSpPr txBox="1"/>
          <p:nvPr/>
        </p:nvSpPr>
        <p:spPr>
          <a:xfrm>
            <a:off x="733889" y="2836158"/>
            <a:ext cx="1736244" cy="437684"/>
          </a:xfrm>
          <a:prstGeom prst="rect">
            <a:avLst/>
          </a:prstGeom>
          <a:noFill/>
        </p:spPr>
        <p:txBody>
          <a:bodyPr wrap="square" rtlCol="0">
            <a:spAutoFit/>
          </a:bodyPr>
          <a:lstStyle/>
          <a:p>
            <a:pPr algn="ctr" defTabSz="932418">
              <a:defRPr/>
            </a:pPr>
            <a:r>
              <a:rPr lang="en-US" sz="1122" kern="0" dirty="0">
                <a:solidFill>
                  <a:prstClr val="black"/>
                </a:solidFill>
                <a:latin typeface="+mj-lt"/>
              </a:rPr>
              <a:t>Hyper-V host/ Physical Server</a:t>
            </a:r>
          </a:p>
        </p:txBody>
      </p:sp>
      <p:sp>
        <p:nvSpPr>
          <p:cNvPr id="11" name="Rectangle 10">
            <a:extLst>
              <a:ext uri="{FF2B5EF4-FFF2-40B4-BE49-F238E27FC236}">
                <a16:creationId xmlns:a16="http://schemas.microsoft.com/office/drawing/2014/main" id="{E642876A-0542-8343-972F-0FF9F056D5E5}"/>
              </a:ext>
            </a:extLst>
          </p:cNvPr>
          <p:cNvSpPr/>
          <p:nvPr/>
        </p:nvSpPr>
        <p:spPr>
          <a:xfrm>
            <a:off x="5560907" y="2667864"/>
            <a:ext cx="2183193" cy="400110"/>
          </a:xfrm>
          <a:prstGeom prst="rect">
            <a:avLst/>
          </a:prstGeom>
          <a:noFill/>
        </p:spPr>
        <p:txBody>
          <a:bodyPr wrap="square" rtlCol="0">
            <a:spAutoFit/>
          </a:bodyPr>
          <a:lstStyle/>
          <a:p>
            <a:pPr algn="r" defTabSz="932418">
              <a:defRPr/>
            </a:pPr>
            <a:r>
              <a:rPr lang="en-US" sz="1000" i="1" dirty="0">
                <a:solidFill>
                  <a:schemeClr val="accent2"/>
                </a:solidFill>
              </a:rPr>
              <a:t>ExpressRoute private peering  </a:t>
            </a:r>
            <a:br>
              <a:rPr lang="en-US" sz="1000" i="1" dirty="0">
                <a:solidFill>
                  <a:schemeClr val="accent2"/>
                </a:solidFill>
              </a:rPr>
            </a:br>
            <a:r>
              <a:rPr lang="en-US" sz="1000" i="1" dirty="0">
                <a:solidFill>
                  <a:schemeClr val="accent2"/>
                </a:solidFill>
              </a:rPr>
              <a:t>/ S2S VPN</a:t>
            </a:r>
          </a:p>
        </p:txBody>
      </p:sp>
      <p:pic>
        <p:nvPicPr>
          <p:cNvPr id="125" name="Graphic 124">
            <a:extLst>
              <a:ext uri="{FF2B5EF4-FFF2-40B4-BE49-F238E27FC236}">
                <a16:creationId xmlns:a16="http://schemas.microsoft.com/office/drawing/2014/main" id="{23BC73D3-31EE-654A-AF7A-392F0AEFDBDE}"/>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624396" y="2501069"/>
            <a:ext cx="450427" cy="450427"/>
          </a:xfrm>
          <a:prstGeom prst="rect">
            <a:avLst/>
          </a:prstGeom>
        </p:spPr>
      </p:pic>
      <p:pic>
        <p:nvPicPr>
          <p:cNvPr id="128" name="Graphic 127">
            <a:extLst>
              <a:ext uri="{FF2B5EF4-FFF2-40B4-BE49-F238E27FC236}">
                <a16:creationId xmlns:a16="http://schemas.microsoft.com/office/drawing/2014/main" id="{BCC18563-2D95-134F-9F90-58A72D0A1B05}"/>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1207996" y="2288839"/>
            <a:ext cx="439464" cy="439464"/>
          </a:xfrm>
          <a:prstGeom prst="rect">
            <a:avLst/>
          </a:prstGeom>
        </p:spPr>
      </p:pic>
      <p:cxnSp>
        <p:nvCxnSpPr>
          <p:cNvPr id="136" name="Straight Arrow Connector 135">
            <a:extLst>
              <a:ext uri="{FF2B5EF4-FFF2-40B4-BE49-F238E27FC236}">
                <a16:creationId xmlns:a16="http://schemas.microsoft.com/office/drawing/2014/main" id="{C779337B-33F4-514D-96CE-3C058D7A24D5}"/>
              </a:ext>
            </a:extLst>
          </p:cNvPr>
          <p:cNvCxnSpPr>
            <a:cxnSpLocks/>
            <a:stCxn id="124" idx="3"/>
          </p:cNvCxnSpPr>
          <p:nvPr/>
        </p:nvCxnSpPr>
        <p:spPr>
          <a:xfrm flipH="1">
            <a:off x="9788282" y="1498577"/>
            <a:ext cx="693593" cy="790262"/>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45" name="TextBox 144">
            <a:extLst>
              <a:ext uri="{FF2B5EF4-FFF2-40B4-BE49-F238E27FC236}">
                <a16:creationId xmlns:a16="http://schemas.microsoft.com/office/drawing/2014/main" id="{1A5386EC-E877-614C-8E3E-C29C0ED54984}"/>
              </a:ext>
            </a:extLst>
          </p:cNvPr>
          <p:cNvSpPr txBox="1"/>
          <p:nvPr/>
        </p:nvSpPr>
        <p:spPr>
          <a:xfrm>
            <a:off x="9141439" y="2880863"/>
            <a:ext cx="1416341" cy="400110"/>
          </a:xfrm>
          <a:prstGeom prst="rect">
            <a:avLst/>
          </a:prstGeom>
          <a:noFill/>
        </p:spPr>
        <p:txBody>
          <a:bodyPr wrap="square" rtlCol="0">
            <a:spAutoFit/>
          </a:bodyPr>
          <a:lstStyle/>
          <a:p>
            <a:pPr algn="ctr" defTabSz="932418">
              <a:defRPr/>
            </a:pPr>
            <a:r>
              <a:rPr lang="en-US" sz="1000" kern="0">
                <a:solidFill>
                  <a:prstClr val="black"/>
                </a:solidFill>
                <a:latin typeface="Segoe UI Semilight"/>
              </a:rPr>
              <a:t>Cache/Replication Storage Account</a:t>
            </a:r>
          </a:p>
        </p:txBody>
      </p:sp>
      <p:sp>
        <p:nvSpPr>
          <p:cNvPr id="148" name="TextBox 147">
            <a:extLst>
              <a:ext uri="{FF2B5EF4-FFF2-40B4-BE49-F238E27FC236}">
                <a16:creationId xmlns:a16="http://schemas.microsoft.com/office/drawing/2014/main" id="{3EF57970-9EA9-E44C-BAC0-057312EBFB48}"/>
              </a:ext>
            </a:extLst>
          </p:cNvPr>
          <p:cNvSpPr txBox="1"/>
          <p:nvPr/>
        </p:nvSpPr>
        <p:spPr>
          <a:xfrm>
            <a:off x="10615483" y="2742612"/>
            <a:ext cx="1342657" cy="553998"/>
          </a:xfrm>
          <a:prstGeom prst="rect">
            <a:avLst/>
          </a:prstGeom>
          <a:noFill/>
        </p:spPr>
        <p:txBody>
          <a:bodyPr wrap="square" rtlCol="0">
            <a:spAutoFit/>
          </a:bodyPr>
          <a:lstStyle>
            <a:defPPr>
              <a:defRPr lang="en-US"/>
            </a:defPPr>
            <a:lvl1pPr defTabSz="932418">
              <a:defRPr sz="1000" i="1">
                <a:solidFill>
                  <a:schemeClr val="accent2"/>
                </a:solidFill>
              </a:defRPr>
            </a:lvl1pPr>
          </a:lstStyle>
          <a:p>
            <a:r>
              <a:rPr lang="en-US"/>
              <a:t>Data transfer to managed disks</a:t>
            </a:r>
          </a:p>
          <a:p>
            <a:endParaRPr lang="en-US"/>
          </a:p>
        </p:txBody>
      </p:sp>
      <p:pic>
        <p:nvPicPr>
          <p:cNvPr id="149" name="Graphic 148">
            <a:extLst>
              <a:ext uri="{FF2B5EF4-FFF2-40B4-BE49-F238E27FC236}">
                <a16:creationId xmlns:a16="http://schemas.microsoft.com/office/drawing/2014/main" id="{BF4BA7F7-1D26-2943-AD21-9F6165FB82FA}"/>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629877" y="3350897"/>
            <a:ext cx="439465" cy="439465"/>
          </a:xfrm>
          <a:prstGeom prst="rect">
            <a:avLst/>
          </a:prstGeom>
        </p:spPr>
      </p:pic>
      <p:sp>
        <p:nvSpPr>
          <p:cNvPr id="150" name="TextBox 149">
            <a:extLst>
              <a:ext uri="{FF2B5EF4-FFF2-40B4-BE49-F238E27FC236}">
                <a16:creationId xmlns:a16="http://schemas.microsoft.com/office/drawing/2014/main" id="{44BB3B21-10C8-324A-A28C-2F56321F402C}"/>
              </a:ext>
            </a:extLst>
          </p:cNvPr>
          <p:cNvSpPr txBox="1"/>
          <p:nvPr/>
        </p:nvSpPr>
        <p:spPr>
          <a:xfrm>
            <a:off x="9233392" y="3732712"/>
            <a:ext cx="1232434" cy="415498"/>
          </a:xfrm>
          <a:prstGeom prst="rect">
            <a:avLst/>
          </a:prstGeom>
          <a:noFill/>
        </p:spPr>
        <p:txBody>
          <a:bodyPr wrap="square" rtlCol="0">
            <a:spAutoFit/>
          </a:bodyPr>
          <a:lstStyle/>
          <a:p>
            <a:pPr algn="ctr" defTabSz="932418">
              <a:defRPr/>
            </a:pPr>
            <a:r>
              <a:rPr lang="en-US" sz="1000" kern="0">
                <a:solidFill>
                  <a:prstClr val="black"/>
                </a:solidFill>
                <a:latin typeface="Segoe UI Semilight"/>
              </a:rPr>
              <a:t>Recovery Services Vault</a:t>
            </a:r>
          </a:p>
        </p:txBody>
      </p:sp>
      <p:sp>
        <p:nvSpPr>
          <p:cNvPr id="151" name="TextBox 150">
            <a:extLst>
              <a:ext uri="{FF2B5EF4-FFF2-40B4-BE49-F238E27FC236}">
                <a16:creationId xmlns:a16="http://schemas.microsoft.com/office/drawing/2014/main" id="{4DAF0070-AFE0-9144-9E1B-C4D7CD6C6FF7}"/>
              </a:ext>
            </a:extLst>
          </p:cNvPr>
          <p:cNvSpPr txBox="1"/>
          <p:nvPr/>
        </p:nvSpPr>
        <p:spPr>
          <a:xfrm>
            <a:off x="8700170" y="1734841"/>
            <a:ext cx="1230648" cy="553998"/>
          </a:xfrm>
          <a:prstGeom prst="rect">
            <a:avLst/>
          </a:prstGeom>
          <a:noFill/>
        </p:spPr>
        <p:txBody>
          <a:bodyPr wrap="square" rtlCol="0">
            <a:spAutoFit/>
          </a:bodyPr>
          <a:lstStyle>
            <a:defPPr>
              <a:defRPr lang="en-US"/>
            </a:defPPr>
            <a:lvl1pPr algn="r" defTabSz="932418">
              <a:defRPr sz="1000" i="1">
                <a:solidFill>
                  <a:schemeClr val="accent2"/>
                </a:solidFill>
              </a:defRPr>
            </a:lvl1pPr>
          </a:lstStyle>
          <a:p>
            <a:r>
              <a:rPr lang="en-US"/>
              <a:t>Replication orchestration</a:t>
            </a:r>
          </a:p>
          <a:p>
            <a:endParaRPr lang="en-US"/>
          </a:p>
        </p:txBody>
      </p:sp>
      <p:sp>
        <p:nvSpPr>
          <p:cNvPr id="152" name="TextBox 151">
            <a:extLst>
              <a:ext uri="{FF2B5EF4-FFF2-40B4-BE49-F238E27FC236}">
                <a16:creationId xmlns:a16="http://schemas.microsoft.com/office/drawing/2014/main" id="{91D8DE29-0F72-A645-83AA-31D3993FE252}"/>
              </a:ext>
            </a:extLst>
          </p:cNvPr>
          <p:cNvSpPr txBox="1"/>
          <p:nvPr/>
        </p:nvSpPr>
        <p:spPr>
          <a:xfrm>
            <a:off x="11067460" y="1660187"/>
            <a:ext cx="1187812" cy="553998"/>
          </a:xfrm>
          <a:prstGeom prst="rect">
            <a:avLst/>
          </a:prstGeom>
          <a:noFill/>
        </p:spPr>
        <p:txBody>
          <a:bodyPr wrap="square" rtlCol="0">
            <a:spAutoFit/>
          </a:bodyPr>
          <a:lstStyle>
            <a:defPPr>
              <a:defRPr lang="en-US"/>
            </a:defPPr>
            <a:lvl1pPr algn="r" defTabSz="932418">
              <a:defRPr sz="1000" i="1">
                <a:solidFill>
                  <a:schemeClr val="accent2"/>
                </a:solidFill>
              </a:defRPr>
            </a:lvl1pPr>
          </a:lstStyle>
          <a:p>
            <a:pPr algn="l"/>
            <a:r>
              <a:rPr lang="en-US"/>
              <a:t>Replication orchestration</a:t>
            </a:r>
          </a:p>
          <a:p>
            <a:pPr algn="l"/>
            <a:endParaRPr lang="en-US"/>
          </a:p>
        </p:txBody>
      </p:sp>
      <p:cxnSp>
        <p:nvCxnSpPr>
          <p:cNvPr id="154" name="Straight Arrow Connector 153">
            <a:extLst>
              <a:ext uri="{FF2B5EF4-FFF2-40B4-BE49-F238E27FC236}">
                <a16:creationId xmlns:a16="http://schemas.microsoft.com/office/drawing/2014/main" id="{7E0C9E69-50DA-E94C-8C37-69B5E169ACF6}"/>
              </a:ext>
            </a:extLst>
          </p:cNvPr>
          <p:cNvCxnSpPr>
            <a:cxnSpLocks/>
          </p:cNvCxnSpPr>
          <p:nvPr/>
        </p:nvCxnSpPr>
        <p:spPr>
          <a:xfrm>
            <a:off x="10529959" y="1498577"/>
            <a:ext cx="767950" cy="835723"/>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nvGrpSpPr>
          <p:cNvPr id="74" name="Group 14">
            <a:extLst>
              <a:ext uri="{FF2B5EF4-FFF2-40B4-BE49-F238E27FC236}">
                <a16:creationId xmlns:a16="http://schemas.microsoft.com/office/drawing/2014/main" id="{9EEF0949-1DBB-D94B-A856-05305A0E9461}"/>
              </a:ext>
            </a:extLst>
          </p:cNvPr>
          <p:cNvGrpSpPr/>
          <p:nvPr/>
        </p:nvGrpSpPr>
        <p:grpSpPr>
          <a:xfrm>
            <a:off x="9754625" y="712646"/>
            <a:ext cx="1266171" cy="1008968"/>
            <a:chOff x="6820486" y="2149436"/>
            <a:chExt cx="1228086" cy="1076484"/>
          </a:xfrm>
        </p:grpSpPr>
        <p:sp>
          <p:nvSpPr>
            <p:cNvPr id="77" name="Freeform 119">
              <a:extLst>
                <a:ext uri="{FF2B5EF4-FFF2-40B4-BE49-F238E27FC236}">
                  <a16:creationId xmlns:a16="http://schemas.microsoft.com/office/drawing/2014/main" id="{265025C2-2AA5-1E49-97EF-92C69727B6B3}"/>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pic>
          <p:nvPicPr>
            <p:cNvPr id="76" name="Graphic 6">
              <a:extLst>
                <a:ext uri="{FF2B5EF4-FFF2-40B4-BE49-F238E27FC236}">
                  <a16:creationId xmlns:a16="http://schemas.microsoft.com/office/drawing/2014/main" id="{3B2FF15F-5E23-D942-AE4C-A5237A3B1291}"/>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159863" y="2337211"/>
              <a:ext cx="888709" cy="888709"/>
            </a:xfrm>
            <a:prstGeom prst="rect">
              <a:avLst/>
            </a:prstGeom>
          </p:spPr>
        </p:pic>
      </p:grpSp>
      <p:cxnSp>
        <p:nvCxnSpPr>
          <p:cNvPr id="155" name="Straight Arrow Connector 154">
            <a:extLst>
              <a:ext uri="{FF2B5EF4-FFF2-40B4-BE49-F238E27FC236}">
                <a16:creationId xmlns:a16="http://schemas.microsoft.com/office/drawing/2014/main" id="{41CF700E-A1E7-4C47-BE48-EF619120EB80}"/>
              </a:ext>
            </a:extLst>
          </p:cNvPr>
          <p:cNvCxnSpPr>
            <a:cxnSpLocks/>
          </p:cNvCxnSpPr>
          <p:nvPr/>
        </p:nvCxnSpPr>
        <p:spPr>
          <a:xfrm>
            <a:off x="10510788" y="2483608"/>
            <a:ext cx="653010"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pic>
        <p:nvPicPr>
          <p:cNvPr id="5" name="Picture 4" descr="A close up of a sign&#10;&#10;Description automatically generated">
            <a:extLst>
              <a:ext uri="{FF2B5EF4-FFF2-40B4-BE49-F238E27FC236}">
                <a16:creationId xmlns:a16="http://schemas.microsoft.com/office/drawing/2014/main" id="{4C6F4895-CD45-4C3D-99C0-25469C98CA7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22435" y="2526174"/>
            <a:ext cx="386144" cy="386144"/>
          </a:xfrm>
          <a:prstGeom prst="rect">
            <a:avLst/>
          </a:prstGeom>
        </p:spPr>
      </p:pic>
      <p:pic>
        <p:nvPicPr>
          <p:cNvPr id="8" name="Picture 7" descr="A close up of a sign&#10;&#10;Description automatically generated">
            <a:extLst>
              <a:ext uri="{FF2B5EF4-FFF2-40B4-BE49-F238E27FC236}">
                <a16:creationId xmlns:a16="http://schemas.microsoft.com/office/drawing/2014/main" id="{EAAA6A60-D252-476C-9A0A-9E35F64FCFB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22435" y="3393245"/>
            <a:ext cx="386144" cy="386144"/>
          </a:xfrm>
          <a:prstGeom prst="rect">
            <a:avLst/>
          </a:prstGeom>
        </p:spPr>
      </p:pic>
      <p:pic>
        <p:nvPicPr>
          <p:cNvPr id="17" name="Picture 16">
            <a:extLst>
              <a:ext uri="{FF2B5EF4-FFF2-40B4-BE49-F238E27FC236}">
                <a16:creationId xmlns:a16="http://schemas.microsoft.com/office/drawing/2014/main" id="{092A5946-24B4-4874-8C3E-8980339EDB65}"/>
              </a:ext>
            </a:extLst>
          </p:cNvPr>
          <p:cNvPicPr>
            <a:picLocks noChangeAspect="1"/>
          </p:cNvPicPr>
          <p:nvPr/>
        </p:nvPicPr>
        <p:blipFill>
          <a:blip r:embed="rId14"/>
          <a:stretch>
            <a:fillRect/>
          </a:stretch>
        </p:blipFill>
        <p:spPr>
          <a:xfrm>
            <a:off x="7711202" y="4076890"/>
            <a:ext cx="511233" cy="455506"/>
          </a:xfrm>
          <a:prstGeom prst="rect">
            <a:avLst/>
          </a:prstGeom>
        </p:spPr>
      </p:pic>
      <p:cxnSp>
        <p:nvCxnSpPr>
          <p:cNvPr id="119" name="Straight Arrow Connector 118">
            <a:extLst>
              <a:ext uri="{FF2B5EF4-FFF2-40B4-BE49-F238E27FC236}">
                <a16:creationId xmlns:a16="http://schemas.microsoft.com/office/drawing/2014/main" id="{6FCBF2E0-5590-488D-A8E4-56C506248538}"/>
              </a:ext>
            </a:extLst>
          </p:cNvPr>
          <p:cNvCxnSpPr>
            <a:cxnSpLocks/>
          </p:cNvCxnSpPr>
          <p:nvPr/>
        </p:nvCxnSpPr>
        <p:spPr>
          <a:xfrm flipH="1">
            <a:off x="8755899" y="2726918"/>
            <a:ext cx="548640" cy="0"/>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5C23247C-1AD1-4EEF-8657-89B851E1587A}"/>
              </a:ext>
            </a:extLst>
          </p:cNvPr>
          <p:cNvCxnSpPr>
            <a:cxnSpLocks/>
          </p:cNvCxnSpPr>
          <p:nvPr/>
        </p:nvCxnSpPr>
        <p:spPr>
          <a:xfrm flipH="1">
            <a:off x="8755899" y="3596928"/>
            <a:ext cx="548640" cy="0"/>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6695FE5-248E-4B42-81A9-F92EB65ADA83}"/>
              </a:ext>
            </a:extLst>
          </p:cNvPr>
          <p:cNvSpPr txBox="1"/>
          <p:nvPr/>
        </p:nvSpPr>
        <p:spPr>
          <a:xfrm>
            <a:off x="7809035" y="2880863"/>
            <a:ext cx="1274701" cy="246221"/>
          </a:xfrm>
          <a:prstGeom prst="rect">
            <a:avLst/>
          </a:prstGeom>
          <a:noFill/>
        </p:spPr>
        <p:txBody>
          <a:bodyPr wrap="square" rtlCol="0">
            <a:spAutoFit/>
          </a:bodyPr>
          <a:lstStyle/>
          <a:p>
            <a:pPr algn="ctr" defTabSz="932418">
              <a:defRPr/>
            </a:pPr>
            <a:r>
              <a:rPr lang="en-US" sz="1000" kern="0">
                <a:solidFill>
                  <a:prstClr val="black"/>
                </a:solidFill>
                <a:latin typeface="Segoe UI Semilight"/>
              </a:rPr>
              <a:t>Private endpoint</a:t>
            </a:r>
          </a:p>
        </p:txBody>
      </p:sp>
      <p:sp>
        <p:nvSpPr>
          <p:cNvPr id="28" name="TextBox 27">
            <a:extLst>
              <a:ext uri="{FF2B5EF4-FFF2-40B4-BE49-F238E27FC236}">
                <a16:creationId xmlns:a16="http://schemas.microsoft.com/office/drawing/2014/main" id="{05B80E72-B322-47CF-AB66-C6DBA1037862}"/>
              </a:ext>
            </a:extLst>
          </p:cNvPr>
          <p:cNvSpPr txBox="1"/>
          <p:nvPr/>
        </p:nvSpPr>
        <p:spPr>
          <a:xfrm>
            <a:off x="7900988" y="3732712"/>
            <a:ext cx="1232434" cy="246221"/>
          </a:xfrm>
          <a:prstGeom prst="rect">
            <a:avLst/>
          </a:prstGeom>
          <a:noFill/>
        </p:spPr>
        <p:txBody>
          <a:bodyPr wrap="square" rtlCol="0">
            <a:spAutoFit/>
          </a:bodyPr>
          <a:lstStyle/>
          <a:p>
            <a:pPr algn="ctr" defTabSz="932418">
              <a:defRPr/>
            </a:pPr>
            <a:r>
              <a:rPr lang="en-US" sz="1000" kern="0">
                <a:solidFill>
                  <a:prstClr val="black"/>
                </a:solidFill>
                <a:latin typeface="Segoe UI Semilight"/>
              </a:rPr>
              <a:t>Private endpoint</a:t>
            </a:r>
          </a:p>
        </p:txBody>
      </p:sp>
      <p:sp>
        <p:nvSpPr>
          <p:cNvPr id="132" name="Text Placeholder 4">
            <a:extLst>
              <a:ext uri="{FF2B5EF4-FFF2-40B4-BE49-F238E27FC236}">
                <a16:creationId xmlns:a16="http://schemas.microsoft.com/office/drawing/2014/main" id="{88AA66BC-396B-4FE8-A0F3-A7CAEB3BDFA0}"/>
              </a:ext>
            </a:extLst>
          </p:cNvPr>
          <p:cNvSpPr txBox="1">
            <a:spLocks/>
          </p:cNvSpPr>
          <p:nvPr/>
        </p:nvSpPr>
        <p:spPr>
          <a:xfrm>
            <a:off x="393353" y="962260"/>
            <a:ext cx="11887195" cy="49244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00" spc="-50" dirty="0">
                <a:solidFill>
                  <a:schemeClr val="tx2"/>
                </a:solidFill>
              </a:rPr>
              <a:t>For agentless Hyper-V and agent-based migrations</a:t>
            </a:r>
          </a:p>
        </p:txBody>
      </p:sp>
      <p:sp>
        <p:nvSpPr>
          <p:cNvPr id="3" name="Title 14">
            <a:extLst>
              <a:ext uri="{FF2B5EF4-FFF2-40B4-BE49-F238E27FC236}">
                <a16:creationId xmlns:a16="http://schemas.microsoft.com/office/drawing/2014/main" id="{86FBDCA8-A43D-49F9-8F7C-707146963BDF}"/>
              </a:ext>
            </a:extLst>
          </p:cNvPr>
          <p:cNvSpPr txBox="1">
            <a:spLocks/>
          </p:cNvSpPr>
          <p:nvPr/>
        </p:nvSpPr>
        <p:spPr>
          <a:xfrm>
            <a:off x="465138" y="441332"/>
            <a:ext cx="11530584"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3200" b="0" kern="1200" cap="none" spc="-50" baseline="0" dirty="0" smtClean="0">
                <a:ln w="3175">
                  <a:noFill/>
                </a:ln>
                <a:solidFill>
                  <a:srgbClr val="000000"/>
                </a:solidFill>
                <a:effectLst/>
                <a:latin typeface="+mj-lt"/>
                <a:ea typeface="+mn-ea"/>
                <a:cs typeface="Segoe UI" pitchFamily="34" charset="0"/>
              </a:defRPr>
            </a:lvl1pPr>
          </a:lstStyle>
          <a:p>
            <a:r>
              <a:rPr lang="en-US" spc="-51" dirty="0">
                <a:latin typeface="Segoe UI Semibold (Headings)"/>
              </a:rPr>
              <a:t>Private Link: Migration architecture</a:t>
            </a:r>
            <a:endParaRPr lang="en-US" dirty="0"/>
          </a:p>
        </p:txBody>
      </p:sp>
      <p:sp>
        <p:nvSpPr>
          <p:cNvPr id="4" name="Text Placeholder 4">
            <a:extLst>
              <a:ext uri="{FF2B5EF4-FFF2-40B4-BE49-F238E27FC236}">
                <a16:creationId xmlns:a16="http://schemas.microsoft.com/office/drawing/2014/main" id="{0E59CEB0-6E4D-4674-8C43-1AB0992DE092}"/>
              </a:ext>
            </a:extLst>
          </p:cNvPr>
          <p:cNvSpPr txBox="1">
            <a:spLocks/>
          </p:cNvSpPr>
          <p:nvPr/>
        </p:nvSpPr>
        <p:spPr>
          <a:xfrm>
            <a:off x="465138" y="6448510"/>
            <a:ext cx="11887195" cy="49244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r>
              <a:rPr lang="en-US" sz="1100" i="1">
                <a:solidFill>
                  <a:schemeClr val="tx1">
                    <a:lumMod val="50000"/>
                    <a:lumOff val="50000"/>
                  </a:schemeClr>
                </a:solidFill>
              </a:rPr>
              <a:t>*Additional DNS settings may be required to establish private endpoint connectivity.</a:t>
            </a:r>
          </a:p>
        </p:txBody>
      </p:sp>
      <p:cxnSp>
        <p:nvCxnSpPr>
          <p:cNvPr id="6" name="Straight Arrow Connector 5">
            <a:extLst>
              <a:ext uri="{FF2B5EF4-FFF2-40B4-BE49-F238E27FC236}">
                <a16:creationId xmlns:a16="http://schemas.microsoft.com/office/drawing/2014/main" id="{AB25164D-7705-48E2-8CFA-D06FCC79C5BF}"/>
              </a:ext>
            </a:extLst>
          </p:cNvPr>
          <p:cNvCxnSpPr>
            <a:cxnSpLocks/>
          </p:cNvCxnSpPr>
          <p:nvPr/>
        </p:nvCxnSpPr>
        <p:spPr>
          <a:xfrm>
            <a:off x="5653721" y="2582445"/>
            <a:ext cx="215531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nvGrpSpPr>
          <p:cNvPr id="47" name="Group 46">
            <a:extLst>
              <a:ext uri="{FF2B5EF4-FFF2-40B4-BE49-F238E27FC236}">
                <a16:creationId xmlns:a16="http://schemas.microsoft.com/office/drawing/2014/main" id="{F7ECE4F6-7432-4B97-B367-78A274D5A890}"/>
              </a:ext>
            </a:extLst>
          </p:cNvPr>
          <p:cNvGrpSpPr/>
          <p:nvPr/>
        </p:nvGrpSpPr>
        <p:grpSpPr>
          <a:xfrm>
            <a:off x="578208" y="4904398"/>
            <a:ext cx="1743881" cy="1233649"/>
            <a:chOff x="735163" y="4350220"/>
            <a:chExt cx="2257441" cy="1206282"/>
          </a:xfrm>
        </p:grpSpPr>
        <p:pic>
          <p:nvPicPr>
            <p:cNvPr id="48" name="Picture 47">
              <a:extLst>
                <a:ext uri="{FF2B5EF4-FFF2-40B4-BE49-F238E27FC236}">
                  <a16:creationId xmlns:a16="http://schemas.microsoft.com/office/drawing/2014/main" id="{382D9981-B180-44ED-8D50-B1673299D158}"/>
                </a:ext>
              </a:extLst>
            </p:cNvPr>
            <p:cNvPicPr>
              <a:picLocks noChangeAspect="1"/>
            </p:cNvPicPr>
            <p:nvPr/>
          </p:nvPicPr>
          <p:blipFill>
            <a:blip r:embed="rId15"/>
            <a:stretch>
              <a:fillRect/>
            </a:stretch>
          </p:blipFill>
          <p:spPr>
            <a:xfrm>
              <a:off x="735163" y="4362850"/>
              <a:ext cx="365865" cy="1193652"/>
            </a:xfrm>
            <a:prstGeom prst="rect">
              <a:avLst/>
            </a:prstGeom>
          </p:spPr>
        </p:pic>
        <p:pic>
          <p:nvPicPr>
            <p:cNvPr id="49" name="Picture 48">
              <a:extLst>
                <a:ext uri="{FF2B5EF4-FFF2-40B4-BE49-F238E27FC236}">
                  <a16:creationId xmlns:a16="http://schemas.microsoft.com/office/drawing/2014/main" id="{DC397083-3EC8-45B0-B68F-2885324F16C5}"/>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127647" y="5284771"/>
              <a:ext cx="263850" cy="233202"/>
            </a:xfrm>
            <a:prstGeom prst="rect">
              <a:avLst/>
            </a:prstGeom>
          </p:spPr>
        </p:pic>
        <p:pic>
          <p:nvPicPr>
            <p:cNvPr id="50" name="Picture 49">
              <a:extLst>
                <a:ext uri="{FF2B5EF4-FFF2-40B4-BE49-F238E27FC236}">
                  <a16:creationId xmlns:a16="http://schemas.microsoft.com/office/drawing/2014/main" id="{98BDA7A7-8A4A-4249-B23F-1A1C2D7D503E}"/>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133460" y="4989690"/>
              <a:ext cx="263850" cy="233202"/>
            </a:xfrm>
            <a:prstGeom prst="rect">
              <a:avLst/>
            </a:prstGeom>
          </p:spPr>
        </p:pic>
        <p:pic>
          <p:nvPicPr>
            <p:cNvPr id="51" name="Picture 50">
              <a:extLst>
                <a:ext uri="{FF2B5EF4-FFF2-40B4-BE49-F238E27FC236}">
                  <a16:creationId xmlns:a16="http://schemas.microsoft.com/office/drawing/2014/main" id="{17F6655C-3232-4759-83C2-E9910FF3ADA1}"/>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136626" y="4700848"/>
              <a:ext cx="263850" cy="233202"/>
            </a:xfrm>
            <a:prstGeom prst="rect">
              <a:avLst/>
            </a:prstGeom>
          </p:spPr>
        </p:pic>
        <p:pic>
          <p:nvPicPr>
            <p:cNvPr id="52" name="Picture 51">
              <a:extLst>
                <a:ext uri="{FF2B5EF4-FFF2-40B4-BE49-F238E27FC236}">
                  <a16:creationId xmlns:a16="http://schemas.microsoft.com/office/drawing/2014/main" id="{C473BE7E-2466-43B9-81E1-6E99F207B45A}"/>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138712" y="4403106"/>
              <a:ext cx="263850" cy="233202"/>
            </a:xfrm>
            <a:prstGeom prst="rect">
              <a:avLst/>
            </a:prstGeom>
          </p:spPr>
        </p:pic>
        <p:pic>
          <p:nvPicPr>
            <p:cNvPr id="53" name="Picture 52">
              <a:extLst>
                <a:ext uri="{FF2B5EF4-FFF2-40B4-BE49-F238E27FC236}">
                  <a16:creationId xmlns:a16="http://schemas.microsoft.com/office/drawing/2014/main" id="{9FE4CE1E-17A4-4B40-9425-83DA57F4C358}"/>
                </a:ext>
              </a:extLst>
            </p:cNvPr>
            <p:cNvPicPr>
              <a:picLocks noChangeAspect="1"/>
            </p:cNvPicPr>
            <p:nvPr/>
          </p:nvPicPr>
          <p:blipFill>
            <a:blip r:embed="rId15"/>
            <a:stretch>
              <a:fillRect/>
            </a:stretch>
          </p:blipFill>
          <p:spPr>
            <a:xfrm>
              <a:off x="1509755" y="4353811"/>
              <a:ext cx="365865" cy="1193652"/>
            </a:xfrm>
            <a:prstGeom prst="rect">
              <a:avLst/>
            </a:prstGeom>
          </p:spPr>
        </p:pic>
        <p:pic>
          <p:nvPicPr>
            <p:cNvPr id="54" name="Picture 53">
              <a:extLst>
                <a:ext uri="{FF2B5EF4-FFF2-40B4-BE49-F238E27FC236}">
                  <a16:creationId xmlns:a16="http://schemas.microsoft.com/office/drawing/2014/main" id="{CADE306E-E405-41CB-A3C1-9B63270905C1}"/>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902240" y="5275733"/>
              <a:ext cx="263850" cy="233202"/>
            </a:xfrm>
            <a:prstGeom prst="rect">
              <a:avLst/>
            </a:prstGeom>
          </p:spPr>
        </p:pic>
        <p:pic>
          <p:nvPicPr>
            <p:cNvPr id="55" name="Picture 54">
              <a:extLst>
                <a:ext uri="{FF2B5EF4-FFF2-40B4-BE49-F238E27FC236}">
                  <a16:creationId xmlns:a16="http://schemas.microsoft.com/office/drawing/2014/main" id="{A432D356-79EC-43D1-AAF4-E4BAEA79DC37}"/>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908052" y="4980651"/>
              <a:ext cx="263850" cy="233202"/>
            </a:xfrm>
            <a:prstGeom prst="rect">
              <a:avLst/>
            </a:prstGeom>
          </p:spPr>
        </p:pic>
        <p:pic>
          <p:nvPicPr>
            <p:cNvPr id="56" name="Picture 55">
              <a:extLst>
                <a:ext uri="{FF2B5EF4-FFF2-40B4-BE49-F238E27FC236}">
                  <a16:creationId xmlns:a16="http://schemas.microsoft.com/office/drawing/2014/main" id="{279D2C31-A8E3-4B23-9810-017A5EE8E7D8}"/>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911218" y="4691809"/>
              <a:ext cx="263850" cy="233202"/>
            </a:xfrm>
            <a:prstGeom prst="rect">
              <a:avLst/>
            </a:prstGeom>
          </p:spPr>
        </p:pic>
        <p:pic>
          <p:nvPicPr>
            <p:cNvPr id="57" name="Picture 56">
              <a:extLst>
                <a:ext uri="{FF2B5EF4-FFF2-40B4-BE49-F238E27FC236}">
                  <a16:creationId xmlns:a16="http://schemas.microsoft.com/office/drawing/2014/main" id="{B7125488-637D-4492-8FD3-C73743E17A76}"/>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913305" y="4394067"/>
              <a:ext cx="263850" cy="233202"/>
            </a:xfrm>
            <a:prstGeom prst="rect">
              <a:avLst/>
            </a:prstGeom>
          </p:spPr>
        </p:pic>
        <p:pic>
          <p:nvPicPr>
            <p:cNvPr id="58" name="Picture 57">
              <a:extLst>
                <a:ext uri="{FF2B5EF4-FFF2-40B4-BE49-F238E27FC236}">
                  <a16:creationId xmlns:a16="http://schemas.microsoft.com/office/drawing/2014/main" id="{FBC91FA8-DD86-43C6-90BE-CCCF65288A5D}"/>
                </a:ext>
              </a:extLst>
            </p:cNvPr>
            <p:cNvPicPr>
              <a:picLocks noChangeAspect="1"/>
            </p:cNvPicPr>
            <p:nvPr/>
          </p:nvPicPr>
          <p:blipFill>
            <a:blip r:embed="rId15"/>
            <a:stretch>
              <a:fillRect/>
            </a:stretch>
          </p:blipFill>
          <p:spPr>
            <a:xfrm>
              <a:off x="2325204" y="4350220"/>
              <a:ext cx="365865" cy="1193652"/>
            </a:xfrm>
            <a:prstGeom prst="rect">
              <a:avLst/>
            </a:prstGeom>
          </p:spPr>
        </p:pic>
        <p:pic>
          <p:nvPicPr>
            <p:cNvPr id="59" name="Picture 58">
              <a:extLst>
                <a:ext uri="{FF2B5EF4-FFF2-40B4-BE49-F238E27FC236}">
                  <a16:creationId xmlns:a16="http://schemas.microsoft.com/office/drawing/2014/main" id="{BA00F32D-3DB9-4EB8-9DC3-435898B96498}"/>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2717689" y="5272140"/>
              <a:ext cx="263850" cy="233202"/>
            </a:xfrm>
            <a:prstGeom prst="rect">
              <a:avLst/>
            </a:prstGeom>
          </p:spPr>
        </p:pic>
        <p:pic>
          <p:nvPicPr>
            <p:cNvPr id="60" name="Picture 59">
              <a:extLst>
                <a:ext uri="{FF2B5EF4-FFF2-40B4-BE49-F238E27FC236}">
                  <a16:creationId xmlns:a16="http://schemas.microsoft.com/office/drawing/2014/main" id="{90B9F023-8B9A-4966-8608-9F40C953636D}"/>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2723502" y="4977059"/>
              <a:ext cx="263850" cy="233202"/>
            </a:xfrm>
            <a:prstGeom prst="rect">
              <a:avLst/>
            </a:prstGeom>
          </p:spPr>
        </p:pic>
        <p:pic>
          <p:nvPicPr>
            <p:cNvPr id="61" name="Picture 60">
              <a:extLst>
                <a:ext uri="{FF2B5EF4-FFF2-40B4-BE49-F238E27FC236}">
                  <a16:creationId xmlns:a16="http://schemas.microsoft.com/office/drawing/2014/main" id="{94CF108C-6279-4304-8BC4-5A1E0B745FCE}"/>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2726667" y="4688217"/>
              <a:ext cx="263850" cy="233202"/>
            </a:xfrm>
            <a:prstGeom prst="rect">
              <a:avLst/>
            </a:prstGeom>
          </p:spPr>
        </p:pic>
        <p:pic>
          <p:nvPicPr>
            <p:cNvPr id="62" name="Picture 61">
              <a:extLst>
                <a:ext uri="{FF2B5EF4-FFF2-40B4-BE49-F238E27FC236}">
                  <a16:creationId xmlns:a16="http://schemas.microsoft.com/office/drawing/2014/main" id="{85DA29B0-EDAB-4E22-B9B3-F55AC9DD2F61}"/>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2728754" y="4390474"/>
              <a:ext cx="263850" cy="233202"/>
            </a:xfrm>
            <a:prstGeom prst="rect">
              <a:avLst/>
            </a:prstGeom>
          </p:spPr>
        </p:pic>
      </p:grpSp>
      <p:sp>
        <p:nvSpPr>
          <p:cNvPr id="63" name="Triangle 86">
            <a:extLst>
              <a:ext uri="{FF2B5EF4-FFF2-40B4-BE49-F238E27FC236}">
                <a16:creationId xmlns:a16="http://schemas.microsoft.com/office/drawing/2014/main" id="{059CCAA5-E8B4-424E-9839-84FAA35986DA}"/>
              </a:ext>
            </a:extLst>
          </p:cNvPr>
          <p:cNvSpPr/>
          <p:nvPr/>
        </p:nvSpPr>
        <p:spPr bwMode="auto">
          <a:xfrm>
            <a:off x="1120294" y="4291117"/>
            <a:ext cx="659710" cy="34563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4" name="Left Brace 63">
            <a:extLst>
              <a:ext uri="{FF2B5EF4-FFF2-40B4-BE49-F238E27FC236}">
                <a16:creationId xmlns:a16="http://schemas.microsoft.com/office/drawing/2014/main" id="{6980B40B-9F0B-45F6-8D90-6CECDB0912D2}"/>
              </a:ext>
            </a:extLst>
          </p:cNvPr>
          <p:cNvSpPr/>
          <p:nvPr/>
        </p:nvSpPr>
        <p:spPr>
          <a:xfrm rot="5400000">
            <a:off x="1280472" y="3752944"/>
            <a:ext cx="345350" cy="1847088"/>
          </a:xfrm>
          <a:prstGeom prst="leftBrace">
            <a:avLst>
              <a:gd name="adj1" fmla="val 72325"/>
              <a:gd name="adj2" fmla="val 50000"/>
            </a:avLst>
          </a:prstGeom>
          <a:noFill/>
          <a:ln w="12700" cap="flat" cmpd="sng" algn="ctr">
            <a:solidFill>
              <a:schemeClr val="accent5"/>
            </a:solidFill>
            <a:prstDash val="solid"/>
          </a:ln>
          <a:effectLst/>
        </p:spPr>
        <p:txBody>
          <a:bodyPr rtlCol="0" anchor="ctr"/>
          <a:lstStyle/>
          <a:p>
            <a:pPr algn="ctr" defTabSz="932418">
              <a:defRPr/>
            </a:pPr>
            <a:endParaRPr lang="en-US" sz="1836" kern="0">
              <a:solidFill>
                <a:prstClr val="black"/>
              </a:solidFill>
              <a:latin typeface="+mj-lt"/>
            </a:endParaRPr>
          </a:p>
        </p:txBody>
      </p:sp>
      <p:grpSp>
        <p:nvGrpSpPr>
          <p:cNvPr id="65" name="Group 64">
            <a:extLst>
              <a:ext uri="{FF2B5EF4-FFF2-40B4-BE49-F238E27FC236}">
                <a16:creationId xmlns:a16="http://schemas.microsoft.com/office/drawing/2014/main" id="{7BAF9A06-04DA-4D91-A4C0-6AE73C321B4A}"/>
              </a:ext>
            </a:extLst>
          </p:cNvPr>
          <p:cNvGrpSpPr/>
          <p:nvPr/>
        </p:nvGrpSpPr>
        <p:grpSpPr>
          <a:xfrm>
            <a:off x="1399572" y="6032265"/>
            <a:ext cx="1954237" cy="772138"/>
            <a:chOff x="2175771" y="5308284"/>
            <a:chExt cx="2572874" cy="1073254"/>
          </a:xfrm>
        </p:grpSpPr>
        <p:pic>
          <p:nvPicPr>
            <p:cNvPr id="67" name="Picture 6" descr="Image result for aws transparent icon">
              <a:extLst>
                <a:ext uri="{FF2B5EF4-FFF2-40B4-BE49-F238E27FC236}">
                  <a16:creationId xmlns:a16="http://schemas.microsoft.com/office/drawing/2014/main" id="{45871428-04BB-42BC-9F04-739BA6EA279C}"/>
                </a:ext>
              </a:extLst>
            </p:cNvPr>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2175771" y="5647029"/>
              <a:ext cx="773863" cy="302492"/>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4">
              <a:extLst>
                <a:ext uri="{FF2B5EF4-FFF2-40B4-BE49-F238E27FC236}">
                  <a16:creationId xmlns:a16="http://schemas.microsoft.com/office/drawing/2014/main" id="{AE0FF273-418C-4364-8B51-136258FC6084}"/>
                </a:ext>
              </a:extLst>
            </p:cNvPr>
            <p:cNvPicPr>
              <a:picLocks noChangeAspect="1" noChangeArrowheads="1"/>
            </p:cNvPicPr>
            <p:nvPr/>
          </p:nvPicPr>
          <p:blipFill>
            <a:blip r:embed="rId18" cstate="print">
              <a:extLst>
                <a:ext uri="{28A0092B-C50C-407E-A947-70E740481C1C}">
                  <a14:useLocalDpi xmlns:a14="http://schemas.microsoft.com/office/drawing/2010/main"/>
                </a:ext>
              </a:extLst>
            </a:blip>
            <a:srcRect/>
            <a:stretch/>
          </p:blipFill>
          <p:spPr bwMode="auto">
            <a:xfrm>
              <a:off x="3137151" y="5308284"/>
              <a:ext cx="1611494" cy="1073254"/>
            </a:xfrm>
            <a:prstGeom prst="rect">
              <a:avLst/>
            </a:prstGeom>
            <a:noFill/>
            <a:extLst>
              <a:ext uri="{909E8E84-426E-40DD-AFC4-6F175D3DCCD1}">
                <a14:hiddenFill xmlns:a14="http://schemas.microsoft.com/office/drawing/2010/main">
                  <a:solidFill>
                    <a:srgbClr val="FFFFFF"/>
                  </a:solidFill>
                </a14:hiddenFill>
              </a:ext>
            </a:extLst>
          </p:spPr>
        </p:pic>
      </p:grpSp>
      <p:pic>
        <p:nvPicPr>
          <p:cNvPr id="69" name="Picture 4" descr="Image result for hyper-v logo transparent">
            <a:extLst>
              <a:ext uri="{FF2B5EF4-FFF2-40B4-BE49-F238E27FC236}">
                <a16:creationId xmlns:a16="http://schemas.microsoft.com/office/drawing/2014/main" id="{C51622BF-A375-45D8-AA91-10C33074AF26}"/>
              </a:ext>
            </a:extLst>
          </p:cNvPr>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512546" y="6195861"/>
            <a:ext cx="840731" cy="360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230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9380F15A-7D92-4AD1-8FE6-AB2B17D3E8AB}"/>
              </a:ext>
            </a:extLst>
          </p:cNvPr>
          <p:cNvSpPr>
            <a:spLocks noGrp="1"/>
          </p:cNvSpPr>
          <p:nvPr>
            <p:ph type="title"/>
          </p:nvPr>
        </p:nvSpPr>
        <p:spPr>
          <a:xfrm>
            <a:off x="465138" y="441332"/>
            <a:ext cx="11530584" cy="830020"/>
          </a:xfrm>
        </p:spPr>
        <p:txBody>
          <a:bodyPr/>
          <a:lstStyle/>
          <a:p>
            <a:r>
              <a:rPr lang="en-US" dirty="0"/>
              <a:t>Private Link: Additional permissions required</a:t>
            </a:r>
          </a:p>
        </p:txBody>
      </p:sp>
      <p:graphicFrame>
        <p:nvGraphicFramePr>
          <p:cNvPr id="3" name="Table 2">
            <a:extLst>
              <a:ext uri="{FF2B5EF4-FFF2-40B4-BE49-F238E27FC236}">
                <a16:creationId xmlns:a16="http://schemas.microsoft.com/office/drawing/2014/main" id="{143F3F48-0123-4233-8B20-CA71889584E9}"/>
              </a:ext>
            </a:extLst>
          </p:cNvPr>
          <p:cNvGraphicFramePr>
            <a:graphicFrameLocks noGrp="1"/>
          </p:cNvGraphicFramePr>
          <p:nvPr>
            <p:extLst>
              <p:ext uri="{D42A27DB-BD31-4B8C-83A1-F6EECF244321}">
                <p14:modId xmlns:p14="http://schemas.microsoft.com/office/powerpoint/2010/main" val="1622396751"/>
              </p:ext>
            </p:extLst>
          </p:nvPr>
        </p:nvGraphicFramePr>
        <p:xfrm>
          <a:off x="877290" y="1728402"/>
          <a:ext cx="10681894" cy="4532112"/>
        </p:xfrm>
        <a:graphic>
          <a:graphicData uri="http://schemas.openxmlformats.org/drawingml/2006/table">
            <a:tbl>
              <a:tblPr firstRow="1" bandRow="1">
                <a:tableStyleId>{FABFCF23-3B69-468F-B69F-88F6DE6A72F2}</a:tableStyleId>
              </a:tblPr>
              <a:tblGrid>
                <a:gridCol w="4947922">
                  <a:extLst>
                    <a:ext uri="{9D8B030D-6E8A-4147-A177-3AD203B41FA5}">
                      <a16:colId xmlns:a16="http://schemas.microsoft.com/office/drawing/2014/main" val="2875081745"/>
                    </a:ext>
                  </a:extLst>
                </a:gridCol>
                <a:gridCol w="5733972">
                  <a:extLst>
                    <a:ext uri="{9D8B030D-6E8A-4147-A177-3AD203B41FA5}">
                      <a16:colId xmlns:a16="http://schemas.microsoft.com/office/drawing/2014/main" val="3694781822"/>
                    </a:ext>
                  </a:extLst>
                </a:gridCol>
              </a:tblGrid>
              <a:tr h="563812">
                <a:tc>
                  <a:txBody>
                    <a:bodyPr/>
                    <a:lstStyle/>
                    <a:p>
                      <a:pPr marL="0" marR="0" lvl="0" indent="0" algn="l" defTabSz="914400" rtl="0" eaLnBrk="1" fontAlgn="b" latinLnBrk="0" hangingPunct="1">
                        <a:lnSpc>
                          <a:spcPct val="107000"/>
                        </a:lnSpc>
                        <a:spcBef>
                          <a:spcPts val="0"/>
                        </a:spcBef>
                        <a:spcAft>
                          <a:spcPts val="0"/>
                        </a:spcAft>
                        <a:buClrTx/>
                        <a:buSzTx/>
                        <a:buFontTx/>
                        <a:buNone/>
                        <a:tabLst/>
                        <a:defRPr/>
                      </a:pPr>
                      <a:r>
                        <a:rPr lang="en-US" sz="1600" b="1" kern="1200" dirty="0">
                          <a:solidFill>
                            <a:schemeClr val="tx1"/>
                          </a:solidFill>
                          <a:effectLst/>
                          <a:latin typeface="+mn-lt"/>
                          <a:ea typeface="+mn-ea"/>
                          <a:cs typeface="+mn-cs"/>
                        </a:rPr>
                        <a:t>Operation</a:t>
                      </a:r>
                    </a:p>
                  </a:txBody>
                  <a:tcPr marL="97146" marR="0" marT="0" marB="0" anchor="ctr">
                    <a:lnL w="12700" cmpd="sng">
                      <a:noFill/>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l" defTabSz="914400" rtl="0" eaLnBrk="1" latinLnBrk="0" hangingPunct="1">
                        <a:lnSpc>
                          <a:spcPct val="107000"/>
                        </a:lnSpc>
                        <a:spcBef>
                          <a:spcPts val="0"/>
                        </a:spcBef>
                        <a:spcAft>
                          <a:spcPts val="0"/>
                        </a:spcAft>
                      </a:pPr>
                      <a:r>
                        <a:rPr lang="en-US" sz="1600" b="1" kern="1200" dirty="0">
                          <a:solidFill>
                            <a:schemeClr val="tx1"/>
                          </a:solidFill>
                          <a:effectLst/>
                          <a:latin typeface="+mn-lt"/>
                          <a:ea typeface="+mn-ea"/>
                          <a:cs typeface="+mn-cs"/>
                        </a:rPr>
                        <a:t>Permissions</a:t>
                      </a:r>
                    </a:p>
                  </a:txBody>
                  <a:tcPr marL="93260" marR="93260" marT="46630" marB="46630" anchor="ctr">
                    <a:lnL w="19050" cap="flat" cmpd="sng" algn="ctr">
                      <a:noFill/>
                      <a:prstDash val="solid"/>
                      <a:round/>
                      <a:headEnd type="none" w="med" len="med"/>
                      <a:tailEnd type="none" w="med" len="med"/>
                    </a:lnL>
                    <a:lnR w="12700" cmpd="sng">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755855">
                <a:tc>
                  <a:txBody>
                    <a:bodyPr/>
                    <a:lstStyle/>
                    <a:p>
                      <a:pPr algn="l" fontAlgn="t"/>
                      <a:r>
                        <a:rPr lang="en-US" sz="1400" kern="1200" dirty="0">
                          <a:solidFill>
                            <a:schemeClr val="tx2"/>
                          </a:solidFill>
                          <a:latin typeface="Segoe UI Semibold (Headings)"/>
                          <a:ea typeface="+mn-ea"/>
                          <a:cs typeface="Segoe UI Semilight" panose="020B0402040204020203" pitchFamily="34" charset="0"/>
                        </a:rPr>
                        <a:t>Create and manage private endpoints</a:t>
                      </a:r>
                    </a:p>
                  </a:txBody>
                  <a:tcPr marR="457200">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t"/>
                      <a:r>
                        <a:rPr lang="en-US" sz="1400" kern="1200">
                          <a:solidFill>
                            <a:schemeClr val="accent2"/>
                          </a:solidFill>
                          <a:latin typeface="+mn-lt"/>
                          <a:ea typeface="+mn-ea"/>
                          <a:cs typeface="Segoe UI Semilight" panose="020B0402040204020203" pitchFamily="34" charset="0"/>
                        </a:rPr>
                        <a:t>Microsoft.Network/privateEndpoint/write/action</a:t>
                      </a:r>
                      <a:br>
                        <a:rPr lang="en-US" sz="1400" kern="1200">
                          <a:solidFill>
                            <a:schemeClr val="accent2"/>
                          </a:solidFill>
                          <a:latin typeface="+mn-lt"/>
                          <a:ea typeface="+mn-ea"/>
                          <a:cs typeface="Segoe UI Semilight" panose="020B0402040204020203" pitchFamily="34" charset="0"/>
                        </a:rPr>
                      </a:br>
                      <a:r>
                        <a:rPr lang="en-US" sz="1400" kern="1200">
                          <a:solidFill>
                            <a:schemeClr val="accent2"/>
                          </a:solidFill>
                          <a:latin typeface="+mn-lt"/>
                          <a:ea typeface="+mn-ea"/>
                          <a:cs typeface="Segoe UI Semilight" panose="020B0402040204020203" pitchFamily="34" charset="0"/>
                        </a:rPr>
                        <a:t>Microsoft.Network/privateEndpoint/read/action</a:t>
                      </a:r>
                    </a:p>
                  </a:txBody>
                  <a:tcP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065900"/>
                  </a:ext>
                </a:extLst>
              </a:tr>
              <a:tr h="755855">
                <a:tc>
                  <a:txBody>
                    <a:bodyPr/>
                    <a:lstStyle/>
                    <a:p>
                      <a:pPr marL="0" algn="l" defTabSz="932742" rtl="0" eaLnBrk="1" fontAlgn="t" latinLnBrk="0" hangingPunct="1"/>
                      <a:r>
                        <a:rPr lang="en-US" sz="1400" kern="1200" dirty="0">
                          <a:solidFill>
                            <a:schemeClr val="tx2"/>
                          </a:solidFill>
                          <a:latin typeface="Segoe UI Semibold (Headings)"/>
                          <a:ea typeface="+mn-ea"/>
                          <a:cs typeface="Segoe UI Semilight" panose="020B0402040204020203" pitchFamily="34" charset="0"/>
                        </a:rPr>
                        <a:t>Attach a private endpoint to a virtual network or subnet</a:t>
                      </a:r>
                    </a:p>
                  </a:txBody>
                  <a:tcPr marR="457200">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t"/>
                      <a:r>
                        <a:rPr lang="en-US" sz="1400" kern="1200">
                          <a:solidFill>
                            <a:schemeClr val="accent2"/>
                          </a:solidFill>
                          <a:latin typeface="+mn-lt"/>
                          <a:ea typeface="+mn-ea"/>
                          <a:cs typeface="Segoe UI Semilight" panose="020B0402040204020203" pitchFamily="34" charset="0"/>
                        </a:rPr>
                        <a:t>Microsoft.Network/virtualNetworks/subnet/join/action</a:t>
                      </a:r>
                      <a:br>
                        <a:rPr lang="en-US" sz="1400" kern="1200">
                          <a:solidFill>
                            <a:schemeClr val="accent2"/>
                          </a:solidFill>
                          <a:latin typeface="+mn-lt"/>
                          <a:ea typeface="+mn-ea"/>
                          <a:cs typeface="Segoe UI Semilight" panose="020B0402040204020203" pitchFamily="34" charset="0"/>
                        </a:rPr>
                      </a:br>
                      <a:r>
                        <a:rPr lang="en-US" sz="1400" kern="1200">
                          <a:solidFill>
                            <a:schemeClr val="accent2"/>
                          </a:solidFill>
                          <a:latin typeface="+mn-lt"/>
                          <a:ea typeface="+mn-ea"/>
                          <a:cs typeface="Segoe UI Semilight" panose="020B0402040204020203" pitchFamily="34" charset="0"/>
                        </a:rPr>
                        <a:t>Microsoft.Network/virtualNetworks/join/action</a:t>
                      </a:r>
                    </a:p>
                  </a:txBody>
                  <a:tcP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931770"/>
                  </a:ext>
                </a:extLst>
              </a:tr>
              <a:tr h="755855">
                <a:tc>
                  <a:txBody>
                    <a:bodyPr/>
                    <a:lstStyle/>
                    <a:p>
                      <a:pPr marL="0" algn="l" defTabSz="932742" rtl="0" eaLnBrk="1" fontAlgn="t" latinLnBrk="0" hangingPunct="1"/>
                      <a:r>
                        <a:rPr lang="en-US" sz="1400" kern="1200">
                          <a:solidFill>
                            <a:schemeClr val="tx2"/>
                          </a:solidFill>
                          <a:latin typeface="Segoe UI Semibold (Headings)"/>
                          <a:ea typeface="+mn-ea"/>
                          <a:cs typeface="Segoe UI Semilight" panose="020B0402040204020203" pitchFamily="34" charset="0"/>
                        </a:rPr>
                        <a:t>Link the private endpoint to an ARM resource (vault, storage, key-vault etc.)</a:t>
                      </a:r>
                    </a:p>
                  </a:txBody>
                  <a:tcPr marR="457200">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t"/>
                      <a:r>
                        <a:rPr lang="en-US" sz="1400" kern="1200">
                          <a:solidFill>
                            <a:schemeClr val="accent2"/>
                          </a:solidFill>
                          <a:latin typeface="+mn-lt"/>
                          <a:ea typeface="+mn-ea"/>
                          <a:cs typeface="Segoe UI Semilight" panose="020B0402040204020203" pitchFamily="34" charset="0"/>
                        </a:rPr>
                        <a:t>Microsoft.[RP]/[resouceName]/privateEndpointConnectionApproval/action Microsoft.[RP]/[resouceName]/privateEndpointConnections/read</a:t>
                      </a:r>
                    </a:p>
                  </a:txBody>
                  <a:tcP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2061315"/>
                  </a:ext>
                </a:extLst>
              </a:tr>
              <a:tr h="755855">
                <a:tc>
                  <a:txBody>
                    <a:bodyPr/>
                    <a:lstStyle/>
                    <a:p>
                      <a:pPr marL="0" algn="l" defTabSz="932742" rtl="0" eaLnBrk="1" fontAlgn="t" latinLnBrk="0" hangingPunct="1"/>
                      <a:r>
                        <a:rPr lang="en-US" sz="1400" kern="1200">
                          <a:solidFill>
                            <a:schemeClr val="tx2"/>
                          </a:solidFill>
                          <a:latin typeface="Segoe UI Semibold (Headings)"/>
                          <a:ea typeface="+mn-ea"/>
                          <a:cs typeface="Segoe UI Semilight" panose="020B0402040204020203" pitchFamily="34" charset="0"/>
                        </a:rPr>
                        <a:t>Create a network interface and join to a network security group</a:t>
                      </a:r>
                    </a:p>
                  </a:txBody>
                  <a:tcPr marR="457200">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t"/>
                      <a:r>
                        <a:rPr lang="en-US" sz="1400" kern="1200">
                          <a:solidFill>
                            <a:schemeClr val="accent2"/>
                          </a:solidFill>
                          <a:latin typeface="+mn-lt"/>
                          <a:ea typeface="+mn-ea"/>
                          <a:cs typeface="Segoe UI Semilight" panose="020B0402040204020203" pitchFamily="34" charset="0"/>
                        </a:rPr>
                        <a:t>Microsoft.Network/networkInterfaces/read</a:t>
                      </a:r>
                      <a:br>
                        <a:rPr lang="en-US" sz="1400" kern="1200">
                          <a:solidFill>
                            <a:schemeClr val="accent2"/>
                          </a:solidFill>
                          <a:latin typeface="+mn-lt"/>
                          <a:ea typeface="+mn-ea"/>
                          <a:cs typeface="Segoe UI Semilight" panose="020B0402040204020203" pitchFamily="34" charset="0"/>
                        </a:rPr>
                      </a:br>
                      <a:r>
                        <a:rPr lang="en-US" sz="1400" kern="1200">
                          <a:solidFill>
                            <a:schemeClr val="accent2"/>
                          </a:solidFill>
                          <a:latin typeface="+mn-lt"/>
                          <a:ea typeface="+mn-ea"/>
                          <a:cs typeface="Segoe UI Semilight" panose="020B0402040204020203" pitchFamily="34" charset="0"/>
                        </a:rPr>
                        <a:t>Microsoft.Network/networkInterfaces/subnets/write</a:t>
                      </a:r>
                      <a:br>
                        <a:rPr lang="en-US" sz="1400" kern="1200">
                          <a:solidFill>
                            <a:schemeClr val="accent2"/>
                          </a:solidFill>
                          <a:latin typeface="+mn-lt"/>
                          <a:ea typeface="+mn-ea"/>
                          <a:cs typeface="Segoe UI Semilight" panose="020B0402040204020203" pitchFamily="34" charset="0"/>
                        </a:rPr>
                      </a:br>
                      <a:r>
                        <a:rPr lang="en-US" sz="1400" kern="1200">
                          <a:solidFill>
                            <a:schemeClr val="accent2"/>
                          </a:solidFill>
                          <a:latin typeface="+mn-lt"/>
                          <a:ea typeface="+mn-ea"/>
                          <a:cs typeface="Segoe UI Semilight" panose="020B0402040204020203" pitchFamily="34" charset="0"/>
                        </a:rPr>
                        <a:t>Microsoft.Network/networkInterfaces/subnets/read</a:t>
                      </a:r>
                      <a:br>
                        <a:rPr lang="en-US" sz="1400" kern="1200">
                          <a:solidFill>
                            <a:schemeClr val="accent2"/>
                          </a:solidFill>
                          <a:latin typeface="+mn-lt"/>
                          <a:ea typeface="+mn-ea"/>
                          <a:cs typeface="Segoe UI Semilight" panose="020B0402040204020203" pitchFamily="34" charset="0"/>
                        </a:rPr>
                      </a:br>
                      <a:r>
                        <a:rPr lang="en-US" sz="1400" kern="1200">
                          <a:solidFill>
                            <a:schemeClr val="accent2"/>
                          </a:solidFill>
                          <a:latin typeface="+mn-lt"/>
                          <a:ea typeface="+mn-ea"/>
                          <a:cs typeface="Segoe UI Semilight" panose="020B0402040204020203" pitchFamily="34" charset="0"/>
                        </a:rPr>
                        <a:t>Microsoft.Network/networkSecurityGroups/join/action (optional)</a:t>
                      </a:r>
                    </a:p>
                  </a:txBody>
                  <a:tcP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5309325"/>
                  </a:ext>
                </a:extLst>
              </a:tr>
              <a:tr h="755855">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kern="1200" dirty="0">
                          <a:solidFill>
                            <a:schemeClr val="tx2"/>
                          </a:solidFill>
                          <a:latin typeface="Segoe UI Semibold (Headings)"/>
                          <a:ea typeface="+mn-ea"/>
                          <a:cs typeface="Segoe UI Semilight" panose="020B0402040204020203" pitchFamily="34" charset="0"/>
                        </a:rPr>
                        <a:t>To assign RBAC to another user or Managed Identity on an ARM resource</a:t>
                      </a:r>
                    </a:p>
                  </a:txBody>
                  <a:tcPr marR="457200">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kern="1200" dirty="0" err="1">
                          <a:solidFill>
                            <a:schemeClr val="accent2"/>
                          </a:solidFill>
                          <a:latin typeface="+mn-lt"/>
                          <a:ea typeface="+mn-ea"/>
                          <a:cs typeface="Segoe UI Semilight" panose="020B0402040204020203" pitchFamily="34" charset="0"/>
                        </a:rPr>
                        <a:t>Microsoft.Authorization</a:t>
                      </a:r>
                      <a:r>
                        <a:rPr lang="en-US" sz="1400" kern="1200" dirty="0">
                          <a:solidFill>
                            <a:schemeClr val="accent2"/>
                          </a:solidFill>
                          <a:latin typeface="+mn-lt"/>
                          <a:ea typeface="+mn-ea"/>
                          <a:cs typeface="Segoe UI Semilight" panose="020B0402040204020203" pitchFamily="34" charset="0"/>
                        </a:rPr>
                        <a:t>/</a:t>
                      </a:r>
                      <a:r>
                        <a:rPr lang="en-US" sz="1400" kern="1200" dirty="0" err="1">
                          <a:solidFill>
                            <a:schemeClr val="accent2"/>
                          </a:solidFill>
                          <a:latin typeface="+mn-lt"/>
                          <a:ea typeface="+mn-ea"/>
                          <a:cs typeface="Segoe UI Semilight" panose="020B0402040204020203" pitchFamily="34" charset="0"/>
                        </a:rPr>
                        <a:t>roleAssignments</a:t>
                      </a:r>
                      <a:r>
                        <a:rPr lang="en-US" sz="1400" kern="1200" dirty="0">
                          <a:solidFill>
                            <a:schemeClr val="accent2"/>
                          </a:solidFill>
                          <a:latin typeface="+mn-lt"/>
                          <a:ea typeface="+mn-ea"/>
                          <a:cs typeface="Segoe UI Semilight" panose="020B0402040204020203" pitchFamily="34" charset="0"/>
                        </a:rPr>
                        <a:t>/write</a:t>
                      </a:r>
                    </a:p>
                  </a:txBody>
                  <a:tcP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7219907"/>
                  </a:ext>
                </a:extLst>
              </a:tr>
            </a:tbl>
          </a:graphicData>
        </a:graphic>
      </p:graphicFrame>
    </p:spTree>
    <p:extLst>
      <p:ext uri="{BB962C8B-B14F-4D97-AF65-F5344CB8AC3E}">
        <p14:creationId xmlns:p14="http://schemas.microsoft.com/office/powerpoint/2010/main" val="4266262316"/>
      </p:ext>
    </p:extLst>
  </p:cSld>
  <p:clrMapOvr>
    <a:masterClrMapping/>
  </p:clrMapOvr>
  <p:transition spd="slow">
    <p:push dir="u"/>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a:xfrm>
            <a:off x="465137" y="960438"/>
            <a:ext cx="8651770" cy="3629025"/>
          </a:xfrm>
        </p:spPr>
        <p:txBody>
          <a:bodyPr anchor="ctr"/>
          <a:lstStyle/>
          <a:p>
            <a:pPr lvl="0"/>
            <a:r>
              <a:rPr lang="en-US" sz="4800">
                <a:latin typeface="Segoe UI Semibold (Headings)"/>
                <a:cs typeface="Segoe UI Semibold" panose="020B0702040204020203" pitchFamily="34" charset="0"/>
              </a:rPr>
              <a:t>Containerize ASP.NET and Java </a:t>
            </a:r>
            <a:br>
              <a:rPr lang="en-US" sz="4800">
                <a:latin typeface="Segoe UI Semibold (Headings)"/>
                <a:cs typeface="Segoe UI Semibold" panose="020B0702040204020203" pitchFamily="34" charset="0"/>
              </a:rPr>
            </a:br>
            <a:r>
              <a:rPr lang="en-US" sz="4800">
                <a:latin typeface="Segoe UI Semibold (Headings)"/>
                <a:cs typeface="Segoe UI Semibold" panose="020B0702040204020203" pitchFamily="34" charset="0"/>
              </a:rPr>
              <a:t>web apps and migrate to Azure Kubernetes Service (AKS)</a:t>
            </a:r>
            <a:endParaRPr lang="en-US"/>
          </a:p>
        </p:txBody>
      </p:sp>
    </p:spTree>
    <p:extLst>
      <p:ext uri="{BB962C8B-B14F-4D97-AF65-F5344CB8AC3E}">
        <p14:creationId xmlns:p14="http://schemas.microsoft.com/office/powerpoint/2010/main" val="4253862835"/>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F1A795EB-D433-8A41-B812-8ACA7D110328}"/>
              </a:ext>
            </a:extLst>
          </p:cNvPr>
          <p:cNvSpPr/>
          <p:nvPr/>
        </p:nvSpPr>
        <p:spPr bwMode="auto">
          <a:xfrm>
            <a:off x="7725454" y="2894006"/>
            <a:ext cx="3508242" cy="1439039"/>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6C3036E1-58C4-8F4B-BED0-0A290F517C15}"/>
              </a:ext>
            </a:extLst>
          </p:cNvPr>
          <p:cNvSpPr/>
          <p:nvPr/>
        </p:nvSpPr>
        <p:spPr bwMode="auto">
          <a:xfrm>
            <a:off x="7725454" y="4432659"/>
            <a:ext cx="3508242" cy="1439039"/>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689B2C89-5422-354B-AAF6-1D0E4E009981}"/>
              </a:ext>
            </a:extLst>
          </p:cNvPr>
          <p:cNvSpPr/>
          <p:nvPr/>
        </p:nvSpPr>
        <p:spPr bwMode="auto">
          <a:xfrm>
            <a:off x="2458748" y="1346560"/>
            <a:ext cx="3508242" cy="456811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6E259A78-4F55-1C46-8130-CDC75E9C6AA8}"/>
              </a:ext>
            </a:extLst>
          </p:cNvPr>
          <p:cNvSpPr/>
          <p:nvPr/>
        </p:nvSpPr>
        <p:spPr bwMode="auto">
          <a:xfrm>
            <a:off x="7725454" y="1346560"/>
            <a:ext cx="3508242" cy="1439039"/>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2" name="Graphic 41">
            <a:extLst>
              <a:ext uri="{FF2B5EF4-FFF2-40B4-BE49-F238E27FC236}">
                <a16:creationId xmlns:a16="http://schemas.microsoft.com/office/drawing/2014/main" id="{E0B3697E-8EEB-4348-9F71-897B33153C3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397582" y="1769586"/>
            <a:ext cx="813625" cy="813625"/>
          </a:xfrm>
          <a:prstGeom prst="rect">
            <a:avLst/>
          </a:prstGeom>
        </p:spPr>
      </p:pic>
      <p:pic>
        <p:nvPicPr>
          <p:cNvPr id="44" name="Picture 43">
            <a:extLst>
              <a:ext uri="{FF2B5EF4-FFF2-40B4-BE49-F238E27FC236}">
                <a16:creationId xmlns:a16="http://schemas.microsoft.com/office/drawing/2014/main" id="{D68FF110-D860-43EE-ADF4-434A85384841}"/>
              </a:ext>
            </a:extLst>
          </p:cNvPr>
          <p:cNvPicPr>
            <a:picLocks noChangeAspect="1"/>
          </p:cNvPicPr>
          <p:nvPr/>
        </p:nvPicPr>
        <p:blipFill>
          <a:blip r:embed="rId5"/>
          <a:stretch>
            <a:fillRect/>
          </a:stretch>
        </p:blipFill>
        <p:spPr>
          <a:xfrm>
            <a:off x="9294798" y="1565878"/>
            <a:ext cx="302230" cy="325477"/>
          </a:xfrm>
          <a:prstGeom prst="rect">
            <a:avLst/>
          </a:prstGeom>
          <a:ln w="12700" cap="flat" cmpd="sng" algn="ctr">
            <a:noFill/>
            <a:prstDash val="dash"/>
            <a:round/>
            <a:headEnd type="none" w="med" len="med"/>
            <a:tailEnd type="arrow" w="med" len="med"/>
          </a:ln>
        </p:spPr>
      </p:pic>
      <p:pic>
        <p:nvPicPr>
          <p:cNvPr id="56" name="Graphic 178">
            <a:extLst>
              <a:ext uri="{FF2B5EF4-FFF2-40B4-BE49-F238E27FC236}">
                <a16:creationId xmlns:a16="http://schemas.microsoft.com/office/drawing/2014/main" id="{A4BED1D0-AEF4-4F12-817F-E65C3F8AED51}"/>
              </a:ext>
            </a:extLst>
          </p:cNvPr>
          <p:cNvPicPr>
            <a:picLocks noChangeAspect="1"/>
          </p:cNvPicPr>
          <p:nvPr/>
        </p:nvPicPr>
        <p:blipFill>
          <a:blip r:embed="rId6"/>
          <a:srcRect/>
          <a:stretch/>
        </p:blipFill>
        <p:spPr>
          <a:xfrm>
            <a:off x="8574981" y="3246947"/>
            <a:ext cx="731416" cy="739282"/>
          </a:xfrm>
          <a:prstGeom prst="rect">
            <a:avLst/>
          </a:prstGeom>
        </p:spPr>
      </p:pic>
      <p:cxnSp>
        <p:nvCxnSpPr>
          <p:cNvPr id="60" name="Straight Arrow Connector 59">
            <a:extLst>
              <a:ext uri="{FF2B5EF4-FFF2-40B4-BE49-F238E27FC236}">
                <a16:creationId xmlns:a16="http://schemas.microsoft.com/office/drawing/2014/main" id="{18F83B3F-60B8-453B-AE5A-9E4CBB858E9E}"/>
              </a:ext>
            </a:extLst>
          </p:cNvPr>
          <p:cNvCxnSpPr>
            <a:cxnSpLocks/>
          </p:cNvCxnSpPr>
          <p:nvPr/>
        </p:nvCxnSpPr>
        <p:spPr>
          <a:xfrm>
            <a:off x="5495877" y="2100462"/>
            <a:ext cx="2526860" cy="0"/>
          </a:xfrm>
          <a:prstGeom prst="straightConnector1">
            <a:avLst/>
          </a:prstGeom>
          <a:ln w="19050" cap="flat" cmpd="sng" algn="ctr">
            <a:solidFill>
              <a:srgbClr val="0078D4"/>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1" name="TextBox 60">
            <a:extLst>
              <a:ext uri="{FF2B5EF4-FFF2-40B4-BE49-F238E27FC236}">
                <a16:creationId xmlns:a16="http://schemas.microsoft.com/office/drawing/2014/main" id="{F0C9B3FD-6F7C-5B49-B5C4-E0AA74D5FAD0}"/>
              </a:ext>
            </a:extLst>
          </p:cNvPr>
          <p:cNvSpPr txBox="1"/>
          <p:nvPr/>
        </p:nvSpPr>
        <p:spPr>
          <a:xfrm>
            <a:off x="2553200" y="1473461"/>
            <a:ext cx="3308518" cy="683264"/>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400">
                <a:latin typeface="Segoe UI Semibold"/>
              </a:rPr>
              <a:t>LOB application web and app tier (ASP.NET/Java web apps)</a:t>
            </a:r>
            <a:endParaRPr lang="en-US" sz="1200">
              <a:latin typeface="Segoe UI Semibold"/>
            </a:endParaRPr>
          </a:p>
        </p:txBody>
      </p:sp>
      <p:sp>
        <p:nvSpPr>
          <p:cNvPr id="63" name="Rectangle: Rounded Corners 61">
            <a:extLst>
              <a:ext uri="{FF2B5EF4-FFF2-40B4-BE49-F238E27FC236}">
                <a16:creationId xmlns:a16="http://schemas.microsoft.com/office/drawing/2014/main" id="{5F3C0A8D-F81F-0D41-8D5E-1E986CB8719B}"/>
              </a:ext>
            </a:extLst>
          </p:cNvPr>
          <p:cNvSpPr/>
          <p:nvPr/>
        </p:nvSpPr>
        <p:spPr bwMode="auto">
          <a:xfrm>
            <a:off x="3233887" y="2252517"/>
            <a:ext cx="1970365" cy="3296266"/>
          </a:xfrm>
          <a:prstGeom prst="roundRect">
            <a:avLst>
              <a:gd name="adj"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2" name="Picture 21">
            <a:extLst>
              <a:ext uri="{FF2B5EF4-FFF2-40B4-BE49-F238E27FC236}">
                <a16:creationId xmlns:a16="http://schemas.microsoft.com/office/drawing/2014/main" id="{E1B8AD06-8C6E-4E67-8CB1-773795B8E0B7}"/>
              </a:ext>
            </a:extLst>
          </p:cNvPr>
          <p:cNvPicPr>
            <a:picLocks noChangeAspect="1"/>
          </p:cNvPicPr>
          <p:nvPr/>
        </p:nvPicPr>
        <p:blipFill>
          <a:blip r:embed="rId7"/>
          <a:stretch>
            <a:fillRect/>
          </a:stretch>
        </p:blipFill>
        <p:spPr>
          <a:xfrm>
            <a:off x="4050575" y="2293586"/>
            <a:ext cx="1005785" cy="920445"/>
          </a:xfrm>
          <a:prstGeom prst="rect">
            <a:avLst/>
          </a:prstGeom>
        </p:spPr>
      </p:pic>
      <p:sp>
        <p:nvSpPr>
          <p:cNvPr id="5" name="server" title="Icon of a server tower">
            <a:extLst>
              <a:ext uri="{FF2B5EF4-FFF2-40B4-BE49-F238E27FC236}">
                <a16:creationId xmlns:a16="http://schemas.microsoft.com/office/drawing/2014/main" id="{45BE545F-D43F-4CC3-9931-B57B5A68CEC9}"/>
              </a:ext>
            </a:extLst>
          </p:cNvPr>
          <p:cNvSpPr>
            <a:spLocks noChangeAspect="1" noEditPoints="1"/>
          </p:cNvSpPr>
          <p:nvPr/>
        </p:nvSpPr>
        <p:spPr bwMode="auto">
          <a:xfrm>
            <a:off x="3575211" y="3208196"/>
            <a:ext cx="1032163" cy="1384799"/>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pic>
        <p:nvPicPr>
          <p:cNvPr id="2" name="Picture 2" descr="How To Make A Executable File From Your Java Code | by Sulabh ...">
            <a:extLst>
              <a:ext uri="{FF2B5EF4-FFF2-40B4-BE49-F238E27FC236}">
                <a16:creationId xmlns:a16="http://schemas.microsoft.com/office/drawing/2014/main" id="{FCD64B96-EDC8-4E37-B749-7756219EC4E8}"/>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3635286" y="4729856"/>
            <a:ext cx="539401" cy="5365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con&#10;&#10;Description automatically generated">
            <a:extLst>
              <a:ext uri="{FF2B5EF4-FFF2-40B4-BE49-F238E27FC236}">
                <a16:creationId xmlns:a16="http://schemas.microsoft.com/office/drawing/2014/main" id="{E80516B1-BA7D-4ECE-87FB-4829F98276C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245202" y="4756564"/>
            <a:ext cx="539401" cy="539401"/>
          </a:xfrm>
          <a:prstGeom prst="rect">
            <a:avLst/>
          </a:prstGeom>
        </p:spPr>
      </p:pic>
      <p:sp>
        <p:nvSpPr>
          <p:cNvPr id="66" name="TextBox 65">
            <a:extLst>
              <a:ext uri="{FF2B5EF4-FFF2-40B4-BE49-F238E27FC236}">
                <a16:creationId xmlns:a16="http://schemas.microsoft.com/office/drawing/2014/main" id="{11E1405C-F4C9-DD48-92EF-DB6D9F255FFD}"/>
              </a:ext>
            </a:extLst>
          </p:cNvPr>
          <p:cNvSpPr txBox="1"/>
          <p:nvPr/>
        </p:nvSpPr>
        <p:spPr>
          <a:xfrm>
            <a:off x="9564352" y="1856983"/>
            <a:ext cx="1926239" cy="489365"/>
          </a:xfrm>
          <a:prstGeom prst="rect">
            <a:avLst/>
          </a:prstGeom>
          <a:noFill/>
        </p:spPr>
        <p:txBody>
          <a:bodyPr wrap="square" lIns="182880" tIns="146304" rIns="182880" bIns="146304" rtlCol="0">
            <a:spAutoFit/>
          </a:bodyPr>
          <a:lstStyle/>
          <a:p>
            <a:pPr defTabSz="932742">
              <a:lnSpc>
                <a:spcPct val="90000"/>
              </a:lnSpc>
              <a:spcAft>
                <a:spcPts val="600"/>
              </a:spcAft>
            </a:pPr>
            <a:r>
              <a:rPr lang="en-US" sz="1400">
                <a:latin typeface="Segoe UI Semibold"/>
              </a:rPr>
              <a:t>Azure </a:t>
            </a:r>
            <a:r>
              <a:rPr lang="en-US" sz="1400" err="1">
                <a:latin typeface="Segoe UI Semibold"/>
              </a:rPr>
              <a:t>laaS</a:t>
            </a:r>
            <a:endParaRPr lang="en-US" sz="1200">
              <a:latin typeface="Segoe UI Semibold"/>
            </a:endParaRPr>
          </a:p>
        </p:txBody>
      </p:sp>
      <p:sp>
        <p:nvSpPr>
          <p:cNvPr id="67" name="TextBox 66">
            <a:extLst>
              <a:ext uri="{FF2B5EF4-FFF2-40B4-BE49-F238E27FC236}">
                <a16:creationId xmlns:a16="http://schemas.microsoft.com/office/drawing/2014/main" id="{E57F391B-B648-A04A-B47B-23F94D74E8DC}"/>
              </a:ext>
            </a:extLst>
          </p:cNvPr>
          <p:cNvSpPr txBox="1"/>
          <p:nvPr/>
        </p:nvSpPr>
        <p:spPr>
          <a:xfrm>
            <a:off x="9564352" y="3369260"/>
            <a:ext cx="1926239" cy="489365"/>
          </a:xfrm>
          <a:prstGeom prst="rect">
            <a:avLst/>
          </a:prstGeom>
          <a:noFill/>
        </p:spPr>
        <p:txBody>
          <a:bodyPr wrap="square" lIns="182880" tIns="146304" rIns="182880" bIns="146304" rtlCol="0">
            <a:spAutoFit/>
          </a:bodyPr>
          <a:lstStyle/>
          <a:p>
            <a:pPr defTabSz="932742">
              <a:lnSpc>
                <a:spcPct val="90000"/>
              </a:lnSpc>
              <a:spcAft>
                <a:spcPts val="600"/>
              </a:spcAft>
            </a:pPr>
            <a:r>
              <a:rPr lang="en-US" sz="1400">
                <a:latin typeface="Segoe UI Semibold"/>
              </a:rPr>
              <a:t>App Service</a:t>
            </a:r>
            <a:endParaRPr lang="en-US" sz="1200">
              <a:latin typeface="Segoe UI Semibold"/>
            </a:endParaRPr>
          </a:p>
        </p:txBody>
      </p:sp>
      <p:sp>
        <p:nvSpPr>
          <p:cNvPr id="68" name="TextBox 67">
            <a:extLst>
              <a:ext uri="{FF2B5EF4-FFF2-40B4-BE49-F238E27FC236}">
                <a16:creationId xmlns:a16="http://schemas.microsoft.com/office/drawing/2014/main" id="{CB4F91C4-0697-0846-92C9-46094966BDF2}"/>
              </a:ext>
            </a:extLst>
          </p:cNvPr>
          <p:cNvSpPr txBox="1"/>
          <p:nvPr/>
        </p:nvSpPr>
        <p:spPr>
          <a:xfrm>
            <a:off x="9564352" y="4916706"/>
            <a:ext cx="1926239" cy="489365"/>
          </a:xfrm>
          <a:prstGeom prst="rect">
            <a:avLst/>
          </a:prstGeom>
          <a:noFill/>
        </p:spPr>
        <p:txBody>
          <a:bodyPr wrap="square" lIns="182880" tIns="146304" rIns="182880" bIns="146304" rtlCol="0">
            <a:spAutoFit/>
          </a:bodyPr>
          <a:lstStyle/>
          <a:p>
            <a:pPr defTabSz="932742">
              <a:lnSpc>
                <a:spcPct val="90000"/>
              </a:lnSpc>
              <a:spcAft>
                <a:spcPts val="600"/>
              </a:spcAft>
            </a:pPr>
            <a:r>
              <a:rPr lang="en-US" sz="1400">
                <a:latin typeface="Segoe UI Semibold"/>
              </a:rPr>
              <a:t>AKS</a:t>
            </a:r>
            <a:endParaRPr lang="en-US" sz="1200">
              <a:latin typeface="Segoe UI Semibold"/>
            </a:endParaRPr>
          </a:p>
        </p:txBody>
      </p:sp>
      <p:sp>
        <p:nvSpPr>
          <p:cNvPr id="69" name="TextBox 68">
            <a:extLst>
              <a:ext uri="{FF2B5EF4-FFF2-40B4-BE49-F238E27FC236}">
                <a16:creationId xmlns:a16="http://schemas.microsoft.com/office/drawing/2014/main" id="{6997CD03-1403-3941-BB0A-92554529D503}"/>
              </a:ext>
            </a:extLst>
          </p:cNvPr>
          <p:cNvSpPr txBox="1"/>
          <p:nvPr/>
        </p:nvSpPr>
        <p:spPr>
          <a:xfrm>
            <a:off x="5895321" y="1703430"/>
            <a:ext cx="1869461" cy="794064"/>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200">
                <a:latin typeface="Segoe UI Semibold"/>
              </a:rPr>
              <a:t>Azure Migrate</a:t>
            </a:r>
            <a:br>
              <a:rPr lang="en-US" sz="1200">
                <a:latin typeface="Segoe UI Semibold"/>
              </a:rPr>
            </a:br>
            <a:br>
              <a:rPr lang="en-US" sz="1200">
                <a:latin typeface="Segoe UI Semibold"/>
              </a:rPr>
            </a:br>
            <a:r>
              <a:rPr lang="en-US" sz="1200">
                <a:latin typeface="Segoe UI Semibold"/>
              </a:rPr>
              <a:t>Server migration</a:t>
            </a:r>
          </a:p>
        </p:txBody>
      </p:sp>
      <p:cxnSp>
        <p:nvCxnSpPr>
          <p:cNvPr id="72" name="Straight Arrow Connector 71">
            <a:extLst>
              <a:ext uri="{FF2B5EF4-FFF2-40B4-BE49-F238E27FC236}">
                <a16:creationId xmlns:a16="http://schemas.microsoft.com/office/drawing/2014/main" id="{55A4FBD0-B885-3A4D-9DE5-E9208201F8CE}"/>
              </a:ext>
            </a:extLst>
          </p:cNvPr>
          <p:cNvCxnSpPr>
            <a:cxnSpLocks/>
          </p:cNvCxnSpPr>
          <p:nvPr/>
        </p:nvCxnSpPr>
        <p:spPr>
          <a:xfrm>
            <a:off x="5495877" y="3602728"/>
            <a:ext cx="2526860" cy="0"/>
          </a:xfrm>
          <a:prstGeom prst="straightConnector1">
            <a:avLst/>
          </a:prstGeom>
          <a:ln w="19050" cap="flat" cmpd="sng" algn="ctr">
            <a:solidFill>
              <a:srgbClr val="0078D4"/>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3" name="TextBox 72">
            <a:extLst>
              <a:ext uri="{FF2B5EF4-FFF2-40B4-BE49-F238E27FC236}">
                <a16:creationId xmlns:a16="http://schemas.microsoft.com/office/drawing/2014/main" id="{270D0C42-7722-5B44-A734-F409D208F6C1}"/>
              </a:ext>
            </a:extLst>
          </p:cNvPr>
          <p:cNvSpPr txBox="1"/>
          <p:nvPr/>
        </p:nvSpPr>
        <p:spPr>
          <a:xfrm>
            <a:off x="5895321" y="3196903"/>
            <a:ext cx="1869461" cy="794064"/>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200">
                <a:latin typeface="Segoe UI Semibold"/>
              </a:rPr>
              <a:t>Azure Migrate</a:t>
            </a:r>
            <a:br>
              <a:rPr lang="en-US" sz="1200">
                <a:latin typeface="Segoe UI Semibold"/>
              </a:rPr>
            </a:br>
            <a:br>
              <a:rPr lang="en-US" sz="1200">
                <a:latin typeface="Segoe UI Semibold"/>
              </a:rPr>
            </a:br>
            <a:r>
              <a:rPr lang="en-US" sz="1200">
                <a:latin typeface="Segoe UI Semibold"/>
              </a:rPr>
              <a:t>Web app migration</a:t>
            </a:r>
          </a:p>
        </p:txBody>
      </p:sp>
      <p:cxnSp>
        <p:nvCxnSpPr>
          <p:cNvPr id="75" name="Straight Arrow Connector 74">
            <a:extLst>
              <a:ext uri="{FF2B5EF4-FFF2-40B4-BE49-F238E27FC236}">
                <a16:creationId xmlns:a16="http://schemas.microsoft.com/office/drawing/2014/main" id="{D6287867-8C23-1B44-9C86-0AAA7008A19C}"/>
              </a:ext>
            </a:extLst>
          </p:cNvPr>
          <p:cNvCxnSpPr>
            <a:cxnSpLocks/>
          </p:cNvCxnSpPr>
          <p:nvPr/>
        </p:nvCxnSpPr>
        <p:spPr>
          <a:xfrm>
            <a:off x="5495877" y="5150174"/>
            <a:ext cx="2526860" cy="0"/>
          </a:xfrm>
          <a:prstGeom prst="straightConnector1">
            <a:avLst/>
          </a:prstGeom>
          <a:ln w="19050" cap="flat" cmpd="sng" algn="ctr">
            <a:solidFill>
              <a:srgbClr val="0078D4"/>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6" name="TextBox 75">
            <a:extLst>
              <a:ext uri="{FF2B5EF4-FFF2-40B4-BE49-F238E27FC236}">
                <a16:creationId xmlns:a16="http://schemas.microsoft.com/office/drawing/2014/main" id="{8BF6700B-E228-FE4D-A04F-BCF39850C9C4}"/>
              </a:ext>
            </a:extLst>
          </p:cNvPr>
          <p:cNvSpPr txBox="1"/>
          <p:nvPr/>
        </p:nvSpPr>
        <p:spPr>
          <a:xfrm>
            <a:off x="5895321" y="4744349"/>
            <a:ext cx="1869461" cy="794064"/>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200">
                <a:latin typeface="Segoe UI Semibold"/>
              </a:rPr>
              <a:t>Azure Migrate</a:t>
            </a:r>
            <a:br>
              <a:rPr lang="en-US" sz="1200">
                <a:latin typeface="Segoe UI Semibold"/>
              </a:rPr>
            </a:br>
            <a:br>
              <a:rPr lang="en-US" sz="1200">
                <a:latin typeface="Segoe UI Semibold"/>
              </a:rPr>
            </a:br>
            <a:r>
              <a:rPr lang="en-US" sz="1200">
                <a:latin typeface="Segoe UI Semibold"/>
              </a:rPr>
              <a:t>App containerization</a:t>
            </a:r>
          </a:p>
        </p:txBody>
      </p:sp>
      <p:pic>
        <p:nvPicPr>
          <p:cNvPr id="4" name="Picture 3">
            <a:extLst>
              <a:ext uri="{FF2B5EF4-FFF2-40B4-BE49-F238E27FC236}">
                <a16:creationId xmlns:a16="http://schemas.microsoft.com/office/drawing/2014/main" id="{64F177EC-46A5-3E4C-BF37-D3E2F8770EBB}"/>
              </a:ext>
            </a:extLst>
          </p:cNvPr>
          <p:cNvPicPr>
            <a:picLocks noChangeAspect="1"/>
          </p:cNvPicPr>
          <p:nvPr/>
        </p:nvPicPr>
        <p:blipFill>
          <a:blip r:embed="rId10"/>
          <a:stretch>
            <a:fillRect/>
          </a:stretch>
        </p:blipFill>
        <p:spPr>
          <a:xfrm>
            <a:off x="8150630" y="4772982"/>
            <a:ext cx="1576702" cy="763715"/>
          </a:xfrm>
          <a:prstGeom prst="rect">
            <a:avLst/>
          </a:prstGeom>
        </p:spPr>
      </p:pic>
      <p:grpSp>
        <p:nvGrpSpPr>
          <p:cNvPr id="35" name="Group 34">
            <a:extLst>
              <a:ext uri="{FF2B5EF4-FFF2-40B4-BE49-F238E27FC236}">
                <a16:creationId xmlns:a16="http://schemas.microsoft.com/office/drawing/2014/main" id="{6607696E-C3BC-1E4E-BAB3-5577E091C6F1}"/>
              </a:ext>
            </a:extLst>
          </p:cNvPr>
          <p:cNvGrpSpPr/>
          <p:nvPr/>
        </p:nvGrpSpPr>
        <p:grpSpPr>
          <a:xfrm>
            <a:off x="465954" y="3357448"/>
            <a:ext cx="1886111" cy="2875150"/>
            <a:chOff x="362154" y="3357448"/>
            <a:chExt cx="1886111" cy="2875150"/>
          </a:xfrm>
        </p:grpSpPr>
        <p:pic>
          <p:nvPicPr>
            <p:cNvPr id="36" name="Graphic 35">
              <a:extLst>
                <a:ext uri="{FF2B5EF4-FFF2-40B4-BE49-F238E27FC236}">
                  <a16:creationId xmlns:a16="http://schemas.microsoft.com/office/drawing/2014/main" id="{6FFFE99E-D97D-D54D-899E-D217AEFA6F7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6353" y="4498585"/>
              <a:ext cx="939781" cy="265977"/>
            </a:xfrm>
            <a:prstGeom prst="rect">
              <a:avLst/>
            </a:prstGeom>
          </p:spPr>
        </p:pic>
        <p:sp>
          <p:nvSpPr>
            <p:cNvPr id="37" name="AutoShape 3">
              <a:extLst>
                <a:ext uri="{FF2B5EF4-FFF2-40B4-BE49-F238E27FC236}">
                  <a16:creationId xmlns:a16="http://schemas.microsoft.com/office/drawing/2014/main" id="{3D193C6D-B9C1-0B4F-A363-CBAF36045139}"/>
                </a:ext>
              </a:extLst>
            </p:cNvPr>
            <p:cNvSpPr>
              <a:spLocks noChangeAspect="1" noChangeArrowheads="1" noTextEdit="1"/>
            </p:cNvSpPr>
            <p:nvPr/>
          </p:nvSpPr>
          <p:spPr bwMode="auto">
            <a:xfrm>
              <a:off x="695475" y="3700034"/>
              <a:ext cx="1552790" cy="1426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pic>
          <p:nvPicPr>
            <p:cNvPr id="38" name="Picture 37">
              <a:extLst>
                <a:ext uri="{FF2B5EF4-FFF2-40B4-BE49-F238E27FC236}">
                  <a16:creationId xmlns:a16="http://schemas.microsoft.com/office/drawing/2014/main" id="{9196A8A3-445C-324B-B527-2CE102F3CDD0}"/>
                </a:ext>
              </a:extLst>
            </p:cNvPr>
            <p:cNvPicPr>
              <a:picLocks noChangeAspect="1"/>
            </p:cNvPicPr>
            <p:nvPr/>
          </p:nvPicPr>
          <p:blipFill>
            <a:blip r:embed="rId13"/>
            <a:stretch>
              <a:fillRect/>
            </a:stretch>
          </p:blipFill>
          <p:spPr>
            <a:xfrm>
              <a:off x="644009" y="3357448"/>
              <a:ext cx="1024468" cy="258547"/>
            </a:xfrm>
            <a:prstGeom prst="rect">
              <a:avLst/>
            </a:prstGeom>
          </p:spPr>
        </p:pic>
        <p:pic>
          <p:nvPicPr>
            <p:cNvPr id="39" name="Picture 38">
              <a:extLst>
                <a:ext uri="{FF2B5EF4-FFF2-40B4-BE49-F238E27FC236}">
                  <a16:creationId xmlns:a16="http://schemas.microsoft.com/office/drawing/2014/main" id="{184F47A1-0021-4A46-8736-7E3E9A0D27C8}"/>
                </a:ext>
              </a:extLst>
            </p:cNvPr>
            <p:cNvPicPr>
              <a:picLocks noChangeAspect="1"/>
            </p:cNvPicPr>
            <p:nvPr/>
          </p:nvPicPr>
          <p:blipFill>
            <a:blip r:embed="rId14"/>
            <a:stretch>
              <a:fillRect/>
            </a:stretch>
          </p:blipFill>
          <p:spPr>
            <a:xfrm>
              <a:off x="584419" y="3744397"/>
              <a:ext cx="1143649" cy="487164"/>
            </a:xfrm>
            <a:prstGeom prst="rect">
              <a:avLst/>
            </a:prstGeom>
          </p:spPr>
        </p:pic>
        <p:pic>
          <p:nvPicPr>
            <p:cNvPr id="40" name="Picture 39">
              <a:extLst>
                <a:ext uri="{FF2B5EF4-FFF2-40B4-BE49-F238E27FC236}">
                  <a16:creationId xmlns:a16="http://schemas.microsoft.com/office/drawing/2014/main" id="{34292121-7A05-2B4C-BEE4-1D91E0077EE9}"/>
                </a:ext>
              </a:extLst>
            </p:cNvPr>
            <p:cNvPicPr>
              <a:picLocks noChangeAspect="1"/>
            </p:cNvPicPr>
            <p:nvPr/>
          </p:nvPicPr>
          <p:blipFill>
            <a:blip r:embed="rId15"/>
            <a:stretch>
              <a:fillRect/>
            </a:stretch>
          </p:blipFill>
          <p:spPr>
            <a:xfrm>
              <a:off x="709972" y="4925889"/>
              <a:ext cx="892542" cy="501852"/>
            </a:xfrm>
            <a:prstGeom prst="rect">
              <a:avLst/>
            </a:prstGeom>
          </p:spPr>
        </p:pic>
        <p:pic>
          <p:nvPicPr>
            <p:cNvPr id="41" name="Picture 40">
              <a:extLst>
                <a:ext uri="{FF2B5EF4-FFF2-40B4-BE49-F238E27FC236}">
                  <a16:creationId xmlns:a16="http://schemas.microsoft.com/office/drawing/2014/main" id="{3574B8B5-14EF-A245-929E-B744167C2A37}"/>
                </a:ext>
              </a:extLst>
            </p:cNvPr>
            <p:cNvPicPr>
              <a:picLocks noChangeAspect="1"/>
            </p:cNvPicPr>
            <p:nvPr/>
          </p:nvPicPr>
          <p:blipFill>
            <a:blip r:embed="rId16"/>
            <a:stretch>
              <a:fillRect/>
            </a:stretch>
          </p:blipFill>
          <p:spPr>
            <a:xfrm>
              <a:off x="362154" y="5173813"/>
              <a:ext cx="1588178" cy="1058785"/>
            </a:xfrm>
            <a:prstGeom prst="rect">
              <a:avLst/>
            </a:prstGeom>
          </p:spPr>
        </p:pic>
      </p:grpSp>
      <p:pic>
        <p:nvPicPr>
          <p:cNvPr id="43" name="Graphic 42">
            <a:extLst>
              <a:ext uri="{FF2B5EF4-FFF2-40B4-BE49-F238E27FC236}">
                <a16:creationId xmlns:a16="http://schemas.microsoft.com/office/drawing/2014/main" id="{280D932D-6750-614F-8CB3-909A460760AD}"/>
              </a:ext>
            </a:extLst>
          </p:cNvPr>
          <p:cNvPicPr>
            <a:picLocks noChangeAspect="1"/>
          </p:cNvPicPr>
          <p:nvPr/>
        </p:nvPicPr>
        <p:blipFill>
          <a:blip r:embed="rId11">
            <a:extLst>
              <a:ext uri="{96DAC541-7B7A-43D3-8B79-37D633B846F1}">
                <asvg:svgBlip xmlns:asvg="http://schemas.microsoft.com/office/drawing/2016/SVG/main" r:embed="rId17"/>
              </a:ext>
            </a:extLst>
          </a:blip>
          <a:stretch>
            <a:fillRect/>
          </a:stretch>
        </p:blipFill>
        <p:spPr>
          <a:xfrm>
            <a:off x="10219390" y="6029061"/>
            <a:ext cx="1014306" cy="287069"/>
          </a:xfrm>
          <a:prstGeom prst="rect">
            <a:avLst/>
          </a:prstGeom>
        </p:spPr>
      </p:pic>
      <p:sp>
        <p:nvSpPr>
          <p:cNvPr id="46" name="Title 5">
            <a:extLst>
              <a:ext uri="{FF2B5EF4-FFF2-40B4-BE49-F238E27FC236}">
                <a16:creationId xmlns:a16="http://schemas.microsoft.com/office/drawing/2014/main" id="{612DE01A-E3A1-4B0C-8628-A477B71C6DD1}"/>
              </a:ext>
            </a:extLst>
          </p:cNvPr>
          <p:cNvSpPr>
            <a:spLocks noGrp="1"/>
          </p:cNvSpPr>
          <p:nvPr>
            <p:ph type="title"/>
          </p:nvPr>
        </p:nvSpPr>
        <p:spPr>
          <a:xfrm>
            <a:off x="465138" y="441332"/>
            <a:ext cx="11530584" cy="830020"/>
          </a:xfrm>
        </p:spPr>
        <p:txBody>
          <a:bodyPr/>
          <a:lstStyle/>
          <a:p>
            <a:r>
              <a:rPr lang="en-US"/>
              <a:t>App migration: Options</a:t>
            </a:r>
          </a:p>
        </p:txBody>
      </p:sp>
    </p:spTree>
    <p:extLst>
      <p:ext uri="{BB962C8B-B14F-4D97-AF65-F5344CB8AC3E}">
        <p14:creationId xmlns:p14="http://schemas.microsoft.com/office/powerpoint/2010/main" val="1208563462"/>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3C421E0-9CBA-B845-A51A-E6F7C6835889}"/>
              </a:ext>
            </a:extLst>
          </p:cNvPr>
          <p:cNvSpPr/>
          <p:nvPr/>
        </p:nvSpPr>
        <p:spPr>
          <a:xfrm>
            <a:off x="858136" y="4126550"/>
            <a:ext cx="2242923" cy="674031"/>
          </a:xfrm>
          <a:prstGeom prst="rect">
            <a:avLst/>
          </a:prstGeom>
        </p:spPr>
        <p:txBody>
          <a:bodyPr wrap="square">
            <a:spAutoFit/>
          </a:bodyPr>
          <a:lstStyle/>
          <a:p>
            <a:pPr defTabSz="932563">
              <a:lnSpc>
                <a:spcPct val="90000"/>
              </a:lnSpc>
              <a:spcAft>
                <a:spcPts val="600"/>
              </a:spcAft>
            </a:pPr>
            <a:r>
              <a:rPr lang="en-US" sz="1400">
                <a:gradFill>
                  <a:gsLst>
                    <a:gs pos="2917">
                      <a:srgbClr val="000000"/>
                    </a:gs>
                    <a:gs pos="30000">
                      <a:srgbClr val="000000"/>
                    </a:gs>
                  </a:gsLst>
                  <a:lin ang="5400000" scaled="0"/>
                </a:gradFill>
              </a:rPr>
              <a:t>Convert apps to container </a:t>
            </a:r>
            <a:br>
              <a:rPr lang="en-US" sz="1400">
                <a:gradFill>
                  <a:gsLst>
                    <a:gs pos="2917">
                      <a:srgbClr val="000000"/>
                    </a:gs>
                    <a:gs pos="30000">
                      <a:srgbClr val="000000"/>
                    </a:gs>
                  </a:gsLst>
                  <a:lin ang="5400000" scaled="0"/>
                </a:gradFill>
              </a:rPr>
            </a:br>
            <a:r>
              <a:rPr lang="en-US" sz="1400">
                <a:gradFill>
                  <a:gsLst>
                    <a:gs pos="2917">
                      <a:srgbClr val="000000"/>
                    </a:gs>
                    <a:gs pos="30000">
                      <a:srgbClr val="000000"/>
                    </a:gs>
                  </a:gsLst>
                  <a:lin ang="5400000" scaled="0"/>
                </a:gradFill>
              </a:rPr>
              <a:t>images with minimal to no code changes</a:t>
            </a:r>
          </a:p>
        </p:txBody>
      </p:sp>
      <p:sp>
        <p:nvSpPr>
          <p:cNvPr id="28" name="Rectangle 27">
            <a:extLst>
              <a:ext uri="{FF2B5EF4-FFF2-40B4-BE49-F238E27FC236}">
                <a16:creationId xmlns:a16="http://schemas.microsoft.com/office/drawing/2014/main" id="{D4A7F94D-540C-D349-821B-BB24F8FBABAF}"/>
              </a:ext>
            </a:extLst>
          </p:cNvPr>
          <p:cNvSpPr/>
          <p:nvPr/>
        </p:nvSpPr>
        <p:spPr>
          <a:xfrm>
            <a:off x="858136" y="3301754"/>
            <a:ext cx="2057844" cy="757130"/>
          </a:xfrm>
          <a:prstGeom prst="rect">
            <a:avLst/>
          </a:prstGeom>
        </p:spPr>
        <p:txBody>
          <a:bodyPr wrap="square">
            <a:spAutoFit/>
          </a:bodyPr>
          <a:lstStyle/>
          <a:p>
            <a:pPr lvl="0">
              <a:lnSpc>
                <a:spcPct val="90000"/>
              </a:lnSpc>
              <a:spcAft>
                <a:spcPts val="600"/>
              </a:spcAft>
              <a:defRPr b="1"/>
            </a:pPr>
            <a:r>
              <a:rPr lang="en-US" sz="2400">
                <a:solidFill>
                  <a:schemeClr val="tx2"/>
                </a:solidFill>
                <a:latin typeface="+mj-lt"/>
              </a:rPr>
              <a:t>Point and Containerize</a:t>
            </a:r>
          </a:p>
        </p:txBody>
      </p:sp>
      <p:pic>
        <p:nvPicPr>
          <p:cNvPr id="30" name="Graphic 29" descr="Cursor">
            <a:extLst>
              <a:ext uri="{FF2B5EF4-FFF2-40B4-BE49-F238E27FC236}">
                <a16:creationId xmlns:a16="http://schemas.microsoft.com/office/drawing/2014/main" id="{68569A46-0DB6-B04C-9FBB-F59188D8B0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4449" y="2196604"/>
            <a:ext cx="834727" cy="834727"/>
          </a:xfrm>
          <a:prstGeom prst="rect">
            <a:avLst/>
          </a:prstGeom>
        </p:spPr>
      </p:pic>
      <p:pic>
        <p:nvPicPr>
          <p:cNvPr id="32" name="Graphic 31" descr="Tools">
            <a:extLst>
              <a:ext uri="{FF2B5EF4-FFF2-40B4-BE49-F238E27FC236}">
                <a16:creationId xmlns:a16="http://schemas.microsoft.com/office/drawing/2014/main" id="{746D9B80-1251-6B4C-9207-A86970C4F10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44790" y="2316251"/>
            <a:ext cx="677731" cy="677731"/>
          </a:xfrm>
          <a:prstGeom prst="rect">
            <a:avLst/>
          </a:prstGeom>
        </p:spPr>
      </p:pic>
      <p:sp>
        <p:nvSpPr>
          <p:cNvPr id="34" name="Rectangle 33">
            <a:extLst>
              <a:ext uri="{FF2B5EF4-FFF2-40B4-BE49-F238E27FC236}">
                <a16:creationId xmlns:a16="http://schemas.microsoft.com/office/drawing/2014/main" id="{AE12EEA4-9603-8B4F-88E5-52405ABDA4B7}"/>
              </a:ext>
            </a:extLst>
          </p:cNvPr>
          <p:cNvSpPr/>
          <p:nvPr/>
        </p:nvSpPr>
        <p:spPr>
          <a:xfrm>
            <a:off x="3613931" y="4126550"/>
            <a:ext cx="2520916" cy="674031"/>
          </a:xfrm>
          <a:prstGeom prst="rect">
            <a:avLst/>
          </a:prstGeom>
        </p:spPr>
        <p:txBody>
          <a:bodyPr wrap="square">
            <a:spAutoFit/>
          </a:bodyPr>
          <a:lstStyle/>
          <a:p>
            <a:pPr defTabSz="932563">
              <a:lnSpc>
                <a:spcPct val="90000"/>
              </a:lnSpc>
              <a:spcAft>
                <a:spcPts val="600"/>
              </a:spcAft>
            </a:pPr>
            <a:r>
              <a:rPr lang="en-US" sz="1400">
                <a:gradFill>
                  <a:gsLst>
                    <a:gs pos="2917">
                      <a:srgbClr val="000000"/>
                    </a:gs>
                    <a:gs pos="30000">
                      <a:srgbClr val="000000"/>
                    </a:gs>
                  </a:gsLst>
                  <a:lin ang="5400000" scaled="0"/>
                </a:gradFill>
              </a:rPr>
              <a:t>Parameterize application</a:t>
            </a:r>
            <a:br>
              <a:rPr lang="en-US" sz="1400">
                <a:gradFill>
                  <a:gsLst>
                    <a:gs pos="2917">
                      <a:srgbClr val="000000"/>
                    </a:gs>
                    <a:gs pos="30000">
                      <a:srgbClr val="000000"/>
                    </a:gs>
                  </a:gsLst>
                  <a:lin ang="5400000" scaled="0"/>
                </a:gradFill>
              </a:rPr>
            </a:br>
            <a:r>
              <a:rPr lang="en-US" sz="1400">
                <a:gradFill>
                  <a:gsLst>
                    <a:gs pos="2917">
                      <a:srgbClr val="000000"/>
                    </a:gs>
                    <a:gs pos="30000">
                      <a:srgbClr val="000000"/>
                    </a:gs>
                  </a:gsLst>
                  <a:lin ang="5400000" scaled="0"/>
                </a:gradFill>
              </a:rPr>
              <a:t>configurations such as </a:t>
            </a:r>
            <a:br>
              <a:rPr lang="en-US" sz="1400">
                <a:gradFill>
                  <a:gsLst>
                    <a:gs pos="2917">
                      <a:srgbClr val="000000"/>
                    </a:gs>
                    <a:gs pos="30000">
                      <a:srgbClr val="000000"/>
                    </a:gs>
                  </a:gsLst>
                  <a:lin ang="5400000" scaled="0"/>
                </a:gradFill>
              </a:rPr>
            </a:br>
            <a:r>
              <a:rPr lang="en-US" sz="1400">
                <a:gradFill>
                  <a:gsLst>
                    <a:gs pos="2917">
                      <a:srgbClr val="000000"/>
                    </a:gs>
                    <a:gs pos="30000">
                      <a:srgbClr val="000000"/>
                    </a:gs>
                  </a:gsLst>
                  <a:lin ang="5400000" scaled="0"/>
                </a:gradFill>
              </a:rPr>
              <a:t>connection strings</a:t>
            </a:r>
          </a:p>
        </p:txBody>
      </p:sp>
      <p:sp>
        <p:nvSpPr>
          <p:cNvPr id="36" name="Rectangle 35">
            <a:extLst>
              <a:ext uri="{FF2B5EF4-FFF2-40B4-BE49-F238E27FC236}">
                <a16:creationId xmlns:a16="http://schemas.microsoft.com/office/drawing/2014/main" id="{38C015BB-2CCF-EB42-8F6E-E0DE0DB63536}"/>
              </a:ext>
            </a:extLst>
          </p:cNvPr>
          <p:cNvSpPr/>
          <p:nvPr/>
        </p:nvSpPr>
        <p:spPr>
          <a:xfrm>
            <a:off x="3596512" y="3301754"/>
            <a:ext cx="2331335" cy="757130"/>
          </a:xfrm>
          <a:prstGeom prst="rect">
            <a:avLst/>
          </a:prstGeom>
        </p:spPr>
        <p:txBody>
          <a:bodyPr wrap="square">
            <a:spAutoFit/>
          </a:bodyPr>
          <a:lstStyle/>
          <a:p>
            <a:pPr lvl="0">
              <a:lnSpc>
                <a:spcPct val="90000"/>
              </a:lnSpc>
              <a:spcAft>
                <a:spcPts val="600"/>
              </a:spcAft>
              <a:defRPr b="1"/>
            </a:pPr>
            <a:r>
              <a:rPr lang="en-US" sz="2400">
                <a:solidFill>
                  <a:schemeClr val="tx2"/>
                </a:solidFill>
                <a:latin typeface="+mj-lt"/>
              </a:rPr>
              <a:t>Parameterize</a:t>
            </a:r>
            <a:br>
              <a:rPr lang="en-US" sz="2400">
                <a:solidFill>
                  <a:schemeClr val="tx2"/>
                </a:solidFill>
                <a:latin typeface="+mj-lt"/>
              </a:rPr>
            </a:br>
            <a:r>
              <a:rPr lang="en-US" sz="2400">
                <a:solidFill>
                  <a:schemeClr val="tx2"/>
                </a:solidFill>
                <a:latin typeface="+mj-lt"/>
              </a:rPr>
              <a:t>configurations</a:t>
            </a:r>
          </a:p>
        </p:txBody>
      </p:sp>
      <p:sp>
        <p:nvSpPr>
          <p:cNvPr id="43" name="Rectangle 42">
            <a:extLst>
              <a:ext uri="{FF2B5EF4-FFF2-40B4-BE49-F238E27FC236}">
                <a16:creationId xmlns:a16="http://schemas.microsoft.com/office/drawing/2014/main" id="{BE077EC1-0D9A-E344-9730-3E431ED0EB8D}"/>
              </a:ext>
            </a:extLst>
          </p:cNvPr>
          <p:cNvSpPr/>
          <p:nvPr/>
        </p:nvSpPr>
        <p:spPr>
          <a:xfrm>
            <a:off x="6463357" y="4126550"/>
            <a:ext cx="2331336" cy="674031"/>
          </a:xfrm>
          <a:prstGeom prst="rect">
            <a:avLst/>
          </a:prstGeom>
        </p:spPr>
        <p:txBody>
          <a:bodyPr wrap="square">
            <a:spAutoFit/>
          </a:bodyPr>
          <a:lstStyle/>
          <a:p>
            <a:pPr defTabSz="932563">
              <a:lnSpc>
                <a:spcPct val="90000"/>
              </a:lnSpc>
              <a:spcAft>
                <a:spcPts val="600"/>
              </a:spcAft>
            </a:pPr>
            <a:r>
              <a:rPr lang="en-US" sz="1400">
                <a:gradFill>
                  <a:gsLst>
                    <a:gs pos="2917">
                      <a:srgbClr val="000000"/>
                    </a:gs>
                    <a:gs pos="30000">
                      <a:srgbClr val="000000"/>
                    </a:gs>
                  </a:gsLst>
                  <a:lin ang="5400000" scaled="0"/>
                </a:gradFill>
              </a:rPr>
              <a:t>Download generated artifacts </a:t>
            </a:r>
            <a:r>
              <a:rPr lang="en-US" sz="1400" err="1">
                <a:gradFill>
                  <a:gsLst>
                    <a:gs pos="2917">
                      <a:srgbClr val="000000"/>
                    </a:gs>
                    <a:gs pos="30000">
                      <a:srgbClr val="000000"/>
                    </a:gs>
                  </a:gsLst>
                  <a:lin ang="5400000" scaled="0"/>
                </a:gradFill>
              </a:rPr>
              <a:t>Dockerfiles</a:t>
            </a:r>
            <a:r>
              <a:rPr lang="en-US" sz="1400">
                <a:gradFill>
                  <a:gsLst>
                    <a:gs pos="2917">
                      <a:srgbClr val="000000"/>
                    </a:gs>
                    <a:gs pos="30000">
                      <a:srgbClr val="000000"/>
                    </a:gs>
                  </a:gsLst>
                  <a:lin ang="5400000" scaled="0"/>
                </a:gradFill>
              </a:rPr>
              <a:t>, Kubernetes manifests </a:t>
            </a:r>
          </a:p>
        </p:txBody>
      </p:sp>
      <p:sp>
        <p:nvSpPr>
          <p:cNvPr id="44" name="Rectangle 43">
            <a:extLst>
              <a:ext uri="{FF2B5EF4-FFF2-40B4-BE49-F238E27FC236}">
                <a16:creationId xmlns:a16="http://schemas.microsoft.com/office/drawing/2014/main" id="{88A8265F-9602-3241-8E2E-02C5EF3AF1AB}"/>
              </a:ext>
            </a:extLst>
          </p:cNvPr>
          <p:cNvSpPr/>
          <p:nvPr/>
        </p:nvSpPr>
        <p:spPr>
          <a:xfrm>
            <a:off x="6454647" y="3301754"/>
            <a:ext cx="2331335" cy="757130"/>
          </a:xfrm>
          <a:prstGeom prst="rect">
            <a:avLst/>
          </a:prstGeom>
        </p:spPr>
        <p:txBody>
          <a:bodyPr wrap="square">
            <a:spAutoFit/>
          </a:bodyPr>
          <a:lstStyle/>
          <a:p>
            <a:pPr lvl="0">
              <a:lnSpc>
                <a:spcPct val="90000"/>
              </a:lnSpc>
              <a:spcAft>
                <a:spcPts val="600"/>
              </a:spcAft>
              <a:defRPr b="1"/>
            </a:pPr>
            <a:r>
              <a:rPr lang="en-US" sz="2400">
                <a:solidFill>
                  <a:schemeClr val="tx2"/>
                </a:solidFill>
                <a:latin typeface="+mj-lt"/>
              </a:rPr>
              <a:t>Reusable</a:t>
            </a:r>
            <a:br>
              <a:rPr lang="en-US" sz="2400">
                <a:solidFill>
                  <a:schemeClr val="tx2"/>
                </a:solidFill>
                <a:latin typeface="+mj-lt"/>
              </a:rPr>
            </a:br>
            <a:r>
              <a:rPr lang="en-US" sz="2400">
                <a:solidFill>
                  <a:schemeClr val="tx2"/>
                </a:solidFill>
                <a:latin typeface="+mj-lt"/>
              </a:rPr>
              <a:t>artifacts</a:t>
            </a:r>
          </a:p>
        </p:txBody>
      </p:sp>
      <p:sp>
        <p:nvSpPr>
          <p:cNvPr id="45" name="Rectangle 44">
            <a:extLst>
              <a:ext uri="{FF2B5EF4-FFF2-40B4-BE49-F238E27FC236}">
                <a16:creationId xmlns:a16="http://schemas.microsoft.com/office/drawing/2014/main" id="{9796FE46-2538-C849-A63C-D82640A66C07}"/>
              </a:ext>
            </a:extLst>
          </p:cNvPr>
          <p:cNvSpPr/>
          <p:nvPr/>
        </p:nvSpPr>
        <p:spPr>
          <a:xfrm>
            <a:off x="9302875" y="4126550"/>
            <a:ext cx="2331348" cy="480131"/>
          </a:xfrm>
          <a:prstGeom prst="rect">
            <a:avLst/>
          </a:prstGeom>
        </p:spPr>
        <p:txBody>
          <a:bodyPr wrap="square">
            <a:spAutoFit/>
          </a:bodyPr>
          <a:lstStyle/>
          <a:p>
            <a:pPr defTabSz="932563">
              <a:lnSpc>
                <a:spcPct val="90000"/>
              </a:lnSpc>
              <a:spcAft>
                <a:spcPts val="600"/>
              </a:spcAft>
            </a:pPr>
            <a:r>
              <a:rPr lang="en-US" sz="1400">
                <a:gradFill>
                  <a:gsLst>
                    <a:gs pos="2917">
                      <a:srgbClr val="000000"/>
                    </a:gs>
                    <a:gs pos="30000">
                      <a:srgbClr val="000000"/>
                    </a:gs>
                  </a:gsLst>
                  <a:lin ang="5400000" scaled="0"/>
                </a:gradFill>
              </a:rPr>
              <a:t>Ability to customize at every step of the way</a:t>
            </a:r>
          </a:p>
        </p:txBody>
      </p:sp>
      <p:sp>
        <p:nvSpPr>
          <p:cNvPr id="46" name="Rectangle 45">
            <a:extLst>
              <a:ext uri="{FF2B5EF4-FFF2-40B4-BE49-F238E27FC236}">
                <a16:creationId xmlns:a16="http://schemas.microsoft.com/office/drawing/2014/main" id="{796F34E3-639F-AB44-91BD-5CADA6D7AC5A}"/>
              </a:ext>
            </a:extLst>
          </p:cNvPr>
          <p:cNvSpPr/>
          <p:nvPr/>
        </p:nvSpPr>
        <p:spPr>
          <a:xfrm>
            <a:off x="9302875" y="3301754"/>
            <a:ext cx="2331335" cy="424732"/>
          </a:xfrm>
          <a:prstGeom prst="rect">
            <a:avLst/>
          </a:prstGeom>
        </p:spPr>
        <p:txBody>
          <a:bodyPr wrap="square">
            <a:spAutoFit/>
          </a:bodyPr>
          <a:lstStyle/>
          <a:p>
            <a:pPr lvl="0">
              <a:lnSpc>
                <a:spcPct val="90000"/>
              </a:lnSpc>
              <a:spcAft>
                <a:spcPts val="600"/>
              </a:spcAft>
              <a:defRPr b="1"/>
            </a:pPr>
            <a:r>
              <a:rPr lang="en-US" sz="2400">
                <a:solidFill>
                  <a:schemeClr val="tx2"/>
                </a:solidFill>
                <a:latin typeface="+mj-lt"/>
              </a:rPr>
              <a:t>Customization</a:t>
            </a:r>
          </a:p>
        </p:txBody>
      </p:sp>
      <p:pic>
        <p:nvPicPr>
          <p:cNvPr id="48" name="Graphic 47" descr="Download">
            <a:extLst>
              <a:ext uri="{FF2B5EF4-FFF2-40B4-BE49-F238E27FC236}">
                <a16:creationId xmlns:a16="http://schemas.microsoft.com/office/drawing/2014/main" id="{A5CD153E-8E98-7746-BD91-122A8D66AF8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36030" y="2203874"/>
            <a:ext cx="834823" cy="834823"/>
          </a:xfrm>
          <a:prstGeom prst="rect">
            <a:avLst/>
          </a:prstGeom>
        </p:spPr>
      </p:pic>
      <p:pic>
        <p:nvPicPr>
          <p:cNvPr id="50" name="Graphic 49" descr="Settings">
            <a:extLst>
              <a:ext uri="{FF2B5EF4-FFF2-40B4-BE49-F238E27FC236}">
                <a16:creationId xmlns:a16="http://schemas.microsoft.com/office/drawing/2014/main" id="{00E06036-F4E9-8849-8FAF-04A97A1A0F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07139" y="2267282"/>
            <a:ext cx="752671" cy="752671"/>
          </a:xfrm>
          <a:prstGeom prst="rect">
            <a:avLst/>
          </a:prstGeom>
        </p:spPr>
      </p:pic>
      <p:grpSp>
        <p:nvGrpSpPr>
          <p:cNvPr id="55" name="Group 54">
            <a:extLst>
              <a:ext uri="{FF2B5EF4-FFF2-40B4-BE49-F238E27FC236}">
                <a16:creationId xmlns:a16="http://schemas.microsoft.com/office/drawing/2014/main" id="{CB322C06-D0E3-E54E-A2E4-BB33FBBD19F0}"/>
              </a:ext>
            </a:extLst>
          </p:cNvPr>
          <p:cNvGrpSpPr/>
          <p:nvPr/>
        </p:nvGrpSpPr>
        <p:grpSpPr>
          <a:xfrm>
            <a:off x="3349993" y="1912974"/>
            <a:ext cx="5733690" cy="3534689"/>
            <a:chOff x="3398761" y="2325478"/>
            <a:chExt cx="5733690" cy="3306002"/>
          </a:xfrm>
        </p:grpSpPr>
        <p:cxnSp>
          <p:nvCxnSpPr>
            <p:cNvPr id="56" name="Straight Connector 55">
              <a:extLst>
                <a:ext uri="{FF2B5EF4-FFF2-40B4-BE49-F238E27FC236}">
                  <a16:creationId xmlns:a16="http://schemas.microsoft.com/office/drawing/2014/main" id="{D29373F2-F411-4447-B8CE-101CDC0D4179}"/>
                </a:ext>
              </a:extLst>
            </p:cNvPr>
            <p:cNvCxnSpPr>
              <a:cxnSpLocks/>
            </p:cNvCxnSpPr>
            <p:nvPr/>
          </p:nvCxnSpPr>
          <p:spPr>
            <a:xfrm>
              <a:off x="3398761" y="2325478"/>
              <a:ext cx="0" cy="3306002"/>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917455F-8C10-104E-8BF1-BB590D5018BA}"/>
                </a:ext>
              </a:extLst>
            </p:cNvPr>
            <p:cNvCxnSpPr>
              <a:cxnSpLocks/>
            </p:cNvCxnSpPr>
            <p:nvPr/>
          </p:nvCxnSpPr>
          <p:spPr>
            <a:xfrm>
              <a:off x="6265606" y="2325478"/>
              <a:ext cx="0" cy="3306002"/>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80A434D-340D-5841-B0D1-94B8AEF50F8E}"/>
                </a:ext>
              </a:extLst>
            </p:cNvPr>
            <p:cNvCxnSpPr>
              <a:cxnSpLocks/>
            </p:cNvCxnSpPr>
            <p:nvPr/>
          </p:nvCxnSpPr>
          <p:spPr>
            <a:xfrm>
              <a:off x="9132451" y="2325478"/>
              <a:ext cx="0" cy="3306002"/>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4" name="Title 7">
            <a:extLst>
              <a:ext uri="{FF2B5EF4-FFF2-40B4-BE49-F238E27FC236}">
                <a16:creationId xmlns:a16="http://schemas.microsoft.com/office/drawing/2014/main" id="{4418941A-D9D2-4D0C-950C-CCACD9683436}"/>
              </a:ext>
            </a:extLst>
          </p:cNvPr>
          <p:cNvSpPr>
            <a:spLocks noGrp="1"/>
          </p:cNvSpPr>
          <p:nvPr>
            <p:ph type="title"/>
          </p:nvPr>
        </p:nvSpPr>
        <p:spPr>
          <a:xfrm>
            <a:off x="465954" y="441765"/>
            <a:ext cx="11528949" cy="829903"/>
          </a:xfrm>
        </p:spPr>
        <p:txBody>
          <a:bodyPr/>
          <a:lstStyle/>
          <a:p>
            <a:r>
              <a:rPr lang="en-US" dirty="0">
                <a:latin typeface="Segoe UI Semibold" panose="020B0702040204020203" pitchFamily="34" charset="0"/>
                <a:cs typeface="Segoe UI Semibold" panose="020B0702040204020203" pitchFamily="34" charset="0"/>
              </a:rPr>
              <a:t>App Containerization: Capabilities</a:t>
            </a:r>
          </a:p>
        </p:txBody>
      </p:sp>
      <p:sp>
        <p:nvSpPr>
          <p:cNvPr id="2" name="Text Placeholder 4">
            <a:extLst>
              <a:ext uri="{FF2B5EF4-FFF2-40B4-BE49-F238E27FC236}">
                <a16:creationId xmlns:a16="http://schemas.microsoft.com/office/drawing/2014/main" id="{5DCE2977-5B26-4BA6-8156-B910A5239541}"/>
              </a:ext>
            </a:extLst>
          </p:cNvPr>
          <p:cNvSpPr txBox="1">
            <a:spLocks/>
          </p:cNvSpPr>
          <p:nvPr/>
        </p:nvSpPr>
        <p:spPr>
          <a:xfrm>
            <a:off x="393353" y="962260"/>
            <a:ext cx="11887195" cy="49244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00" spc="-50" dirty="0">
                <a:solidFill>
                  <a:schemeClr val="tx2"/>
                </a:solidFill>
              </a:rPr>
              <a:t>Containerize and migrate your apps to AKS </a:t>
            </a:r>
          </a:p>
        </p:txBody>
      </p:sp>
    </p:spTree>
    <p:extLst>
      <p:ext uri="{BB962C8B-B14F-4D97-AF65-F5344CB8AC3E}">
        <p14:creationId xmlns:p14="http://schemas.microsoft.com/office/powerpoint/2010/main" val="2542308913"/>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25BAAD51-77C0-45F8-B710-C49DC90A416F}"/>
              </a:ext>
            </a:extLst>
          </p:cNvPr>
          <p:cNvPicPr>
            <a:picLocks noChangeAspect="1"/>
          </p:cNvPicPr>
          <p:nvPr/>
        </p:nvPicPr>
        <p:blipFill>
          <a:blip r:embed="rId3"/>
          <a:stretch>
            <a:fillRect/>
          </a:stretch>
        </p:blipFill>
        <p:spPr>
          <a:xfrm>
            <a:off x="4150875" y="1523543"/>
            <a:ext cx="1268746" cy="830020"/>
          </a:xfrm>
          <a:prstGeom prst="rect">
            <a:avLst/>
          </a:prstGeom>
        </p:spPr>
      </p:pic>
      <p:sp>
        <p:nvSpPr>
          <p:cNvPr id="39" name="Rectangle 38">
            <a:extLst>
              <a:ext uri="{FF2B5EF4-FFF2-40B4-BE49-F238E27FC236}">
                <a16:creationId xmlns:a16="http://schemas.microsoft.com/office/drawing/2014/main" id="{1AA77D91-89FA-4BBE-9914-51B92D2CA618}"/>
              </a:ext>
            </a:extLst>
          </p:cNvPr>
          <p:cNvSpPr/>
          <p:nvPr/>
        </p:nvSpPr>
        <p:spPr bwMode="auto">
          <a:xfrm>
            <a:off x="6451037" y="0"/>
            <a:ext cx="5985438" cy="69945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431264D5-5BED-4428-AFE5-682B453B1775}"/>
              </a:ext>
            </a:extLst>
          </p:cNvPr>
          <p:cNvGrpSpPr/>
          <p:nvPr/>
        </p:nvGrpSpPr>
        <p:grpSpPr>
          <a:xfrm>
            <a:off x="2190390" y="1651688"/>
            <a:ext cx="2112630" cy="2111010"/>
            <a:chOff x="1622425" y="1333500"/>
            <a:chExt cx="2071688" cy="2070100"/>
          </a:xfrm>
          <a:effectLst>
            <a:outerShdw blurRad="381000" sx="81000" sy="81000" algn="ctr" rotWithShape="0">
              <a:prstClr val="black">
                <a:alpha val="16000"/>
              </a:prstClr>
            </a:outerShdw>
          </a:effectLst>
        </p:grpSpPr>
        <p:grpSp>
          <p:nvGrpSpPr>
            <p:cNvPr id="15" name="Group 14">
              <a:extLst>
                <a:ext uri="{FF2B5EF4-FFF2-40B4-BE49-F238E27FC236}">
                  <a16:creationId xmlns:a16="http://schemas.microsoft.com/office/drawing/2014/main" id="{0BF1F10B-6802-4187-AEBB-00BB0D2A2DA9}"/>
                </a:ext>
              </a:extLst>
            </p:cNvPr>
            <p:cNvGrpSpPr/>
            <p:nvPr/>
          </p:nvGrpSpPr>
          <p:grpSpPr>
            <a:xfrm>
              <a:off x="1622425" y="1333500"/>
              <a:ext cx="2071688" cy="2070100"/>
              <a:chOff x="1622425" y="1333500"/>
              <a:chExt cx="2071688" cy="2070100"/>
            </a:xfrm>
          </p:grpSpPr>
          <p:sp>
            <p:nvSpPr>
              <p:cNvPr id="17" name="AutoShape 6">
                <a:extLst>
                  <a:ext uri="{FF2B5EF4-FFF2-40B4-BE49-F238E27FC236}">
                    <a16:creationId xmlns:a16="http://schemas.microsoft.com/office/drawing/2014/main" id="{ED0AA760-CA8B-4741-B5BC-93C1A756DC09}"/>
                  </a:ext>
                </a:extLst>
              </p:cNvPr>
              <p:cNvSpPr>
                <a:spLocks noChangeAspect="1" noChangeArrowheads="1" noTextEdit="1"/>
              </p:cNvSpPr>
              <p:nvPr/>
            </p:nvSpPr>
            <p:spPr bwMode="auto">
              <a:xfrm>
                <a:off x="1622425" y="1333500"/>
                <a:ext cx="2068513"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18" name="Freeform 8">
                <a:extLst>
                  <a:ext uri="{FF2B5EF4-FFF2-40B4-BE49-F238E27FC236}">
                    <a16:creationId xmlns:a16="http://schemas.microsoft.com/office/drawing/2014/main" id="{261D00AC-DD83-4A37-B91F-0796ECA4A4F8}"/>
                  </a:ext>
                </a:extLst>
              </p:cNvPr>
              <p:cNvSpPr>
                <a:spLocks/>
              </p:cNvSpPr>
              <p:nvPr/>
            </p:nvSpPr>
            <p:spPr bwMode="auto">
              <a:xfrm>
                <a:off x="1687513" y="1528763"/>
                <a:ext cx="2006600" cy="1255713"/>
              </a:xfrm>
              <a:custGeom>
                <a:avLst/>
                <a:gdLst>
                  <a:gd name="T0" fmla="*/ 100 w 400"/>
                  <a:gd name="T1" fmla="*/ 50 h 250"/>
                  <a:gd name="T2" fmla="*/ 100 w 400"/>
                  <a:gd name="T3" fmla="*/ 50 h 250"/>
                  <a:gd name="T4" fmla="*/ 61 w 400"/>
                  <a:gd name="T5" fmla="*/ 58 h 250"/>
                  <a:gd name="T6" fmla="*/ 29 w 400"/>
                  <a:gd name="T7" fmla="*/ 79 h 250"/>
                  <a:gd name="T8" fmla="*/ 8 w 400"/>
                  <a:gd name="T9" fmla="*/ 111 h 250"/>
                  <a:gd name="T10" fmla="*/ 0 w 400"/>
                  <a:gd name="T11" fmla="*/ 150 h 250"/>
                  <a:gd name="T12" fmla="*/ 8 w 400"/>
                  <a:gd name="T13" fmla="*/ 189 h 250"/>
                  <a:gd name="T14" fmla="*/ 29 w 400"/>
                  <a:gd name="T15" fmla="*/ 221 h 250"/>
                  <a:gd name="T16" fmla="*/ 61 w 400"/>
                  <a:gd name="T17" fmla="*/ 242 h 250"/>
                  <a:gd name="T18" fmla="*/ 100 w 400"/>
                  <a:gd name="T19" fmla="*/ 250 h 250"/>
                  <a:gd name="T20" fmla="*/ 106 w 400"/>
                  <a:gd name="T21" fmla="*/ 250 h 250"/>
                  <a:gd name="T22" fmla="*/ 200 w 400"/>
                  <a:gd name="T23" fmla="*/ 156 h 250"/>
                  <a:gd name="T24" fmla="*/ 294 w 400"/>
                  <a:gd name="T25" fmla="*/ 250 h 250"/>
                  <a:gd name="T26" fmla="*/ 325 w 400"/>
                  <a:gd name="T27" fmla="*/ 250 h 250"/>
                  <a:gd name="T28" fmla="*/ 354 w 400"/>
                  <a:gd name="T29" fmla="*/ 244 h 250"/>
                  <a:gd name="T30" fmla="*/ 378 w 400"/>
                  <a:gd name="T31" fmla="*/ 228 h 250"/>
                  <a:gd name="T32" fmla="*/ 394 w 400"/>
                  <a:gd name="T33" fmla="*/ 204 h 250"/>
                  <a:gd name="T34" fmla="*/ 400 w 400"/>
                  <a:gd name="T35" fmla="*/ 175 h 250"/>
                  <a:gd name="T36" fmla="*/ 394 w 400"/>
                  <a:gd name="T37" fmla="*/ 146 h 250"/>
                  <a:gd name="T38" fmla="*/ 378 w 400"/>
                  <a:gd name="T39" fmla="*/ 122 h 250"/>
                  <a:gd name="T40" fmla="*/ 354 w 400"/>
                  <a:gd name="T41" fmla="*/ 106 h 250"/>
                  <a:gd name="T42" fmla="*/ 324 w 400"/>
                  <a:gd name="T43" fmla="*/ 100 h 250"/>
                  <a:gd name="T44" fmla="*/ 312 w 400"/>
                  <a:gd name="T45" fmla="*/ 60 h 250"/>
                  <a:gd name="T46" fmla="*/ 287 w 400"/>
                  <a:gd name="T47" fmla="*/ 29 h 250"/>
                  <a:gd name="T48" fmla="*/ 253 w 400"/>
                  <a:gd name="T49" fmla="*/ 8 h 250"/>
                  <a:gd name="T50" fmla="*/ 212 w 400"/>
                  <a:gd name="T51" fmla="*/ 0 h 250"/>
                  <a:gd name="T52" fmla="*/ 184 w 400"/>
                  <a:gd name="T53" fmla="*/ 4 h 250"/>
                  <a:gd name="T54" fmla="*/ 158 w 400"/>
                  <a:gd name="T55" fmla="*/ 14 h 250"/>
                  <a:gd name="T56" fmla="*/ 136 w 400"/>
                  <a:gd name="T57" fmla="*/ 30 h 250"/>
                  <a:gd name="T58" fmla="*/ 118 w 400"/>
                  <a:gd name="T59" fmla="*/ 52 h 250"/>
                  <a:gd name="T60" fmla="*/ 100 w 400"/>
                  <a:gd name="T61" fmla="*/ 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250">
                    <a:moveTo>
                      <a:pt x="100" y="50"/>
                    </a:moveTo>
                    <a:lnTo>
                      <a:pt x="100" y="50"/>
                    </a:lnTo>
                    <a:cubicBezTo>
                      <a:pt x="86" y="50"/>
                      <a:pt x="73" y="53"/>
                      <a:pt x="61" y="58"/>
                    </a:cubicBezTo>
                    <a:cubicBezTo>
                      <a:pt x="49" y="63"/>
                      <a:pt x="38" y="70"/>
                      <a:pt x="29" y="79"/>
                    </a:cubicBezTo>
                    <a:cubicBezTo>
                      <a:pt x="20" y="88"/>
                      <a:pt x="13" y="99"/>
                      <a:pt x="8" y="111"/>
                    </a:cubicBezTo>
                    <a:cubicBezTo>
                      <a:pt x="2" y="123"/>
                      <a:pt x="0" y="136"/>
                      <a:pt x="0" y="150"/>
                    </a:cubicBezTo>
                    <a:cubicBezTo>
                      <a:pt x="0" y="164"/>
                      <a:pt x="2" y="177"/>
                      <a:pt x="8" y="189"/>
                    </a:cubicBezTo>
                    <a:cubicBezTo>
                      <a:pt x="13" y="201"/>
                      <a:pt x="20" y="212"/>
                      <a:pt x="29" y="221"/>
                    </a:cubicBezTo>
                    <a:cubicBezTo>
                      <a:pt x="38" y="230"/>
                      <a:pt x="49" y="237"/>
                      <a:pt x="61" y="242"/>
                    </a:cubicBezTo>
                    <a:cubicBezTo>
                      <a:pt x="73" y="247"/>
                      <a:pt x="86" y="250"/>
                      <a:pt x="100" y="250"/>
                    </a:cubicBezTo>
                    <a:lnTo>
                      <a:pt x="106" y="250"/>
                    </a:lnTo>
                    <a:lnTo>
                      <a:pt x="200" y="156"/>
                    </a:lnTo>
                    <a:lnTo>
                      <a:pt x="294" y="250"/>
                    </a:lnTo>
                    <a:lnTo>
                      <a:pt x="325" y="250"/>
                    </a:lnTo>
                    <a:cubicBezTo>
                      <a:pt x="335" y="250"/>
                      <a:pt x="345" y="248"/>
                      <a:pt x="354" y="244"/>
                    </a:cubicBezTo>
                    <a:cubicBezTo>
                      <a:pt x="363" y="240"/>
                      <a:pt x="371" y="235"/>
                      <a:pt x="378" y="228"/>
                    </a:cubicBezTo>
                    <a:cubicBezTo>
                      <a:pt x="385" y="221"/>
                      <a:pt x="390" y="213"/>
                      <a:pt x="394" y="204"/>
                    </a:cubicBezTo>
                    <a:cubicBezTo>
                      <a:pt x="398" y="195"/>
                      <a:pt x="400" y="185"/>
                      <a:pt x="400" y="175"/>
                    </a:cubicBezTo>
                    <a:cubicBezTo>
                      <a:pt x="400" y="164"/>
                      <a:pt x="398" y="155"/>
                      <a:pt x="394" y="146"/>
                    </a:cubicBezTo>
                    <a:cubicBezTo>
                      <a:pt x="390" y="136"/>
                      <a:pt x="384" y="129"/>
                      <a:pt x="378" y="122"/>
                    </a:cubicBezTo>
                    <a:cubicBezTo>
                      <a:pt x="371" y="115"/>
                      <a:pt x="363" y="110"/>
                      <a:pt x="354" y="106"/>
                    </a:cubicBezTo>
                    <a:cubicBezTo>
                      <a:pt x="344" y="102"/>
                      <a:pt x="335" y="100"/>
                      <a:pt x="324" y="100"/>
                    </a:cubicBezTo>
                    <a:cubicBezTo>
                      <a:pt x="322" y="86"/>
                      <a:pt x="318" y="73"/>
                      <a:pt x="312" y="60"/>
                    </a:cubicBezTo>
                    <a:cubicBezTo>
                      <a:pt x="305" y="48"/>
                      <a:pt x="297" y="38"/>
                      <a:pt x="287" y="29"/>
                    </a:cubicBezTo>
                    <a:cubicBezTo>
                      <a:pt x="277" y="20"/>
                      <a:pt x="266" y="13"/>
                      <a:pt x="253" y="8"/>
                    </a:cubicBezTo>
                    <a:cubicBezTo>
                      <a:pt x="240" y="3"/>
                      <a:pt x="227" y="0"/>
                      <a:pt x="212" y="0"/>
                    </a:cubicBezTo>
                    <a:cubicBezTo>
                      <a:pt x="203" y="0"/>
                      <a:pt x="193" y="1"/>
                      <a:pt x="184" y="4"/>
                    </a:cubicBezTo>
                    <a:cubicBezTo>
                      <a:pt x="175" y="6"/>
                      <a:pt x="166" y="9"/>
                      <a:pt x="158" y="14"/>
                    </a:cubicBezTo>
                    <a:cubicBezTo>
                      <a:pt x="150" y="18"/>
                      <a:pt x="143" y="24"/>
                      <a:pt x="136" y="30"/>
                    </a:cubicBezTo>
                    <a:cubicBezTo>
                      <a:pt x="129" y="36"/>
                      <a:pt x="123" y="44"/>
                      <a:pt x="118" y="52"/>
                    </a:cubicBezTo>
                    <a:cubicBezTo>
                      <a:pt x="112" y="51"/>
                      <a:pt x="106" y="50"/>
                      <a:pt x="100" y="50"/>
                    </a:cubicBezTo>
                    <a:close/>
                  </a:path>
                </a:pathLst>
              </a:custGeom>
              <a:solidFill>
                <a:srgbClr val="0078D4"/>
              </a:solidFill>
              <a:ln w="0">
                <a:solidFill>
                  <a:srgbClr val="0078D4"/>
                </a:solid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sp>
          <p:nvSpPr>
            <p:cNvPr id="16" name="Freeform 9">
              <a:extLst>
                <a:ext uri="{FF2B5EF4-FFF2-40B4-BE49-F238E27FC236}">
                  <a16:creationId xmlns:a16="http://schemas.microsoft.com/office/drawing/2014/main" id="{3A78FC47-FC6B-4B65-98BA-2D0F9081F62E}"/>
                </a:ext>
              </a:extLst>
            </p:cNvPr>
            <p:cNvSpPr>
              <a:spLocks/>
            </p:cNvSpPr>
            <p:nvPr/>
          </p:nvSpPr>
          <p:spPr bwMode="auto">
            <a:xfrm>
              <a:off x="2374900" y="2533650"/>
              <a:ext cx="631825" cy="692150"/>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tx1"/>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26" name="Group 25">
            <a:extLst>
              <a:ext uri="{FF2B5EF4-FFF2-40B4-BE49-F238E27FC236}">
                <a16:creationId xmlns:a16="http://schemas.microsoft.com/office/drawing/2014/main" id="{2EE889BD-F530-4881-8050-B1611A26055C}"/>
              </a:ext>
            </a:extLst>
          </p:cNvPr>
          <p:cNvGrpSpPr/>
          <p:nvPr/>
        </p:nvGrpSpPr>
        <p:grpSpPr>
          <a:xfrm>
            <a:off x="2561731" y="4829061"/>
            <a:ext cx="1349411" cy="589642"/>
            <a:chOff x="1671603" y="4900917"/>
            <a:chExt cx="1323259" cy="578215"/>
          </a:xfrm>
        </p:grpSpPr>
        <p:grpSp>
          <p:nvGrpSpPr>
            <p:cNvPr id="27" name="Group 26">
              <a:extLst>
                <a:ext uri="{FF2B5EF4-FFF2-40B4-BE49-F238E27FC236}">
                  <a16:creationId xmlns:a16="http://schemas.microsoft.com/office/drawing/2014/main" id="{4F509B40-7AC1-459F-8721-026834B9E3BE}"/>
                </a:ext>
              </a:extLst>
            </p:cNvPr>
            <p:cNvGrpSpPr/>
            <p:nvPr/>
          </p:nvGrpSpPr>
          <p:grpSpPr>
            <a:xfrm>
              <a:off x="1671603" y="4900917"/>
              <a:ext cx="627183" cy="578215"/>
              <a:chOff x="2501959" y="5037105"/>
              <a:chExt cx="627183" cy="578215"/>
            </a:xfrm>
          </p:grpSpPr>
          <p:sp>
            <p:nvSpPr>
              <p:cNvPr id="34" name="Freeform 5">
                <a:extLst>
                  <a:ext uri="{FF2B5EF4-FFF2-40B4-BE49-F238E27FC236}">
                    <a16:creationId xmlns:a16="http://schemas.microsoft.com/office/drawing/2014/main" id="{106C5096-2551-4FF8-B4B8-589FE87B17E7}"/>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5" name="Picture 34">
                <a:extLst>
                  <a:ext uri="{FF2B5EF4-FFF2-40B4-BE49-F238E27FC236}">
                    <a16:creationId xmlns:a16="http://schemas.microsoft.com/office/drawing/2014/main" id="{4C4B7162-7B50-4C28-8A1F-6412FC862E3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29" name="Group 28">
              <a:extLst>
                <a:ext uri="{FF2B5EF4-FFF2-40B4-BE49-F238E27FC236}">
                  <a16:creationId xmlns:a16="http://schemas.microsoft.com/office/drawing/2014/main" id="{65AB3586-9AE9-461F-8289-D8A2B226EC08}"/>
                </a:ext>
              </a:extLst>
            </p:cNvPr>
            <p:cNvGrpSpPr/>
            <p:nvPr/>
          </p:nvGrpSpPr>
          <p:grpSpPr>
            <a:xfrm>
              <a:off x="2367679" y="4900917"/>
              <a:ext cx="627183" cy="578215"/>
              <a:chOff x="2501959" y="5037105"/>
              <a:chExt cx="627183" cy="578215"/>
            </a:xfrm>
          </p:grpSpPr>
          <p:sp>
            <p:nvSpPr>
              <p:cNvPr id="30" name="Freeform 5">
                <a:extLst>
                  <a:ext uri="{FF2B5EF4-FFF2-40B4-BE49-F238E27FC236}">
                    <a16:creationId xmlns:a16="http://schemas.microsoft.com/office/drawing/2014/main" id="{0580E11C-FEE3-4436-B666-F05B6F08398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1" name="Picture 30">
                <a:extLst>
                  <a:ext uri="{FF2B5EF4-FFF2-40B4-BE49-F238E27FC236}">
                    <a16:creationId xmlns:a16="http://schemas.microsoft.com/office/drawing/2014/main" id="{72A11EB0-80BF-46A5-8543-9D494ACF037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51" name="Text Placeholder 4">
            <a:extLst>
              <a:ext uri="{FF2B5EF4-FFF2-40B4-BE49-F238E27FC236}">
                <a16:creationId xmlns:a16="http://schemas.microsoft.com/office/drawing/2014/main" id="{CA1426B1-F541-43D0-B30C-00CB61A270EE}"/>
              </a:ext>
            </a:extLst>
          </p:cNvPr>
          <p:cNvSpPr txBox="1">
            <a:spLocks/>
          </p:cNvSpPr>
          <p:nvPr/>
        </p:nvSpPr>
        <p:spPr>
          <a:xfrm>
            <a:off x="7176588" y="1491065"/>
            <a:ext cx="4395781" cy="524772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18" eaLnBrk="0" fontAlgn="base" hangingPunct="0">
              <a:spcBef>
                <a:spcPct val="0"/>
              </a:spcBef>
              <a:spcAft>
                <a:spcPts val="600"/>
              </a:spcAft>
              <a:buClr>
                <a:schemeClr val="tx1"/>
              </a:buClr>
              <a:buSzTx/>
              <a:buNone/>
            </a:pPr>
            <a:r>
              <a:rPr lang="en-US" altLang="en-US" sz="2000">
                <a:solidFill>
                  <a:srgbClr val="0078D4"/>
                </a:solidFill>
                <a:latin typeface="+mn-lt"/>
              </a:rPr>
              <a:t>Download</a:t>
            </a:r>
            <a:r>
              <a:rPr lang="en-US" altLang="en-US" sz="2000">
                <a:solidFill>
                  <a:prstClr val="black"/>
                </a:solidFill>
                <a:latin typeface="+mn-lt"/>
              </a:rPr>
              <a:t> </a:t>
            </a:r>
            <a:r>
              <a:rPr lang="en-US" altLang="en-US" sz="2000">
                <a:gradFill>
                  <a:gsLst>
                    <a:gs pos="1250">
                      <a:prstClr val="black"/>
                    </a:gs>
                    <a:gs pos="100000">
                      <a:prstClr val="black"/>
                    </a:gs>
                  </a:gsLst>
                  <a:lin ang="5400000" scaled="0"/>
                </a:gradFill>
                <a:latin typeface="+mn-lt"/>
              </a:rPr>
              <a:t>and install the Azure Migrate: App Containerization tool on any Windows machine</a:t>
            </a:r>
          </a:p>
          <a:p>
            <a:pPr marL="0" indent="0" defTabSz="932418" eaLnBrk="0" fontAlgn="base" hangingPunct="0">
              <a:spcBef>
                <a:spcPct val="0"/>
              </a:spcBef>
              <a:spcAft>
                <a:spcPts val="600"/>
              </a:spcAft>
              <a:buClr>
                <a:schemeClr val="tx1"/>
              </a:buClr>
              <a:buSzTx/>
              <a:buNone/>
            </a:pPr>
            <a:endParaRPr lang="en-US" altLang="en-US" sz="2000">
              <a:gradFill>
                <a:gsLst>
                  <a:gs pos="1250">
                    <a:prstClr val="black"/>
                  </a:gs>
                  <a:gs pos="100000">
                    <a:prstClr val="black"/>
                  </a:gs>
                </a:gsLst>
                <a:lin ang="5400000" scaled="0"/>
              </a:gradFill>
              <a:latin typeface="+mn-lt"/>
            </a:endParaRPr>
          </a:p>
          <a:p>
            <a:pPr marL="0" indent="0" defTabSz="932418" eaLnBrk="0" fontAlgn="base" hangingPunct="0">
              <a:spcBef>
                <a:spcPct val="0"/>
              </a:spcBef>
              <a:spcAft>
                <a:spcPts val="600"/>
              </a:spcAft>
              <a:buClr>
                <a:schemeClr val="tx1"/>
              </a:buClr>
              <a:buSzTx/>
              <a:buNone/>
            </a:pPr>
            <a:r>
              <a:rPr lang="en-US" altLang="en-US" sz="2000">
                <a:solidFill>
                  <a:schemeClr val="tx1"/>
                </a:solidFill>
                <a:latin typeface="+mn-lt"/>
              </a:rPr>
              <a:t>Tool remotely connects to app servers to</a:t>
            </a:r>
            <a:r>
              <a:rPr lang="en-US" altLang="en-US" sz="2000">
                <a:solidFill>
                  <a:srgbClr val="0078D4"/>
                </a:solidFill>
                <a:latin typeface="+mn-lt"/>
              </a:rPr>
              <a:t> discover apps and their configurations. </a:t>
            </a:r>
            <a:r>
              <a:rPr lang="en-US" altLang="en-US" sz="2000">
                <a:solidFill>
                  <a:schemeClr val="tx1"/>
                </a:solidFill>
                <a:latin typeface="+mn-lt"/>
              </a:rPr>
              <a:t>Provides option to </a:t>
            </a:r>
            <a:r>
              <a:rPr lang="en-US" altLang="en-US" sz="2000">
                <a:solidFill>
                  <a:srgbClr val="0078D4"/>
                </a:solidFill>
                <a:latin typeface="+mn-lt"/>
              </a:rPr>
              <a:t>parameterize connection strings </a:t>
            </a:r>
            <a:r>
              <a:rPr lang="en-US" altLang="en-US" sz="2000">
                <a:solidFill>
                  <a:schemeClr val="tx1"/>
                </a:solidFill>
                <a:latin typeface="+mn-lt"/>
              </a:rPr>
              <a:t>and</a:t>
            </a:r>
            <a:r>
              <a:rPr lang="en-US" altLang="en-US" sz="2000">
                <a:solidFill>
                  <a:srgbClr val="0078D4"/>
                </a:solidFill>
                <a:latin typeface="+mn-lt"/>
              </a:rPr>
              <a:t> use persistent volumes</a:t>
            </a:r>
            <a:endParaRPr lang="en-US" altLang="en-US" sz="2000">
              <a:gradFill>
                <a:gsLst>
                  <a:gs pos="1250">
                    <a:prstClr val="black"/>
                  </a:gs>
                  <a:gs pos="100000">
                    <a:prstClr val="black"/>
                  </a:gs>
                </a:gsLst>
                <a:lin ang="5400000" scaled="0"/>
              </a:gradFill>
              <a:latin typeface="+mn-lt"/>
            </a:endParaRPr>
          </a:p>
          <a:p>
            <a:pPr marL="0" indent="0" defTabSz="932418" eaLnBrk="0" fontAlgn="base" hangingPunct="0">
              <a:spcBef>
                <a:spcPct val="0"/>
              </a:spcBef>
              <a:spcAft>
                <a:spcPts val="600"/>
              </a:spcAft>
              <a:buClr>
                <a:schemeClr val="tx1"/>
              </a:buClr>
              <a:buSzTx/>
              <a:buNone/>
            </a:pPr>
            <a:endParaRPr lang="en-US" altLang="en-US" sz="2000">
              <a:gradFill>
                <a:gsLst>
                  <a:gs pos="1250">
                    <a:prstClr val="black"/>
                  </a:gs>
                  <a:gs pos="100000">
                    <a:prstClr val="black"/>
                  </a:gs>
                </a:gsLst>
                <a:lin ang="5400000" scaled="0"/>
              </a:gradFill>
              <a:latin typeface="+mn-lt"/>
            </a:endParaRPr>
          </a:p>
          <a:p>
            <a:pPr marL="0" indent="0" defTabSz="932418" eaLnBrk="0" fontAlgn="base" hangingPunct="0">
              <a:spcBef>
                <a:spcPct val="0"/>
              </a:spcBef>
              <a:spcAft>
                <a:spcPts val="600"/>
              </a:spcAft>
              <a:buClr>
                <a:schemeClr val="tx1"/>
              </a:buClr>
              <a:buSzTx/>
              <a:buNone/>
            </a:pPr>
            <a:r>
              <a:rPr lang="en-US" altLang="en-US" sz="2000">
                <a:solidFill>
                  <a:srgbClr val="0078D4"/>
                </a:solidFill>
                <a:latin typeface="+mn-lt"/>
              </a:rPr>
              <a:t>Build container image </a:t>
            </a:r>
            <a:r>
              <a:rPr lang="en-US" altLang="en-US" sz="2000">
                <a:solidFill>
                  <a:schemeClr val="tx1"/>
                </a:solidFill>
                <a:latin typeface="+mn-lt"/>
              </a:rPr>
              <a:t>and publish the image to Azure Container Registry</a:t>
            </a:r>
          </a:p>
          <a:p>
            <a:pPr marL="0" indent="0" defTabSz="932418" eaLnBrk="0" fontAlgn="base" hangingPunct="0">
              <a:spcBef>
                <a:spcPct val="0"/>
              </a:spcBef>
              <a:spcAft>
                <a:spcPts val="600"/>
              </a:spcAft>
              <a:buClr>
                <a:schemeClr val="tx1"/>
              </a:buClr>
              <a:buSzTx/>
              <a:buNone/>
            </a:pPr>
            <a:endParaRPr lang="en-US" altLang="en-US" sz="2000" b="1">
              <a:solidFill>
                <a:srgbClr val="8E0000"/>
              </a:solidFill>
              <a:latin typeface="+mn-lt"/>
            </a:endParaRPr>
          </a:p>
          <a:p>
            <a:pPr marL="0" indent="0" defTabSz="932418" eaLnBrk="0" fontAlgn="base" hangingPunct="0">
              <a:spcBef>
                <a:spcPct val="0"/>
              </a:spcBef>
              <a:spcAft>
                <a:spcPts val="600"/>
              </a:spcAft>
              <a:buClr>
                <a:schemeClr val="tx1"/>
              </a:buClr>
              <a:buSzTx/>
              <a:buNone/>
            </a:pPr>
            <a:r>
              <a:rPr lang="en-US" altLang="en-US" sz="2000">
                <a:solidFill>
                  <a:srgbClr val="0078D4"/>
                </a:solidFill>
                <a:latin typeface="+mn-lt"/>
              </a:rPr>
              <a:t>Deploy </a:t>
            </a:r>
            <a:r>
              <a:rPr lang="en-US" altLang="en-US" sz="2000">
                <a:solidFill>
                  <a:schemeClr val="tx1"/>
                </a:solidFill>
                <a:latin typeface="+mn-lt"/>
              </a:rPr>
              <a:t>containerized app to AKS</a:t>
            </a:r>
          </a:p>
        </p:txBody>
      </p:sp>
      <p:grpSp>
        <p:nvGrpSpPr>
          <p:cNvPr id="52" name="Group 51">
            <a:extLst>
              <a:ext uri="{FF2B5EF4-FFF2-40B4-BE49-F238E27FC236}">
                <a16:creationId xmlns:a16="http://schemas.microsoft.com/office/drawing/2014/main" id="{263507EB-B293-4F58-8BAA-CD0C20E9A341}"/>
              </a:ext>
            </a:extLst>
          </p:cNvPr>
          <p:cNvGrpSpPr/>
          <p:nvPr/>
        </p:nvGrpSpPr>
        <p:grpSpPr>
          <a:xfrm>
            <a:off x="1726867" y="5628633"/>
            <a:ext cx="4258572" cy="1094466"/>
            <a:chOff x="572602" y="5308284"/>
            <a:chExt cx="4176043" cy="1073254"/>
          </a:xfrm>
        </p:grpSpPr>
        <p:pic>
          <p:nvPicPr>
            <p:cNvPr id="53" name="Picture 4" descr="Image result for vmware icon transparent">
              <a:extLst>
                <a:ext uri="{FF2B5EF4-FFF2-40B4-BE49-F238E27FC236}">
                  <a16:creationId xmlns:a16="http://schemas.microsoft.com/office/drawing/2014/main" id="{F6F44900-A3A2-4AE2-B6AB-137A002FF66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72602" y="5689794"/>
              <a:ext cx="1490384" cy="24296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6" descr="Image result for aws transparent icon">
              <a:extLst>
                <a:ext uri="{FF2B5EF4-FFF2-40B4-BE49-F238E27FC236}">
                  <a16:creationId xmlns:a16="http://schemas.microsoft.com/office/drawing/2014/main" id="{2D8ED3A9-0514-4802-97E0-408984950A75}"/>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2175771" y="5647029"/>
              <a:ext cx="773863" cy="302492"/>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a:extLst>
                <a:ext uri="{FF2B5EF4-FFF2-40B4-BE49-F238E27FC236}">
                  <a16:creationId xmlns:a16="http://schemas.microsoft.com/office/drawing/2014/main" id="{00B5F4D8-AC57-49F7-8D28-6316B50B02F6}"/>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p:blipFill>
          <p:spPr bwMode="auto">
            <a:xfrm>
              <a:off x="3137151" y="5308284"/>
              <a:ext cx="1611494" cy="1073254"/>
            </a:xfrm>
            <a:prstGeom prst="rect">
              <a:avLst/>
            </a:prstGeom>
            <a:noFill/>
            <a:extLst>
              <a:ext uri="{909E8E84-426E-40DD-AFC4-6F175D3DCCD1}">
                <a14:hiddenFill xmlns:a14="http://schemas.microsoft.com/office/drawing/2010/main">
                  <a:solidFill>
                    <a:srgbClr val="FFFFFF"/>
                  </a:solidFill>
                </a14:hiddenFill>
              </a:ext>
            </a:extLst>
          </p:spPr>
        </p:pic>
      </p:grpSp>
      <p:pic>
        <p:nvPicPr>
          <p:cNvPr id="56" name="Picture 4" descr="Image result for hyper-v logo transparent">
            <a:extLst>
              <a:ext uri="{FF2B5EF4-FFF2-40B4-BE49-F238E27FC236}">
                <a16:creationId xmlns:a16="http://schemas.microsoft.com/office/drawing/2014/main" id="{9648A146-E1EB-4AC5-B897-332B5BF3AB22}"/>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555809" y="5865645"/>
            <a:ext cx="1128749" cy="483749"/>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A4197183-0BDF-4BA2-AA43-CA7AFAD6DA27}"/>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634743" y="2845542"/>
            <a:ext cx="926988" cy="926988"/>
          </a:xfrm>
          <a:prstGeom prst="rect">
            <a:avLst/>
          </a:prstGeom>
        </p:spPr>
      </p:pic>
      <p:sp>
        <p:nvSpPr>
          <p:cNvPr id="3" name="Title 1">
            <a:extLst>
              <a:ext uri="{FF2B5EF4-FFF2-40B4-BE49-F238E27FC236}">
                <a16:creationId xmlns:a16="http://schemas.microsoft.com/office/drawing/2014/main" id="{6E9B4347-37B4-42CB-9150-2F561058EBCA}"/>
              </a:ext>
            </a:extLst>
          </p:cNvPr>
          <p:cNvSpPr txBox="1">
            <a:spLocks/>
          </p:cNvSpPr>
          <p:nvPr/>
        </p:nvSpPr>
        <p:spPr>
          <a:xfrm>
            <a:off x="601652" y="1269169"/>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cxnSp>
        <p:nvCxnSpPr>
          <p:cNvPr id="36" name="Straight Connector 35">
            <a:extLst>
              <a:ext uri="{FF2B5EF4-FFF2-40B4-BE49-F238E27FC236}">
                <a16:creationId xmlns:a16="http://schemas.microsoft.com/office/drawing/2014/main" id="{529EAAEE-CD07-41B7-A147-1BDB464F829E}"/>
              </a:ext>
            </a:extLst>
          </p:cNvPr>
          <p:cNvCxnSpPr>
            <a:cxnSpLocks/>
          </p:cNvCxnSpPr>
          <p:nvPr/>
        </p:nvCxnSpPr>
        <p:spPr>
          <a:xfrm>
            <a:off x="7176588" y="2670434"/>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37" name="Straight Connector 36">
            <a:extLst>
              <a:ext uri="{FF2B5EF4-FFF2-40B4-BE49-F238E27FC236}">
                <a16:creationId xmlns:a16="http://schemas.microsoft.com/office/drawing/2014/main" id="{3EA52B32-733B-E643-A63C-3CABCBA364F2}"/>
              </a:ext>
            </a:extLst>
          </p:cNvPr>
          <p:cNvCxnSpPr>
            <a:cxnSpLocks/>
          </p:cNvCxnSpPr>
          <p:nvPr/>
        </p:nvCxnSpPr>
        <p:spPr>
          <a:xfrm>
            <a:off x="7176588" y="4654008"/>
            <a:ext cx="4684153" cy="0"/>
          </a:xfrm>
          <a:prstGeom prst="line">
            <a:avLst/>
          </a:prstGeom>
          <a:noFill/>
          <a:ln w="12700" cap="flat" cmpd="sng" algn="ctr">
            <a:solidFill>
              <a:schemeClr val="bg1">
                <a:lumMod val="75000"/>
              </a:schemeClr>
            </a:solidFill>
            <a:prstDash val="solid"/>
            <a:headEnd type="none"/>
            <a:tailEnd type="none"/>
          </a:ln>
          <a:effectLst/>
        </p:spPr>
      </p:cxnSp>
      <p:sp>
        <p:nvSpPr>
          <p:cNvPr id="6" name="Title 5">
            <a:extLst>
              <a:ext uri="{FF2B5EF4-FFF2-40B4-BE49-F238E27FC236}">
                <a16:creationId xmlns:a16="http://schemas.microsoft.com/office/drawing/2014/main" id="{FACB9D30-334F-5041-A291-D6930F5C3DB0}"/>
              </a:ext>
            </a:extLst>
          </p:cNvPr>
          <p:cNvSpPr>
            <a:spLocks noGrp="1"/>
          </p:cNvSpPr>
          <p:nvPr>
            <p:ph type="title"/>
          </p:nvPr>
        </p:nvSpPr>
        <p:spPr>
          <a:xfrm>
            <a:off x="465138" y="441332"/>
            <a:ext cx="11530584" cy="830020"/>
          </a:xfrm>
        </p:spPr>
        <p:txBody>
          <a:bodyPr/>
          <a:lstStyle/>
          <a:p>
            <a:r>
              <a:rPr lang="en-US"/>
              <a:t>App Containerization: Process</a:t>
            </a:r>
          </a:p>
        </p:txBody>
      </p:sp>
      <p:pic>
        <p:nvPicPr>
          <p:cNvPr id="33" name="Graphic 32" descr="Web design">
            <a:extLst>
              <a:ext uri="{FF2B5EF4-FFF2-40B4-BE49-F238E27FC236}">
                <a16:creationId xmlns:a16="http://schemas.microsoft.com/office/drawing/2014/main" id="{8E0F8109-0851-4079-86BD-2E4CF7E1F72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957736" y="4125645"/>
            <a:ext cx="577351" cy="577351"/>
          </a:xfrm>
          <a:prstGeom prst="rect">
            <a:avLst/>
          </a:prstGeom>
        </p:spPr>
      </p:pic>
      <p:pic>
        <p:nvPicPr>
          <p:cNvPr id="40" name="Picture 39">
            <a:extLst>
              <a:ext uri="{FF2B5EF4-FFF2-40B4-BE49-F238E27FC236}">
                <a16:creationId xmlns:a16="http://schemas.microsoft.com/office/drawing/2014/main" id="{DF8BD83D-6C39-4D4C-B3E2-73CC8C7198ED}"/>
              </a:ext>
            </a:extLst>
          </p:cNvPr>
          <p:cNvPicPr>
            <a:picLocks noChangeAspect="1"/>
          </p:cNvPicPr>
          <p:nvPr/>
        </p:nvPicPr>
        <p:blipFill>
          <a:blip r:embed="rId14"/>
          <a:stretch>
            <a:fillRect/>
          </a:stretch>
        </p:blipFill>
        <p:spPr>
          <a:xfrm>
            <a:off x="4519673" y="2497996"/>
            <a:ext cx="811525" cy="560134"/>
          </a:xfrm>
          <a:prstGeom prst="rect">
            <a:avLst/>
          </a:prstGeom>
        </p:spPr>
      </p:pic>
      <p:cxnSp>
        <p:nvCxnSpPr>
          <p:cNvPr id="8" name="Straight Connector 7">
            <a:extLst>
              <a:ext uri="{FF2B5EF4-FFF2-40B4-BE49-F238E27FC236}">
                <a16:creationId xmlns:a16="http://schemas.microsoft.com/office/drawing/2014/main" id="{80758151-5510-48C7-9C98-BB96B26CA8B8}"/>
              </a:ext>
            </a:extLst>
          </p:cNvPr>
          <p:cNvCxnSpPr>
            <a:cxnSpLocks/>
          </p:cNvCxnSpPr>
          <p:nvPr/>
        </p:nvCxnSpPr>
        <p:spPr>
          <a:xfrm>
            <a:off x="7190134" y="6021798"/>
            <a:ext cx="4684153" cy="0"/>
          </a:xfrm>
          <a:prstGeom prst="line">
            <a:avLst/>
          </a:prstGeom>
          <a:noFill/>
          <a:ln w="12700" cap="flat" cmpd="sng" algn="ctr">
            <a:solidFill>
              <a:schemeClr val="bg1">
                <a:lumMod val="75000"/>
              </a:schemeClr>
            </a:solidFill>
            <a:prstDash val="solid"/>
            <a:headEnd type="none"/>
            <a:tailEnd type="none"/>
          </a:ln>
          <a:effectLst/>
        </p:spPr>
      </p:cxnSp>
    </p:spTree>
    <p:extLst>
      <p:ext uri="{BB962C8B-B14F-4D97-AF65-F5344CB8AC3E}">
        <p14:creationId xmlns:p14="http://schemas.microsoft.com/office/powerpoint/2010/main" val="3330741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xEl>
                                              <p:pRg st="0" end="0"/>
                                            </p:txEl>
                                          </p:spTgt>
                                        </p:tgtEl>
                                        <p:attrNameLst>
                                          <p:attrName>style.visibility</p:attrName>
                                        </p:attrNameLst>
                                      </p:cBhvr>
                                      <p:to>
                                        <p:strVal val="visible"/>
                                      </p:to>
                                    </p:set>
                                    <p:anim calcmode="lin" valueType="num">
                                      <p:cBhvr additive="base">
                                        <p:cTn id="7"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1">
                                            <p:txEl>
                                              <p:pRg st="2" end="2"/>
                                            </p:txEl>
                                          </p:spTgt>
                                        </p:tgtEl>
                                        <p:attrNameLst>
                                          <p:attrName>style.visibility</p:attrName>
                                        </p:attrNameLst>
                                      </p:cBhvr>
                                      <p:to>
                                        <p:strVal val="visible"/>
                                      </p:to>
                                    </p:set>
                                    <p:anim calcmode="lin" valueType="num">
                                      <p:cBhvr additive="base">
                                        <p:cTn id="21" dur="500" fill="hold"/>
                                        <p:tgtEl>
                                          <p:spTgt spid="51">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1">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1">
                                            <p:txEl>
                                              <p:pRg st="4" end="4"/>
                                            </p:txEl>
                                          </p:spTgt>
                                        </p:tgtEl>
                                        <p:attrNameLst>
                                          <p:attrName>style.visibility</p:attrName>
                                        </p:attrNameLst>
                                      </p:cBhvr>
                                      <p:to>
                                        <p:strVal val="visible"/>
                                      </p:to>
                                    </p:set>
                                    <p:anim calcmode="lin" valueType="num">
                                      <p:cBhvr additive="base">
                                        <p:cTn id="31" dur="500" fill="hold"/>
                                        <p:tgtEl>
                                          <p:spTgt spid="5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1">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anim calcmode="lin" valueType="num">
                                      <p:cBhvr additive="base">
                                        <p:cTn id="35" dur="500" fill="hold"/>
                                        <p:tgtEl>
                                          <p:spTgt spid="38"/>
                                        </p:tgtEl>
                                        <p:attrNameLst>
                                          <p:attrName>ppt_x</p:attrName>
                                        </p:attrNameLst>
                                      </p:cBhvr>
                                      <p:tavLst>
                                        <p:tav tm="0">
                                          <p:val>
                                            <p:strVal val="#ppt_x"/>
                                          </p:val>
                                        </p:tav>
                                        <p:tav tm="100000">
                                          <p:val>
                                            <p:strVal val="#ppt_x"/>
                                          </p:val>
                                        </p:tav>
                                      </p:tavLst>
                                    </p:anim>
                                    <p:anim calcmode="lin" valueType="num">
                                      <p:cBhvr additive="base">
                                        <p:cTn id="36"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1">
                                            <p:txEl>
                                              <p:pRg st="6" end="6"/>
                                            </p:txEl>
                                          </p:spTgt>
                                        </p:tgtEl>
                                        <p:attrNameLst>
                                          <p:attrName>style.visibility</p:attrName>
                                        </p:attrNameLst>
                                      </p:cBhvr>
                                      <p:to>
                                        <p:strVal val="visible"/>
                                      </p:to>
                                    </p:set>
                                    <p:anim calcmode="lin" valueType="num">
                                      <p:cBhvr additive="base">
                                        <p:cTn id="41" dur="500" fill="hold"/>
                                        <p:tgtEl>
                                          <p:spTgt spid="51">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1">
                                            <p:txEl>
                                              <p:pRg st="6" end="6"/>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anim calcmode="lin" valueType="num">
                                      <p:cBhvr additive="base">
                                        <p:cTn id="45" dur="500" fill="hold"/>
                                        <p:tgtEl>
                                          <p:spTgt spid="40"/>
                                        </p:tgtEl>
                                        <p:attrNameLst>
                                          <p:attrName>ppt_x</p:attrName>
                                        </p:attrNameLst>
                                      </p:cBhvr>
                                      <p:tavLst>
                                        <p:tav tm="0">
                                          <p:val>
                                            <p:strVal val="#ppt_x"/>
                                          </p:val>
                                        </p:tav>
                                        <p:tav tm="100000">
                                          <p:val>
                                            <p:strVal val="#ppt_x"/>
                                          </p:val>
                                        </p:tav>
                                      </p:tavLst>
                                    </p:anim>
                                    <p:anim calcmode="lin" valueType="num">
                                      <p:cBhvr additive="base">
                                        <p:cTn id="46"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3EE10D-16EB-4F6E-8974-67B84086381A}"/>
              </a:ext>
            </a:extLst>
          </p:cNvPr>
          <p:cNvSpPr/>
          <p:nvPr/>
        </p:nvSpPr>
        <p:spPr bwMode="auto">
          <a:xfrm>
            <a:off x="465138" y="1525311"/>
            <a:ext cx="4886114" cy="327998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9770852C-8763-164E-AB54-C3A06BACC95B}"/>
              </a:ext>
            </a:extLst>
          </p:cNvPr>
          <p:cNvSpPr/>
          <p:nvPr/>
        </p:nvSpPr>
        <p:spPr bwMode="auto">
          <a:xfrm>
            <a:off x="6459215" y="1523416"/>
            <a:ext cx="4886114" cy="327998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53641312-E6A1-6D4F-B91E-CC670D18B489}"/>
              </a:ext>
            </a:extLst>
          </p:cNvPr>
          <p:cNvSpPr/>
          <p:nvPr/>
        </p:nvSpPr>
        <p:spPr bwMode="auto">
          <a:xfrm>
            <a:off x="6459213" y="4803401"/>
            <a:ext cx="4886114" cy="13143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44B0308D-BF2B-CC4E-BC1A-BF030B727FF6}"/>
              </a:ext>
            </a:extLst>
          </p:cNvPr>
          <p:cNvSpPr/>
          <p:nvPr/>
        </p:nvSpPr>
        <p:spPr bwMode="auto">
          <a:xfrm>
            <a:off x="465138" y="1523417"/>
            <a:ext cx="3670294" cy="32799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7214633E-E3F7-6946-9B5B-86A35DE96258}"/>
              </a:ext>
            </a:extLst>
          </p:cNvPr>
          <p:cNvSpPr/>
          <p:nvPr/>
        </p:nvSpPr>
        <p:spPr bwMode="auto">
          <a:xfrm>
            <a:off x="465137" y="4803401"/>
            <a:ext cx="4886113" cy="13143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D5FB4310-DA62-4293-B64D-CB15960B7195}"/>
              </a:ext>
            </a:extLst>
          </p:cNvPr>
          <p:cNvSpPr/>
          <p:nvPr/>
        </p:nvSpPr>
        <p:spPr>
          <a:xfrm>
            <a:off x="681555" y="1756772"/>
            <a:ext cx="1689816" cy="461665"/>
          </a:xfrm>
          <a:prstGeom prst="rect">
            <a:avLst/>
          </a:prstGeom>
          <a:noFill/>
          <a:ln>
            <a:noFill/>
            <a:prstDash val="dash"/>
          </a:ln>
        </p:spPr>
        <p:txBody>
          <a:bodyPr wrap="square">
            <a:spAutoFit/>
          </a:bodyPr>
          <a:lstStyle/>
          <a:p>
            <a:pPr defTabSz="914191">
              <a:spcAft>
                <a:spcPts val="1200"/>
              </a:spcAft>
              <a:defRPr/>
            </a:pPr>
            <a:r>
              <a:rPr lang="en-US" sz="2400">
                <a:ln w="3175">
                  <a:noFill/>
                </a:ln>
                <a:solidFill>
                  <a:schemeClr val="accent5"/>
                </a:solidFill>
                <a:latin typeface="+mj-lt"/>
                <a:cs typeface="Segoe UI" pitchFamily="34" charset="0"/>
              </a:rPr>
              <a:t>ASP.NET</a:t>
            </a:r>
          </a:p>
        </p:txBody>
      </p:sp>
      <p:sp>
        <p:nvSpPr>
          <p:cNvPr id="12" name="Rectangle 11">
            <a:extLst>
              <a:ext uri="{FF2B5EF4-FFF2-40B4-BE49-F238E27FC236}">
                <a16:creationId xmlns:a16="http://schemas.microsoft.com/office/drawing/2014/main" id="{486FC5D4-4607-43D6-8719-D557858A304A}"/>
              </a:ext>
            </a:extLst>
          </p:cNvPr>
          <p:cNvSpPr/>
          <p:nvPr/>
        </p:nvSpPr>
        <p:spPr>
          <a:xfrm>
            <a:off x="6644598" y="1748337"/>
            <a:ext cx="2756789" cy="461665"/>
          </a:xfrm>
          <a:prstGeom prst="rect">
            <a:avLst/>
          </a:prstGeom>
          <a:noFill/>
          <a:ln>
            <a:noFill/>
            <a:prstDash val="dash"/>
          </a:ln>
        </p:spPr>
        <p:txBody>
          <a:bodyPr wrap="square">
            <a:spAutoFit/>
          </a:bodyPr>
          <a:lstStyle/>
          <a:p>
            <a:pPr defTabSz="914191">
              <a:spcAft>
                <a:spcPts val="1200"/>
              </a:spcAft>
            </a:pPr>
            <a:r>
              <a:rPr lang="en-US" sz="2400">
                <a:ln w="3175">
                  <a:noFill/>
                </a:ln>
                <a:solidFill>
                  <a:schemeClr val="accent5"/>
                </a:solidFill>
                <a:latin typeface="+mj-lt"/>
                <a:cs typeface="Segoe UI" pitchFamily="34" charset="0"/>
              </a:rPr>
              <a:t>Java web apps</a:t>
            </a:r>
          </a:p>
        </p:txBody>
      </p:sp>
      <p:sp>
        <p:nvSpPr>
          <p:cNvPr id="8" name="TextBox 7">
            <a:extLst>
              <a:ext uri="{FF2B5EF4-FFF2-40B4-BE49-F238E27FC236}">
                <a16:creationId xmlns:a16="http://schemas.microsoft.com/office/drawing/2014/main" id="{8A65B892-0FC9-41B9-926D-344DB6DE5C0C}"/>
              </a:ext>
            </a:extLst>
          </p:cNvPr>
          <p:cNvSpPr txBox="1"/>
          <p:nvPr/>
        </p:nvSpPr>
        <p:spPr>
          <a:xfrm>
            <a:off x="681554" y="2295657"/>
            <a:ext cx="3453877" cy="2533642"/>
          </a:xfrm>
          <a:prstGeom prst="rect">
            <a:avLst/>
          </a:prstGeom>
          <a:noFill/>
        </p:spPr>
        <p:txBody>
          <a:bodyPr wrap="square" rtlCol="0">
            <a:spAutoFit/>
          </a:bodyPr>
          <a:lstStyle/>
          <a:p>
            <a:pPr defTabSz="914191"/>
            <a:r>
              <a:rPr lang="en-US" sz="1632" b="1">
                <a:solidFill>
                  <a:schemeClr val="bg2"/>
                </a:solidFill>
                <a:cs typeface="Segoe UI Semilight" panose="020B0402040204020203" pitchFamily="34" charset="0"/>
              </a:rPr>
              <a:t>App requirements </a:t>
            </a:r>
          </a:p>
          <a:p>
            <a:pPr marL="228600" indent="-228600" defTabSz="932597">
              <a:buFont typeface="Arial" panose="020B0604020202020204" pitchFamily="34" charset="0"/>
              <a:buChar char="•"/>
              <a:defRPr/>
            </a:pPr>
            <a:r>
              <a:rPr lang="en-US" sz="1400">
                <a:solidFill>
                  <a:schemeClr val="bg2"/>
                </a:solidFill>
                <a:cs typeface="Segoe UI Semilight" panose="020B0402040204020203" pitchFamily="34" charset="0"/>
              </a:rPr>
              <a:t>Microsoft .NET framework </a:t>
            </a:r>
          </a:p>
          <a:p>
            <a:pPr defTabSz="932597">
              <a:defRPr/>
            </a:pPr>
            <a:r>
              <a:rPr lang="en-US" sz="1400">
                <a:solidFill>
                  <a:schemeClr val="bg2"/>
                </a:solidFill>
                <a:cs typeface="Segoe UI Semilight" panose="020B0402040204020203" pitchFamily="34" charset="0"/>
              </a:rPr>
              <a:t>     version 3.5 or later</a:t>
            </a:r>
          </a:p>
          <a:p>
            <a:pPr marL="228600" indent="-228600" defTabSz="932597">
              <a:buFont typeface="Arial" panose="020B0604020202020204" pitchFamily="34" charset="0"/>
              <a:buChar char="•"/>
              <a:defRPr/>
            </a:pPr>
            <a:r>
              <a:rPr lang="en-US" sz="1400">
                <a:solidFill>
                  <a:schemeClr val="bg2"/>
                </a:solidFill>
                <a:cs typeface="Segoe UI Semilight" panose="020B0402040204020203" pitchFamily="34" charset="0"/>
              </a:rPr>
              <a:t>Internet Information Services (IIS)</a:t>
            </a:r>
          </a:p>
          <a:p>
            <a:pPr defTabSz="932597">
              <a:defRPr/>
            </a:pPr>
            <a:r>
              <a:rPr lang="en-US" sz="1400">
                <a:solidFill>
                  <a:schemeClr val="bg2"/>
                </a:solidFill>
                <a:cs typeface="Segoe UI Semilight" panose="020B0402040204020203" pitchFamily="34" charset="0"/>
              </a:rPr>
              <a:t>     version 7.5 or later</a:t>
            </a:r>
          </a:p>
          <a:p>
            <a:pPr defTabSz="932597">
              <a:defRPr/>
            </a:pPr>
            <a:endParaRPr lang="en-US" sz="1400">
              <a:solidFill>
                <a:schemeClr val="bg2"/>
              </a:solidFill>
              <a:cs typeface="Segoe UI Semilight" panose="020B0402040204020203" pitchFamily="34" charset="0"/>
            </a:endParaRPr>
          </a:p>
          <a:p>
            <a:pPr defTabSz="914191">
              <a:defRPr/>
            </a:pPr>
            <a:r>
              <a:rPr lang="en-US" sz="1632" b="1">
                <a:solidFill>
                  <a:schemeClr val="bg2"/>
                </a:solidFill>
                <a:cs typeface="Segoe UI Semilight" panose="020B0402040204020203" pitchFamily="34" charset="0"/>
              </a:rPr>
              <a:t>App server requirements</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Microsoft Web deploy tool installed</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PowerShell remoting enabled</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Local/domain administrator account</a:t>
            </a:r>
          </a:p>
          <a:p>
            <a:pPr defTabSz="932597">
              <a:defRPr/>
            </a:pPr>
            <a:endParaRPr lang="en-US" sz="1400">
              <a:solidFill>
                <a:schemeClr val="bg2"/>
              </a:solidFill>
              <a:cs typeface="Segoe UI Semilight" panose="020B0402040204020203" pitchFamily="34" charset="0"/>
            </a:endParaRPr>
          </a:p>
        </p:txBody>
      </p:sp>
      <p:sp>
        <p:nvSpPr>
          <p:cNvPr id="17" name="TextBox 16">
            <a:extLst>
              <a:ext uri="{FF2B5EF4-FFF2-40B4-BE49-F238E27FC236}">
                <a16:creationId xmlns:a16="http://schemas.microsoft.com/office/drawing/2014/main" id="{73DCC50E-ED1A-4D54-8EB4-1CA16C066D38}"/>
              </a:ext>
            </a:extLst>
          </p:cNvPr>
          <p:cNvSpPr txBox="1"/>
          <p:nvPr/>
        </p:nvSpPr>
        <p:spPr>
          <a:xfrm>
            <a:off x="679545" y="4976375"/>
            <a:ext cx="2817939" cy="774379"/>
          </a:xfrm>
          <a:prstGeom prst="rect">
            <a:avLst/>
          </a:prstGeom>
          <a:noFill/>
        </p:spPr>
        <p:txBody>
          <a:bodyPr wrap="square" rtlCol="0">
            <a:spAutoFit/>
          </a:bodyPr>
          <a:lstStyle/>
          <a:p>
            <a:pPr defTabSz="914191"/>
            <a:r>
              <a:rPr lang="en-US" sz="1632" b="1">
                <a:gradFill>
                  <a:gsLst>
                    <a:gs pos="2917">
                      <a:srgbClr val="1A1A1A"/>
                    </a:gs>
                    <a:gs pos="30000">
                      <a:srgbClr val="1A1A1A"/>
                    </a:gs>
                  </a:gsLst>
                  <a:lin ang="5400000" scaled="0"/>
                </a:gradFill>
                <a:cs typeface="Segoe UI Semilight" panose="020B0402040204020203" pitchFamily="34" charset="0"/>
              </a:rPr>
              <a:t>Supported VMs </a:t>
            </a:r>
          </a:p>
          <a:p>
            <a:pPr marL="228600" indent="-228600" defTabSz="932597">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Windows Server 2008 R2 and above</a:t>
            </a:r>
            <a:endParaRPr lang="en-US" sz="1836">
              <a:gradFill>
                <a:gsLst>
                  <a:gs pos="2917">
                    <a:srgbClr val="1A1A1A"/>
                  </a:gs>
                  <a:gs pos="30000">
                    <a:srgbClr val="1A1A1A"/>
                  </a:gs>
                </a:gsLst>
                <a:lin ang="5400000" scaled="0"/>
              </a:gradFill>
              <a:latin typeface="Segoe UI"/>
              <a:cs typeface="Segoe UI Semilight" panose="020B0402040204020203" pitchFamily="34" charset="0"/>
            </a:endParaRPr>
          </a:p>
        </p:txBody>
      </p:sp>
      <p:sp>
        <p:nvSpPr>
          <p:cNvPr id="23" name="TextBox 22">
            <a:extLst>
              <a:ext uri="{FF2B5EF4-FFF2-40B4-BE49-F238E27FC236}">
                <a16:creationId xmlns:a16="http://schemas.microsoft.com/office/drawing/2014/main" id="{5CC5DD8D-432D-42DA-95D4-C7EF2E80CE87}"/>
              </a:ext>
            </a:extLst>
          </p:cNvPr>
          <p:cNvSpPr txBox="1"/>
          <p:nvPr/>
        </p:nvSpPr>
        <p:spPr>
          <a:xfrm>
            <a:off x="6676782" y="2295657"/>
            <a:ext cx="4749827" cy="2102755"/>
          </a:xfrm>
          <a:prstGeom prst="rect">
            <a:avLst/>
          </a:prstGeom>
          <a:noFill/>
        </p:spPr>
        <p:txBody>
          <a:bodyPr wrap="square" rtlCol="0">
            <a:spAutoFit/>
          </a:bodyPr>
          <a:lstStyle/>
          <a:p>
            <a:pPr defTabSz="914191">
              <a:defRPr/>
            </a:pPr>
            <a:r>
              <a:rPr lang="en-US" sz="1632" b="1">
                <a:solidFill>
                  <a:schemeClr val="bg2"/>
                </a:solidFill>
                <a:cs typeface="Segoe UI Semilight" panose="020B0402040204020203" pitchFamily="34" charset="0"/>
              </a:rPr>
              <a:t>App requirements</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Apache Tomcat</a:t>
            </a:r>
          </a:p>
          <a:p>
            <a:pPr defTabSz="914191"/>
            <a:r>
              <a:rPr lang="en-US" sz="1400">
                <a:solidFill>
                  <a:schemeClr val="bg2"/>
                </a:solidFill>
                <a:cs typeface="Segoe UI Semilight" panose="020B0402040204020203" pitchFamily="34" charset="0"/>
              </a:rPr>
              <a:t>       version 8.0 or later</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Java Development Kit</a:t>
            </a:r>
          </a:p>
          <a:p>
            <a:pPr defTabSz="914191"/>
            <a:r>
              <a:rPr lang="en-US" sz="1400">
                <a:solidFill>
                  <a:schemeClr val="bg2"/>
                </a:solidFill>
                <a:cs typeface="Segoe UI Semilight" panose="020B0402040204020203" pitchFamily="34" charset="0"/>
              </a:rPr>
              <a:t>       version 7.0 or later</a:t>
            </a:r>
          </a:p>
          <a:p>
            <a:pPr marL="342834" indent="-342834" defTabSz="914191">
              <a:buFont typeface="Arial" panose="020B0604020202020204" pitchFamily="34" charset="0"/>
              <a:buChar char="•"/>
            </a:pPr>
            <a:endParaRPr lang="en-US" sz="1400">
              <a:solidFill>
                <a:schemeClr val="bg2"/>
              </a:solidFill>
              <a:cs typeface="Segoe UI Semilight" panose="020B0402040204020203" pitchFamily="34" charset="0"/>
            </a:endParaRPr>
          </a:p>
          <a:p>
            <a:pPr defTabSz="914191">
              <a:defRPr/>
            </a:pPr>
            <a:r>
              <a:rPr lang="en-US" sz="1632" b="1">
                <a:solidFill>
                  <a:schemeClr val="bg2"/>
                </a:solidFill>
                <a:cs typeface="Segoe UI Semilight" panose="020B0402040204020203" pitchFamily="34" charset="0"/>
              </a:rPr>
              <a:t>App server requirements</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SSH remoting enabled</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Root account</a:t>
            </a:r>
          </a:p>
        </p:txBody>
      </p:sp>
      <p:sp>
        <p:nvSpPr>
          <p:cNvPr id="25" name="TextBox 24">
            <a:extLst>
              <a:ext uri="{FF2B5EF4-FFF2-40B4-BE49-F238E27FC236}">
                <a16:creationId xmlns:a16="http://schemas.microsoft.com/office/drawing/2014/main" id="{601534A0-316B-4832-8481-0684AFDA20C5}"/>
              </a:ext>
            </a:extLst>
          </p:cNvPr>
          <p:cNvSpPr txBox="1"/>
          <p:nvPr/>
        </p:nvSpPr>
        <p:spPr>
          <a:xfrm>
            <a:off x="6567744" y="4976375"/>
            <a:ext cx="4682759" cy="1205266"/>
          </a:xfrm>
          <a:prstGeom prst="rect">
            <a:avLst/>
          </a:prstGeom>
          <a:noFill/>
        </p:spPr>
        <p:txBody>
          <a:bodyPr wrap="square" rtlCol="0">
            <a:spAutoFit/>
          </a:bodyPr>
          <a:lstStyle/>
          <a:p>
            <a:pPr defTabSz="914191">
              <a:defRPr/>
            </a:pPr>
            <a:r>
              <a:rPr lang="en-US" sz="1632" b="1">
                <a:gradFill>
                  <a:gsLst>
                    <a:gs pos="2917">
                      <a:srgbClr val="1A1A1A"/>
                    </a:gs>
                    <a:gs pos="30000">
                      <a:srgbClr val="1A1A1A"/>
                    </a:gs>
                  </a:gsLst>
                  <a:lin ang="5400000" scaled="0"/>
                </a:gradFill>
                <a:cs typeface="Segoe UI Semilight" panose="020B0402040204020203" pitchFamily="34" charset="0"/>
              </a:rPr>
              <a:t>Supported VMs </a:t>
            </a:r>
          </a:p>
          <a:p>
            <a:pPr marL="228600" indent="-228600" defTabSz="932597">
              <a:buFont typeface="Arial" panose="020B0604020202020204" pitchFamily="34" charset="0"/>
              <a:buChar char="•"/>
              <a:defRPr/>
            </a:pPr>
            <a:r>
              <a:rPr lang="es-ES" sz="1400" b="0" i="0">
                <a:solidFill>
                  <a:srgbClr val="171717"/>
                </a:solidFill>
                <a:effectLst/>
                <a:latin typeface="Segoe UI" panose="020B0502040204020203" pitchFamily="34" charset="0"/>
              </a:rPr>
              <a:t>Ubuntu Linux 16.04/18.04/20.04 </a:t>
            </a:r>
          </a:p>
          <a:p>
            <a:pPr marL="228600" indent="-228600" defTabSz="932597">
              <a:buFont typeface="Arial" panose="020B0604020202020204" pitchFamily="34" charset="0"/>
              <a:buChar char="•"/>
              <a:defRPr/>
            </a:pPr>
            <a:r>
              <a:rPr lang="es-ES" sz="1400" b="0" i="0">
                <a:solidFill>
                  <a:srgbClr val="171717"/>
                </a:solidFill>
                <a:effectLst/>
                <a:latin typeface="Segoe UI" panose="020B0502040204020203" pitchFamily="34" charset="0"/>
              </a:rPr>
              <a:t>Debian 7/8</a:t>
            </a:r>
          </a:p>
          <a:p>
            <a:pPr marL="228600" indent="-228600" defTabSz="932597">
              <a:buFont typeface="Arial" panose="020B0604020202020204" pitchFamily="34" charset="0"/>
              <a:buChar char="•"/>
              <a:defRPr/>
            </a:pPr>
            <a:r>
              <a:rPr lang="es-ES" sz="1400" b="0" i="0">
                <a:solidFill>
                  <a:srgbClr val="171717"/>
                </a:solidFill>
                <a:effectLst/>
                <a:latin typeface="Segoe UI" panose="020B0502040204020203" pitchFamily="34" charset="0"/>
              </a:rPr>
              <a:t>CentOS 6/7 </a:t>
            </a:r>
          </a:p>
          <a:p>
            <a:pPr marL="228600" indent="-228600" defTabSz="932597">
              <a:buFont typeface="Arial" panose="020B0604020202020204" pitchFamily="34" charset="0"/>
              <a:buChar char="•"/>
              <a:defRPr/>
            </a:pPr>
            <a:r>
              <a:rPr lang="es-ES" sz="1400" b="0" i="0">
                <a:solidFill>
                  <a:srgbClr val="171717"/>
                </a:solidFill>
                <a:effectLst/>
                <a:latin typeface="Segoe UI" panose="020B0502040204020203" pitchFamily="34" charset="0"/>
              </a:rPr>
              <a:t>Red Hat Enterprise Linux 5/6/7.</a:t>
            </a:r>
            <a:endParaRPr lang="en-US" sz="1400"/>
          </a:p>
        </p:txBody>
      </p:sp>
      <p:sp>
        <p:nvSpPr>
          <p:cNvPr id="5" name="Title 1">
            <a:extLst>
              <a:ext uri="{FF2B5EF4-FFF2-40B4-BE49-F238E27FC236}">
                <a16:creationId xmlns:a16="http://schemas.microsoft.com/office/drawing/2014/main" id="{DBDDFD08-A404-45DB-AC05-3053479CF3C7}"/>
              </a:ext>
            </a:extLst>
          </p:cNvPr>
          <p:cNvSpPr txBox="1">
            <a:spLocks/>
          </p:cNvSpPr>
          <p:nvPr/>
        </p:nvSpPr>
        <p:spPr>
          <a:xfrm>
            <a:off x="601652" y="45092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sp>
        <p:nvSpPr>
          <p:cNvPr id="15" name="Title 14">
            <a:extLst>
              <a:ext uri="{FF2B5EF4-FFF2-40B4-BE49-F238E27FC236}">
                <a16:creationId xmlns:a16="http://schemas.microsoft.com/office/drawing/2014/main" id="{E2F8FFE2-0840-CF45-999C-C456EBCBF8E3}"/>
              </a:ext>
            </a:extLst>
          </p:cNvPr>
          <p:cNvSpPr>
            <a:spLocks noGrp="1"/>
          </p:cNvSpPr>
          <p:nvPr>
            <p:ph type="title"/>
          </p:nvPr>
        </p:nvSpPr>
        <p:spPr>
          <a:xfrm>
            <a:off x="465138" y="441332"/>
            <a:ext cx="11530584" cy="830020"/>
          </a:xfrm>
        </p:spPr>
        <p:txBody>
          <a:bodyPr/>
          <a:lstStyle/>
          <a:p>
            <a:r>
              <a:rPr lang="en-US"/>
              <a:t>App Containerization: Supported versions &amp; pre-requisites</a:t>
            </a:r>
          </a:p>
        </p:txBody>
      </p:sp>
      <p:pic>
        <p:nvPicPr>
          <p:cNvPr id="7" name="Picture 6" descr="Icon&#10;&#10;Description automatically generated">
            <a:extLst>
              <a:ext uri="{FF2B5EF4-FFF2-40B4-BE49-F238E27FC236}">
                <a16:creationId xmlns:a16="http://schemas.microsoft.com/office/drawing/2014/main" id="{99982326-894E-4697-9026-78B8B57D5C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0189" y="6288878"/>
            <a:ext cx="539401" cy="539401"/>
          </a:xfrm>
          <a:prstGeom prst="rect">
            <a:avLst/>
          </a:prstGeom>
        </p:spPr>
      </p:pic>
      <p:pic>
        <p:nvPicPr>
          <p:cNvPr id="9" name="Picture 2" descr="How To Make A Executable File From Your Java Code | by Sulabh ...">
            <a:extLst>
              <a:ext uri="{FF2B5EF4-FFF2-40B4-BE49-F238E27FC236}">
                <a16:creationId xmlns:a16="http://schemas.microsoft.com/office/drawing/2014/main" id="{DE1F36A7-DC24-4B5F-B3A9-A092FCB4597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6567744" y="6275314"/>
            <a:ext cx="539401" cy="536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359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1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3.xml><?xml version="1.0" encoding="utf-8"?>
<a:theme xmlns:a="http://schemas.openxmlformats.org/drawingml/2006/main" name="2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4.xml><?xml version="1.0" encoding="utf-8"?>
<a:theme xmlns:a="http://schemas.openxmlformats.org/drawingml/2006/main" name="3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5.xml><?xml version="1.0" encoding="utf-8"?>
<a:theme xmlns:a="http://schemas.openxmlformats.org/drawingml/2006/main" name="4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6.xml><?xml version="1.0" encoding="utf-8"?>
<a:theme xmlns:a="http://schemas.openxmlformats.org/drawingml/2006/main" name="5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7.xml><?xml version="1.0" encoding="utf-8"?>
<a:theme xmlns:a="http://schemas.openxmlformats.org/drawingml/2006/main" name="TCL-WC Template | White">
  <a:themeElements>
    <a:clrScheme name="TCL WC light">
      <a:dk1>
        <a:srgbClr val="000000"/>
      </a:dk1>
      <a:lt1>
        <a:srgbClr val="FFFFFF"/>
      </a:lt1>
      <a:dk2>
        <a:srgbClr val="2F2F2F"/>
      </a:dk2>
      <a:lt2>
        <a:srgbClr val="505050"/>
      </a:lt2>
      <a:accent1>
        <a:srgbClr val="737373"/>
      </a:accent1>
      <a:accent2>
        <a:srgbClr val="D2D2D2"/>
      </a:accent2>
      <a:accent3>
        <a:srgbClr val="BAD80A"/>
      </a:accent3>
      <a:accent4>
        <a:srgbClr val="107C10"/>
      </a:accent4>
      <a:accent5>
        <a:srgbClr val="FF9349"/>
      </a:accent5>
      <a:accent6>
        <a:srgbClr val="0078D4"/>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2F2F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chemeClr val="tx1"/>
                </a:gs>
                <a:gs pos="100000">
                  <a:schemeClr val="tx1"/>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accent3"/>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PARK - Azure Track - Speaker Slide Template" id="{48288D01-C1F5-E745-ACF6-7B59AFF76ED6}" vid="{C4FEF54C-B50E-6A44-B1CE-DC2974D0018E}"/>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22E0499320FF14391F3EB75384D5ADB" ma:contentTypeVersion="2" ma:contentTypeDescription="Create a new document." ma:contentTypeScope="" ma:versionID="f6e647fb7fd426c686307b290a3d1d9f">
  <xsd:schema xmlns:xsd="http://www.w3.org/2001/XMLSchema" xmlns:xs="http://www.w3.org/2001/XMLSchema" xmlns:p="http://schemas.microsoft.com/office/2006/metadata/properties" xmlns:ns3="9818afcf-dfb1-4f73-8d7d-07461d0333fb" targetNamespace="http://schemas.microsoft.com/office/2006/metadata/properties" ma:root="true" ma:fieldsID="fc037122b50d5f237975bba222935011" ns3:_="">
    <xsd:import namespace="9818afcf-dfb1-4f73-8d7d-07461d0333fb"/>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18afcf-dfb1-4f73-8d7d-07461d0333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www.w3.org/XML/1998/namespace"/>
    <ds:schemaRef ds:uri="http://purl.org/dc/terms/"/>
    <ds:schemaRef ds:uri="9818afcf-dfb1-4f73-8d7d-07461d0333fb"/>
    <ds:schemaRef ds:uri="http://schemas.microsoft.com/office/infopath/2007/PartnerControls"/>
    <ds:schemaRef ds:uri="http://schemas.openxmlformats.org/package/2006/metadata/core-properties"/>
    <ds:schemaRef ds:uri="http://schemas.microsoft.com/office/2006/documentManagement/types"/>
    <ds:schemaRef ds:uri="http://schemas.microsoft.com/office/2006/metadata/properties"/>
    <ds:schemaRef ds:uri="http://purl.org/dc/dcmitype/"/>
    <ds:schemaRef ds:uri="http://purl.org/dc/elements/1.1/"/>
  </ds:schemaRefs>
</ds:datastoreItem>
</file>

<file path=customXml/itemProps2.xml><?xml version="1.0" encoding="utf-8"?>
<ds:datastoreItem xmlns:ds="http://schemas.openxmlformats.org/officeDocument/2006/customXml" ds:itemID="{32879E3E-5FEC-4906-885F-A0ED8C9131CD}">
  <ds:schemaRefs>
    <ds:schemaRef ds:uri="9818afcf-dfb1-4f73-8d7d-07461d0333f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Azure_PowerPoint_template_Oct18</Template>
  <TotalTime>28</TotalTime>
  <Words>10848</Words>
  <Application>Microsoft Office PowerPoint</Application>
  <PresentationFormat>Custom</PresentationFormat>
  <Paragraphs>1943</Paragraphs>
  <Slides>113</Slides>
  <Notes>91</Notes>
  <HiddenSlides>0</HiddenSlides>
  <MMClips>0</MMClips>
  <ScaleCrop>false</ScaleCrop>
  <HeadingPairs>
    <vt:vector size="6" baseType="variant">
      <vt:variant>
        <vt:lpstr>Fonts Used</vt:lpstr>
      </vt:variant>
      <vt:variant>
        <vt:i4>13</vt:i4>
      </vt:variant>
      <vt:variant>
        <vt:lpstr>Theme</vt:lpstr>
      </vt:variant>
      <vt:variant>
        <vt:i4>7</vt:i4>
      </vt:variant>
      <vt:variant>
        <vt:lpstr>Slide Titles</vt:lpstr>
      </vt:variant>
      <vt:variant>
        <vt:i4>113</vt:i4>
      </vt:variant>
    </vt:vector>
  </HeadingPairs>
  <TitlesOfParts>
    <vt:vector size="133" baseType="lpstr">
      <vt:lpstr>Arial</vt:lpstr>
      <vt:lpstr>Calibri</vt:lpstr>
      <vt:lpstr>Graphik</vt:lpstr>
      <vt:lpstr>Segoe</vt:lpstr>
      <vt:lpstr>Segoe UI</vt:lpstr>
      <vt:lpstr>Segoe UI </vt:lpstr>
      <vt:lpstr>Segoe UI (Body)</vt:lpstr>
      <vt:lpstr>Segoe UI Light</vt:lpstr>
      <vt:lpstr>Segoe UI Semibold</vt:lpstr>
      <vt:lpstr>Segoe UI Semibold (Headings)</vt:lpstr>
      <vt:lpstr>Segoe UI Semilight</vt:lpstr>
      <vt:lpstr>Symbol</vt:lpstr>
      <vt:lpstr>Wingdings</vt:lpstr>
      <vt:lpstr>Azure 1</vt:lpstr>
      <vt:lpstr>1_Azure 1</vt:lpstr>
      <vt:lpstr>2_Azure 1</vt:lpstr>
      <vt:lpstr>3_Azure 1</vt:lpstr>
      <vt:lpstr>4_Azure 1</vt:lpstr>
      <vt:lpstr>5_Azure 1</vt:lpstr>
      <vt:lpstr>TCL-WC Template | White</vt:lpstr>
      <vt:lpstr>Azure Migrate</vt:lpstr>
      <vt:lpstr>Agenda</vt:lpstr>
      <vt:lpstr>The question is no longer “if or when”, it’s “how”</vt:lpstr>
      <vt:lpstr>Cloud Adoption Framework</vt:lpstr>
      <vt:lpstr>What is a workload</vt:lpstr>
      <vt:lpstr>Discovery is key</vt:lpstr>
      <vt:lpstr>Picking a tool</vt:lpstr>
      <vt:lpstr>Azure Migrate</vt:lpstr>
      <vt:lpstr>Azure Migrate</vt:lpstr>
      <vt:lpstr>Azure Migrate</vt:lpstr>
      <vt:lpstr>Choice of tools for every stage and every requirement</vt:lpstr>
      <vt:lpstr>Discover, asses &amp; migrate servers to Azure</vt:lpstr>
      <vt:lpstr>Industry-leading capabilities</vt:lpstr>
      <vt:lpstr>Azure Migrate appliance</vt:lpstr>
      <vt:lpstr>Azure Migrate appliance</vt:lpstr>
      <vt:lpstr>Discover servers</vt:lpstr>
      <vt:lpstr>Discover: Capabilities</vt:lpstr>
      <vt:lpstr>Discovery: Process</vt:lpstr>
      <vt:lpstr>Demo: Discover servers</vt:lpstr>
      <vt:lpstr>Discovery: Supported versions &amp; pre-requisites</vt:lpstr>
      <vt:lpstr>Discovery: Architecture</vt:lpstr>
      <vt:lpstr>Discovery: Architecture</vt:lpstr>
      <vt:lpstr>Discovery: Architecture</vt:lpstr>
      <vt:lpstr>Discovery: Data management</vt:lpstr>
      <vt:lpstr>SQL discovery: Process</vt:lpstr>
      <vt:lpstr>SQL discovery: Supported versions &amp; pre-requisites</vt:lpstr>
      <vt:lpstr>SQL discovery: Architecture</vt:lpstr>
      <vt:lpstr>SQL discovery: Data management</vt:lpstr>
      <vt:lpstr>Discovery: Resource Limits</vt:lpstr>
      <vt:lpstr>Discovery: How to scope</vt:lpstr>
      <vt:lpstr>Discover applications and dependencies</vt:lpstr>
      <vt:lpstr>Dependency analysis: Supported versions &amp; pre-requisites </vt:lpstr>
      <vt:lpstr>Dependency analysis: Process</vt:lpstr>
      <vt:lpstr>Dependency analysis: Architecture</vt:lpstr>
      <vt:lpstr>Dependency analysis: </vt:lpstr>
      <vt:lpstr>Dependency analysis: Architecture</vt:lpstr>
      <vt:lpstr>Dependency Analysis: Process</vt:lpstr>
      <vt:lpstr>Demo: Dependencies</vt:lpstr>
      <vt:lpstr>Assess servers for migration</vt:lpstr>
      <vt:lpstr>Assessment: Capabilities</vt:lpstr>
      <vt:lpstr>Assessment: Process</vt:lpstr>
      <vt:lpstr>Assessment: Architecture</vt:lpstr>
      <vt:lpstr>Assessment for Azure VMs: Process</vt:lpstr>
      <vt:lpstr>Assessment for AVS: Process</vt:lpstr>
      <vt:lpstr>Assessment: Right-sizing computation</vt:lpstr>
      <vt:lpstr>Assessment: Confidence rating computation </vt:lpstr>
      <vt:lpstr>Azure VM assessment: Customizations</vt:lpstr>
      <vt:lpstr>Azure VMware Solution assessment: Customizations</vt:lpstr>
      <vt:lpstr>Demo: Assessments</vt:lpstr>
      <vt:lpstr>Assess SQL Server instances and databases</vt:lpstr>
      <vt:lpstr>SQL assessments: Options</vt:lpstr>
      <vt:lpstr>SQL assessment: Confidence rating computation </vt:lpstr>
      <vt:lpstr>SQL assessments: Customizations</vt:lpstr>
      <vt:lpstr>SQL assessments: Right-sizing computation</vt:lpstr>
      <vt:lpstr>Migrate servers to Azure</vt:lpstr>
      <vt:lpstr>Migration: Capabilities</vt:lpstr>
      <vt:lpstr>Migration: Overview</vt:lpstr>
      <vt:lpstr>Migration: Scenarios</vt:lpstr>
      <vt:lpstr>Migration: Stages</vt:lpstr>
      <vt:lpstr>Migration: Supported versions &amp; pre-requisites</vt:lpstr>
      <vt:lpstr>Agentless VMware migrations</vt:lpstr>
      <vt:lpstr>PowerPoint Presentation</vt:lpstr>
      <vt:lpstr>PowerPoint Presentation</vt:lpstr>
      <vt:lpstr>Agentless VMware: Azure artifacts created</vt:lpstr>
      <vt:lpstr>Agentless VMware: Replication cycle scheduling</vt:lpstr>
      <vt:lpstr>VMware VMs: Agentless or agent-based</vt:lpstr>
      <vt:lpstr>Agentless VMware: Scale-out process</vt:lpstr>
      <vt:lpstr>PowerPoint Presentation</vt:lpstr>
      <vt:lpstr>Agentless Hyper-V migrations</vt:lpstr>
      <vt:lpstr>Agentless Hyper-V: Process </vt:lpstr>
      <vt:lpstr>Agentless Hyper-V: Architecture</vt:lpstr>
      <vt:lpstr>Agentless Hyper-V: Azure artifacts created</vt:lpstr>
      <vt:lpstr>Agent-based migrations</vt:lpstr>
      <vt:lpstr>Agent-based: Process</vt:lpstr>
      <vt:lpstr>Agent-based: Components used</vt:lpstr>
      <vt:lpstr>Agent-based: Architecture</vt:lpstr>
      <vt:lpstr>Agent-based: Azure artifacts created</vt:lpstr>
      <vt:lpstr>Agent-based: Scaling</vt:lpstr>
      <vt:lpstr>Agent-based: Scaling</vt:lpstr>
      <vt:lpstr>Migration concepts</vt:lpstr>
      <vt:lpstr>Migration: Bandwidth Consumption</vt:lpstr>
      <vt:lpstr>Migration: Replication Bandwidth Throttling</vt:lpstr>
      <vt:lpstr>Migration: Test Migration</vt:lpstr>
      <vt:lpstr>Migration: Using ExpressRoute Microsoft peering</vt:lpstr>
      <vt:lpstr>Migration: Using ExpressRoute Microsoft peering</vt:lpstr>
      <vt:lpstr>Migration: Using ExpressRoute private peering</vt:lpstr>
      <vt:lpstr>Migration: Using ExpressRoute private peering</vt:lpstr>
      <vt:lpstr>Azure Migrate Private Link Support</vt:lpstr>
      <vt:lpstr>Question 01: What is Private Link? Question 02: What about DNS integration? Question 03: What about UDR support?</vt:lpstr>
      <vt:lpstr>Private Link: Capabilities</vt:lpstr>
      <vt:lpstr>Private Link: Supported scenarios</vt:lpstr>
      <vt:lpstr>PowerPoint Presentation</vt:lpstr>
      <vt:lpstr>PowerPoint Presentation</vt:lpstr>
      <vt:lpstr>Private Link: Additional permissions required</vt:lpstr>
      <vt:lpstr>Containerize ASP.NET and Java  web apps and migrate to Azure Kubernetes Service (AKS)</vt:lpstr>
      <vt:lpstr>App migration: Options</vt:lpstr>
      <vt:lpstr>App Containerization: Capabilities</vt:lpstr>
      <vt:lpstr>App Containerization: Process</vt:lpstr>
      <vt:lpstr>App Containerization: Supported versions &amp; pre-requisites</vt:lpstr>
      <vt:lpstr>App Containerization: Architecture</vt:lpstr>
      <vt:lpstr>But my customer has this scenario… </vt:lpstr>
      <vt:lpstr>Customer Scenario - VMware</vt:lpstr>
      <vt:lpstr>Customer Scenario – VMware answer </vt:lpstr>
      <vt:lpstr>Customer Scenario – older servers</vt:lpstr>
      <vt:lpstr>Customer Scenario – older servers answer </vt:lpstr>
      <vt:lpstr>Customer Question</vt:lpstr>
      <vt:lpstr>Migration: Overview</vt:lpstr>
      <vt:lpstr>Customer Question</vt:lpstr>
      <vt:lpstr>General Tips</vt:lpstr>
      <vt:lpstr>Good Practice </vt:lpstr>
      <vt:lpstr>Learn from my mistakes…</vt:lpstr>
      <vt:lpstr>Azure Migrate resources</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Marcela Vorel (Denny Mountain Media LLC)</dc:creator>
  <cp:keywords/>
  <dc:description>Template: Ariel Butz; ZUM Communications
Formatting: 
Audience Type:</dc:description>
  <cp:lastModifiedBy>Jonathan Vella</cp:lastModifiedBy>
  <cp:revision>2</cp:revision>
  <dcterms:created xsi:type="dcterms:W3CDTF">2019-07-22T18:07:24Z</dcterms:created>
  <dcterms:modified xsi:type="dcterms:W3CDTF">2022-04-27T12:29:54Z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0x010100122E0499320FF14391F3EB75384D5ADB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